
<file path=[Content_Types].xml><?xml version="1.0" encoding="utf-8"?>
<Types xmlns="http://schemas.openxmlformats.org/package/2006/content-types">
  <Default Extension="png" ContentType="image/png"/>
  <Default Extension="jpeg" ContentType="image/jpeg"/>
  <Default Extension="JPG" ContentType="image/.jpg"/>
  <Default Extension="wmf" ContentType="image/x-wmf"/>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media/image10.svg" ContentType="image/svg+xml"/>
  <Override PartName="/ppt/media/image6.svg" ContentType="image/svg+xml"/>
  <Override PartName="/ppt/media/image8.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5" r:id="rId3"/>
    <p:sldMasterId id="2147483680" r:id="rId4"/>
    <p:sldMasterId id="2147483697" r:id="rId5"/>
    <p:sldMasterId id="2147483714" r:id="rId6"/>
  </p:sldMasterIdLst>
  <p:notesMasterIdLst>
    <p:notesMasterId r:id="rId9"/>
  </p:notesMasterIdLst>
  <p:sldIdLst>
    <p:sldId id="280" r:id="rId7"/>
    <p:sldId id="281" r:id="rId8"/>
    <p:sldId id="702" r:id="rId10"/>
    <p:sldId id="283" r:id="rId11"/>
    <p:sldId id="298" r:id="rId12"/>
    <p:sldId id="426" r:id="rId13"/>
    <p:sldId id="703" r:id="rId14"/>
    <p:sldId id="427" r:id="rId15"/>
    <p:sldId id="487" r:id="rId16"/>
    <p:sldId id="429" r:id="rId17"/>
    <p:sldId id="489" r:id="rId18"/>
    <p:sldId id="490" r:id="rId19"/>
    <p:sldId id="546" r:id="rId20"/>
    <p:sldId id="549" r:id="rId21"/>
    <p:sldId id="547" r:id="rId22"/>
    <p:sldId id="704" r:id="rId23"/>
    <p:sldId id="553" r:id="rId24"/>
    <p:sldId id="554" r:id="rId25"/>
    <p:sldId id="705" r:id="rId26"/>
    <p:sldId id="558" r:id="rId27"/>
    <p:sldId id="706" r:id="rId28"/>
    <p:sldId id="561" r:id="rId29"/>
    <p:sldId id="707" r:id="rId30"/>
    <p:sldId id="565" r:id="rId31"/>
    <p:sldId id="566" r:id="rId32"/>
    <p:sldId id="708" r:id="rId33"/>
    <p:sldId id="438" r:id="rId34"/>
    <p:sldId id="568" r:id="rId35"/>
    <p:sldId id="432" r:id="rId36"/>
    <p:sldId id="431" r:id="rId37"/>
    <p:sldId id="709" r:id="rId38"/>
    <p:sldId id="440" r:id="rId39"/>
    <p:sldId id="627" r:id="rId40"/>
    <p:sldId id="376" r:id="rId41"/>
    <p:sldId id="377" r:id="rId42"/>
    <p:sldId id="482" r:id="rId43"/>
    <p:sldId id="710" r:id="rId44"/>
    <p:sldId id="378" r:id="rId45"/>
    <p:sldId id="481" r:id="rId46"/>
    <p:sldId id="379" r:id="rId47"/>
    <p:sldId id="383" r:id="rId48"/>
    <p:sldId id="393" r:id="rId49"/>
    <p:sldId id="394" r:id="rId50"/>
    <p:sldId id="395" r:id="rId51"/>
    <p:sldId id="380" r:id="rId52"/>
    <p:sldId id="381" r:id="rId53"/>
    <p:sldId id="382" r:id="rId54"/>
    <p:sldId id="389" r:id="rId55"/>
    <p:sldId id="711" r:id="rId56"/>
    <p:sldId id="712" r:id="rId57"/>
    <p:sldId id="391" r:id="rId58"/>
    <p:sldId id="392" r:id="rId59"/>
    <p:sldId id="713" r:id="rId60"/>
    <p:sldId id="634" r:id="rId61"/>
    <p:sldId id="285" r:id="rId62"/>
    <p:sldId id="397" r:id="rId63"/>
    <p:sldId id="396" r:id="rId64"/>
    <p:sldId id="398" r:id="rId65"/>
    <p:sldId id="399" r:id="rId66"/>
    <p:sldId id="569" r:id="rId67"/>
    <p:sldId id="401" r:id="rId68"/>
    <p:sldId id="402" r:id="rId69"/>
    <p:sldId id="400" r:id="rId70"/>
    <p:sldId id="403" r:id="rId71"/>
    <p:sldId id="404" r:id="rId72"/>
    <p:sldId id="406" r:id="rId73"/>
    <p:sldId id="714" r:id="rId74"/>
    <p:sldId id="715" r:id="rId75"/>
    <p:sldId id="407" r:id="rId76"/>
    <p:sldId id="408" r:id="rId77"/>
    <p:sldId id="409" r:id="rId78"/>
    <p:sldId id="573" r:id="rId79"/>
    <p:sldId id="574" r:id="rId80"/>
    <p:sldId id="575" r:id="rId81"/>
    <p:sldId id="577" r:id="rId82"/>
    <p:sldId id="580" r:id="rId83"/>
    <p:sldId id="581" r:id="rId84"/>
    <p:sldId id="582" r:id="rId85"/>
    <p:sldId id="583" r:id="rId86"/>
    <p:sldId id="411" r:id="rId87"/>
    <p:sldId id="412" r:id="rId88"/>
    <p:sldId id="691" r:id="rId89"/>
    <p:sldId id="413" r:id="rId90"/>
    <p:sldId id="414" r:id="rId91"/>
    <p:sldId id="716" r:id="rId92"/>
    <p:sldId id="588" r:id="rId93"/>
    <p:sldId id="589" r:id="rId94"/>
    <p:sldId id="417" r:id="rId95"/>
    <p:sldId id="420" r:id="rId96"/>
    <p:sldId id="692" r:id="rId97"/>
    <p:sldId id="419" r:id="rId98"/>
  </p:sldIdLst>
  <p:sldSz cx="9144000" cy="6858000" type="screen4x3"/>
  <p:notesSz cx="6858000" cy="9144000"/>
  <p:custDataLst>
    <p:tags r:id="rId103"/>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74" userDrawn="1">
          <p15:clr>
            <a:srgbClr val="A4A3A4"/>
          </p15:clr>
        </p15:guide>
        <p15:guide id="2" pos="286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 initials="l"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71" d="100"/>
          <a:sy n="71" d="100"/>
        </p:scale>
        <p:origin x="-486" y="-108"/>
      </p:cViewPr>
      <p:guideLst>
        <p:guide orient="horz" pos="2174"/>
        <p:guide pos="2867"/>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presProps" Target="presProps.xml"/><Relationship Id="rId98" Type="http://schemas.openxmlformats.org/officeDocument/2006/relationships/slide" Target="slides/slide91.xml"/><Relationship Id="rId97" Type="http://schemas.openxmlformats.org/officeDocument/2006/relationships/slide" Target="slides/slide90.xml"/><Relationship Id="rId96" Type="http://schemas.openxmlformats.org/officeDocument/2006/relationships/slide" Target="slides/slide89.xml"/><Relationship Id="rId95" Type="http://schemas.openxmlformats.org/officeDocument/2006/relationships/slide" Target="slides/slide88.xml"/><Relationship Id="rId94" Type="http://schemas.openxmlformats.org/officeDocument/2006/relationships/slide" Target="slides/slide87.xml"/><Relationship Id="rId93" Type="http://schemas.openxmlformats.org/officeDocument/2006/relationships/slide" Target="slides/slide86.xml"/><Relationship Id="rId92" Type="http://schemas.openxmlformats.org/officeDocument/2006/relationships/slide" Target="slides/slide85.xml"/><Relationship Id="rId91" Type="http://schemas.openxmlformats.org/officeDocument/2006/relationships/slide" Target="slides/slide84.xml"/><Relationship Id="rId90" Type="http://schemas.openxmlformats.org/officeDocument/2006/relationships/slide" Target="slides/slide83.xml"/><Relationship Id="rId9" Type="http://schemas.openxmlformats.org/officeDocument/2006/relationships/notesMaster" Target="notesMasters/notesMaster1.xml"/><Relationship Id="rId89" Type="http://schemas.openxmlformats.org/officeDocument/2006/relationships/slide" Target="slides/slide82.xml"/><Relationship Id="rId88" Type="http://schemas.openxmlformats.org/officeDocument/2006/relationships/slide" Target="slides/slide81.xml"/><Relationship Id="rId87" Type="http://schemas.openxmlformats.org/officeDocument/2006/relationships/slide" Target="slides/slide80.xml"/><Relationship Id="rId86" Type="http://schemas.openxmlformats.org/officeDocument/2006/relationships/slide" Target="slides/slide79.xml"/><Relationship Id="rId85" Type="http://schemas.openxmlformats.org/officeDocument/2006/relationships/slide" Target="slides/slide78.xml"/><Relationship Id="rId84" Type="http://schemas.openxmlformats.org/officeDocument/2006/relationships/slide" Target="slides/slide77.xml"/><Relationship Id="rId83" Type="http://schemas.openxmlformats.org/officeDocument/2006/relationships/slide" Target="slides/slide76.xml"/><Relationship Id="rId82" Type="http://schemas.openxmlformats.org/officeDocument/2006/relationships/slide" Target="slides/slide75.xml"/><Relationship Id="rId81" Type="http://schemas.openxmlformats.org/officeDocument/2006/relationships/slide" Target="slides/slide74.xml"/><Relationship Id="rId80" Type="http://schemas.openxmlformats.org/officeDocument/2006/relationships/slide" Target="slides/slide73.xml"/><Relationship Id="rId8" Type="http://schemas.openxmlformats.org/officeDocument/2006/relationships/slide" Target="slides/slide2.xml"/><Relationship Id="rId79" Type="http://schemas.openxmlformats.org/officeDocument/2006/relationships/slide" Target="slides/slide72.xml"/><Relationship Id="rId78" Type="http://schemas.openxmlformats.org/officeDocument/2006/relationships/slide" Target="slides/slide71.xml"/><Relationship Id="rId77" Type="http://schemas.openxmlformats.org/officeDocument/2006/relationships/slide" Target="slides/slide70.xml"/><Relationship Id="rId76" Type="http://schemas.openxmlformats.org/officeDocument/2006/relationships/slide" Target="slides/slide69.xml"/><Relationship Id="rId75" Type="http://schemas.openxmlformats.org/officeDocument/2006/relationships/slide" Target="slides/slide68.xml"/><Relationship Id="rId74" Type="http://schemas.openxmlformats.org/officeDocument/2006/relationships/slide" Target="slides/slide67.xml"/><Relationship Id="rId73" Type="http://schemas.openxmlformats.org/officeDocument/2006/relationships/slide" Target="slides/slide66.xml"/><Relationship Id="rId72" Type="http://schemas.openxmlformats.org/officeDocument/2006/relationships/slide" Target="slides/slide65.xml"/><Relationship Id="rId71" Type="http://schemas.openxmlformats.org/officeDocument/2006/relationships/slide" Target="slides/slide64.xml"/><Relationship Id="rId70" Type="http://schemas.openxmlformats.org/officeDocument/2006/relationships/slide" Target="slides/slide63.xml"/><Relationship Id="rId7" Type="http://schemas.openxmlformats.org/officeDocument/2006/relationships/slide" Target="slides/slide1.xml"/><Relationship Id="rId69" Type="http://schemas.openxmlformats.org/officeDocument/2006/relationships/slide" Target="slides/slide62.xml"/><Relationship Id="rId68" Type="http://schemas.openxmlformats.org/officeDocument/2006/relationships/slide" Target="slides/slide61.xml"/><Relationship Id="rId67" Type="http://schemas.openxmlformats.org/officeDocument/2006/relationships/slide" Target="slides/slide60.xml"/><Relationship Id="rId66" Type="http://schemas.openxmlformats.org/officeDocument/2006/relationships/slide" Target="slides/slide59.xml"/><Relationship Id="rId65" Type="http://schemas.openxmlformats.org/officeDocument/2006/relationships/slide" Target="slides/slide58.xml"/><Relationship Id="rId64" Type="http://schemas.openxmlformats.org/officeDocument/2006/relationships/slide" Target="slides/slide57.xml"/><Relationship Id="rId63" Type="http://schemas.openxmlformats.org/officeDocument/2006/relationships/slide" Target="slides/slide56.xml"/><Relationship Id="rId62" Type="http://schemas.openxmlformats.org/officeDocument/2006/relationships/slide" Target="slides/slide55.xml"/><Relationship Id="rId61" Type="http://schemas.openxmlformats.org/officeDocument/2006/relationships/slide" Target="slides/slide54.xml"/><Relationship Id="rId60" Type="http://schemas.openxmlformats.org/officeDocument/2006/relationships/slide" Target="slides/slide53.xml"/><Relationship Id="rId6" Type="http://schemas.openxmlformats.org/officeDocument/2006/relationships/slideMaster" Target="slideMasters/slideMaster5.xml"/><Relationship Id="rId59" Type="http://schemas.openxmlformats.org/officeDocument/2006/relationships/slide" Target="slides/slide52.xml"/><Relationship Id="rId58" Type="http://schemas.openxmlformats.org/officeDocument/2006/relationships/slide" Target="slides/slide51.xml"/><Relationship Id="rId57" Type="http://schemas.openxmlformats.org/officeDocument/2006/relationships/slide" Target="slides/slide50.xml"/><Relationship Id="rId56" Type="http://schemas.openxmlformats.org/officeDocument/2006/relationships/slide" Target="slides/slide49.xml"/><Relationship Id="rId55" Type="http://schemas.openxmlformats.org/officeDocument/2006/relationships/slide" Target="slides/slide48.xml"/><Relationship Id="rId54" Type="http://schemas.openxmlformats.org/officeDocument/2006/relationships/slide" Target="slides/slide47.xml"/><Relationship Id="rId53" Type="http://schemas.openxmlformats.org/officeDocument/2006/relationships/slide" Target="slides/slide46.xml"/><Relationship Id="rId52" Type="http://schemas.openxmlformats.org/officeDocument/2006/relationships/slide" Target="slides/slide45.xml"/><Relationship Id="rId51" Type="http://schemas.openxmlformats.org/officeDocument/2006/relationships/slide" Target="slides/slide44.xml"/><Relationship Id="rId50" Type="http://schemas.openxmlformats.org/officeDocument/2006/relationships/slide" Target="slides/slide43.xml"/><Relationship Id="rId5" Type="http://schemas.openxmlformats.org/officeDocument/2006/relationships/slideMaster" Target="slideMasters/slideMaster4.xml"/><Relationship Id="rId49" Type="http://schemas.openxmlformats.org/officeDocument/2006/relationships/slide" Target="slides/slide42.xml"/><Relationship Id="rId48" Type="http://schemas.openxmlformats.org/officeDocument/2006/relationships/slide" Target="slides/slide41.xml"/><Relationship Id="rId47" Type="http://schemas.openxmlformats.org/officeDocument/2006/relationships/slide" Target="slides/slide40.xml"/><Relationship Id="rId46" Type="http://schemas.openxmlformats.org/officeDocument/2006/relationships/slide" Target="slides/slide39.xml"/><Relationship Id="rId45" Type="http://schemas.openxmlformats.org/officeDocument/2006/relationships/slide" Target="slides/slide38.xml"/><Relationship Id="rId44" Type="http://schemas.openxmlformats.org/officeDocument/2006/relationships/slide" Target="slides/slide37.xml"/><Relationship Id="rId43" Type="http://schemas.openxmlformats.org/officeDocument/2006/relationships/slide" Target="slides/slide36.xml"/><Relationship Id="rId42" Type="http://schemas.openxmlformats.org/officeDocument/2006/relationships/slide" Target="slides/slide35.xml"/><Relationship Id="rId41" Type="http://schemas.openxmlformats.org/officeDocument/2006/relationships/slide" Target="slides/slide34.xml"/><Relationship Id="rId40" Type="http://schemas.openxmlformats.org/officeDocument/2006/relationships/slide" Target="slides/slide33.xml"/><Relationship Id="rId4" Type="http://schemas.openxmlformats.org/officeDocument/2006/relationships/slideMaster" Target="slideMasters/slideMaster3.xml"/><Relationship Id="rId39" Type="http://schemas.openxmlformats.org/officeDocument/2006/relationships/slide" Target="slides/slide32.xml"/><Relationship Id="rId38" Type="http://schemas.openxmlformats.org/officeDocument/2006/relationships/slide" Target="slides/slide31.xml"/><Relationship Id="rId37" Type="http://schemas.openxmlformats.org/officeDocument/2006/relationships/slide" Target="slides/slide30.xml"/><Relationship Id="rId36" Type="http://schemas.openxmlformats.org/officeDocument/2006/relationships/slide" Target="slides/slide29.xml"/><Relationship Id="rId35" Type="http://schemas.openxmlformats.org/officeDocument/2006/relationships/slide" Target="slides/slide28.xml"/><Relationship Id="rId34" Type="http://schemas.openxmlformats.org/officeDocument/2006/relationships/slide" Target="slides/slide27.xml"/><Relationship Id="rId33" Type="http://schemas.openxmlformats.org/officeDocument/2006/relationships/slide" Target="slides/slide26.xml"/><Relationship Id="rId32" Type="http://schemas.openxmlformats.org/officeDocument/2006/relationships/slide" Target="slides/slide25.xml"/><Relationship Id="rId31" Type="http://schemas.openxmlformats.org/officeDocument/2006/relationships/slide" Target="slides/slide24.xml"/><Relationship Id="rId30" Type="http://schemas.openxmlformats.org/officeDocument/2006/relationships/slide" Target="slides/slide23.xml"/><Relationship Id="rId3" Type="http://schemas.openxmlformats.org/officeDocument/2006/relationships/slideMaster" Target="slideMasters/slideMaster2.xml"/><Relationship Id="rId29" Type="http://schemas.openxmlformats.org/officeDocument/2006/relationships/slide" Target="slides/slide22.xml"/><Relationship Id="rId28" Type="http://schemas.openxmlformats.org/officeDocument/2006/relationships/slide" Target="slides/slide21.xml"/><Relationship Id="rId27" Type="http://schemas.openxmlformats.org/officeDocument/2006/relationships/slide" Target="slides/slide20.xml"/><Relationship Id="rId26" Type="http://schemas.openxmlformats.org/officeDocument/2006/relationships/slide" Target="slides/slide19.xml"/><Relationship Id="rId25" Type="http://schemas.openxmlformats.org/officeDocument/2006/relationships/slide" Target="slides/slide18.xml"/><Relationship Id="rId24" Type="http://schemas.openxmlformats.org/officeDocument/2006/relationships/slide" Target="slides/slide17.xml"/><Relationship Id="rId23" Type="http://schemas.openxmlformats.org/officeDocument/2006/relationships/slide" Target="slides/slide16.xml"/><Relationship Id="rId22" Type="http://schemas.openxmlformats.org/officeDocument/2006/relationships/slide" Target="slides/slide15.xml"/><Relationship Id="rId21" Type="http://schemas.openxmlformats.org/officeDocument/2006/relationships/slide" Target="slides/slide14.xml"/><Relationship Id="rId20" Type="http://schemas.openxmlformats.org/officeDocument/2006/relationships/slide" Target="slides/slide13.xml"/><Relationship Id="rId2" Type="http://schemas.openxmlformats.org/officeDocument/2006/relationships/theme" Target="theme/theme1.xml"/><Relationship Id="rId19" Type="http://schemas.openxmlformats.org/officeDocument/2006/relationships/slide" Target="slides/slide12.xml"/><Relationship Id="rId18" Type="http://schemas.openxmlformats.org/officeDocument/2006/relationships/slide" Target="slides/slide11.xml"/><Relationship Id="rId17" Type="http://schemas.openxmlformats.org/officeDocument/2006/relationships/slide" Target="slides/slide10.xml"/><Relationship Id="rId16" Type="http://schemas.openxmlformats.org/officeDocument/2006/relationships/slide" Target="slides/slide9.xml"/><Relationship Id="rId15" Type="http://schemas.openxmlformats.org/officeDocument/2006/relationships/slide" Target="slides/slide8.xml"/><Relationship Id="rId14" Type="http://schemas.openxmlformats.org/officeDocument/2006/relationships/slide" Target="slides/slide7.xml"/><Relationship Id="rId13" Type="http://schemas.openxmlformats.org/officeDocument/2006/relationships/slide" Target="slides/slide6.xml"/><Relationship Id="rId12" Type="http://schemas.openxmlformats.org/officeDocument/2006/relationships/slide" Target="slides/slide5.xml"/><Relationship Id="rId11" Type="http://schemas.openxmlformats.org/officeDocument/2006/relationships/slide" Target="slides/slide4.xml"/><Relationship Id="rId103" Type="http://schemas.openxmlformats.org/officeDocument/2006/relationships/tags" Target="tags/tag160.xml"/><Relationship Id="rId102" Type="http://schemas.openxmlformats.org/officeDocument/2006/relationships/commentAuthors" Target="commentAuthors.xml"/><Relationship Id="rId101" Type="http://schemas.openxmlformats.org/officeDocument/2006/relationships/tableStyles" Target="tableStyles.xml"/><Relationship Id="rId100" Type="http://schemas.openxmlformats.org/officeDocument/2006/relationships/viewProps" Target="viewProps.xml"/><Relationship Id="rId10" Type="http://schemas.openxmlformats.org/officeDocument/2006/relationships/slide" Target="slides/slide3.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fontAlgn="base"/>
            <a:endParaRPr lang="zh-CN" altLang="en-US" strike="noStrike" noProof="1"/>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fontAlgn="base"/>
            <a:fld id="{D2A48B96-639E-45A3-A0BA-2464DFDB1FAA}"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23556" name="幻灯片图像占位符 3"/>
          <p:cNvSpPr>
            <a:spLocks noGrp="1" noRot="1" noChangeAspect="1"/>
          </p:cNvSpPr>
          <p:nvPr>
            <p:ph type="sldImg"/>
          </p:nvPr>
        </p:nvSpPr>
        <p:spPr>
          <a:xfrm>
            <a:off x="1371600" y="1143000"/>
            <a:ext cx="4114800" cy="3086100"/>
          </a:xfrm>
          <a:prstGeom prst="rect">
            <a:avLst/>
          </a:prstGeom>
          <a:noFill/>
          <a:ln w="12700" cap="flat" cmpd="sng">
            <a:solidFill>
              <a:srgbClr val="000000"/>
            </a:solidFill>
            <a:prstDash val="solid"/>
            <a:round/>
            <a:headEnd type="none" w="med" len="med"/>
            <a:tailEnd type="none" w="med" len="med"/>
          </a:ln>
        </p:spPr>
      </p:sp>
      <p:sp>
        <p:nvSpPr>
          <p:cNvPr id="23557" name="备注占位符 4"/>
          <p:cNvSpPr>
            <a:spLocks noGrp="1"/>
          </p:cNvSpPr>
          <p:nvPr>
            <p:ph type="body" sz="quarter"/>
          </p:nvPr>
        </p:nvSpPr>
        <p:spPr>
          <a:xfrm>
            <a:off x="685800" y="4400550"/>
            <a:ext cx="5486400" cy="3600450"/>
          </a:xfrm>
          <a:prstGeom prst="rect">
            <a:avLst/>
          </a:prstGeom>
          <a:noFill/>
          <a:ln w="9525">
            <a:noFill/>
          </a:ln>
        </p:spPr>
        <p:txBody>
          <a:bodyPr lIns="91440" tIns="45720" rIns="91440" bIns="45720" anchor="t" anchorCtr="0"/>
          <a:p>
            <a:pPr lvl="0"/>
            <a:r>
              <a:rPr lang="zh-CN" altLang="en-US"/>
              <a:t>单击此处编辑母版文本样式</a:t>
            </a:r>
            <a:endParaRPr lang="zh-CN" altLang="en-US"/>
          </a:p>
          <a:p>
            <a:pPr lvl="1" indent="0"/>
            <a:r>
              <a:rPr lang="zh-CN" altLang="en-US"/>
              <a:t>第二级</a:t>
            </a:r>
            <a:endParaRPr lang="zh-CN" altLang="en-US"/>
          </a:p>
          <a:p>
            <a:pPr lvl="2" indent="0"/>
            <a:r>
              <a:rPr lang="zh-CN" altLang="en-US"/>
              <a:t>第三级</a:t>
            </a:r>
            <a:endParaRPr lang="zh-CN" altLang="en-US"/>
          </a:p>
          <a:p>
            <a:pPr lvl="3" indent="0"/>
            <a:r>
              <a:rPr lang="zh-CN" altLang="en-US"/>
              <a:t>第四级</a:t>
            </a:r>
            <a:endParaRPr lang="zh-CN" altLang="en-US"/>
          </a:p>
          <a:p>
            <a:pPr lvl="4" indent="0"/>
            <a:r>
              <a:rPr lang="zh-CN" altLang="en-US"/>
              <a:t>第五级</a:t>
            </a:r>
            <a:endParaRPr lang="zh-CN" altLang="en-US"/>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a:defRPr sz="1200"/>
            </a:lvl1pPr>
          </a:lstStyle>
          <a:p>
            <a:pPr fontAlgn="base"/>
            <a:endParaRPr lang="zh-CN" altLang="en-US" strike="noStrike" noProof="1"/>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lstStyle>
            <a:lvl1pPr algn="r">
              <a:defRPr sz="1200"/>
            </a:lvl1pPr>
          </a:lstStyle>
          <a:p>
            <a:pPr fontAlgn="base"/>
            <a:fld id="{A6837353-30EB-4A48-80EB-173D804AEFBD}"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幻灯片图像占位符 1"/>
          <p:cNvSpPr>
            <a:spLocks noGrp="1" noRot="1" noChangeAspect="1" noTextEdit="1"/>
          </p:cNvSpPr>
          <p:nvPr>
            <p:ph type="sldImg"/>
          </p:nvPr>
        </p:nvSpPr>
        <p:spPr>
          <a:ln>
            <a:miter/>
          </a:ln>
        </p:spPr>
      </p:sp>
      <p:sp>
        <p:nvSpPr>
          <p:cNvPr id="26626" name="备注占位符 2"/>
          <p:cNvSpPr>
            <a:spLocks noGrp="1"/>
          </p:cNvSpPr>
          <p:nvPr>
            <p:ph type="body"/>
          </p:nvPr>
        </p:nvSpPr>
        <p:spPr/>
        <p:txBody>
          <a:bodyPr wrap="square" lIns="91440" tIns="45720" rIns="91440" bIns="45720" anchor="t" anchorCtr="0"/>
          <a:p>
            <a:pPr lvl="0">
              <a:spcBef>
                <a:spcPct val="0"/>
              </a:spcBef>
            </a:pPr>
            <a:endParaRPr lang="en-US" altLang="zh-CN"/>
          </a:p>
        </p:txBody>
      </p:sp>
      <p:sp>
        <p:nvSpPr>
          <p:cNvPr id="26627" name="灯片编号占位符 3"/>
          <p:cNvSpPr>
            <a:spLocks noGrp="1"/>
          </p:cNvSpPr>
          <p:nvPr>
            <p:ph type="sldNum" sz="quarter"/>
          </p:nvPr>
        </p:nvSpPr>
        <p:spPr>
          <a:xfrm>
            <a:off x="3886200" y="8686800"/>
            <a:ext cx="2971800" cy="457200"/>
          </a:xfrm>
          <a:prstGeom prst="rect">
            <a:avLst/>
          </a:prstGeom>
          <a:noFill/>
          <a:ln w="9525">
            <a:noFill/>
          </a:ln>
        </p:spPr>
        <p:txBody>
          <a:bodyPr vert="horz" wrap="square" lIns="91440" tIns="45720" rIns="91440" bIns="45720" anchor="b" anchorCtr="0"/>
          <a:p>
            <a:pPr lvl="0" algn="r"/>
            <a:fld id="{9A0DB2DC-4C9A-4742-B13C-FB6460FD3503}" type="slidenum">
              <a:rPr lang="zh-CN" altLang="en-US" sz="1200">
                <a:latin typeface="Calibri" panose="020F0502020204030204" charset="0"/>
              </a:rPr>
            </a:fld>
            <a:endParaRPr lang="zh-CN" altLang="en-US" sz="1200">
              <a:latin typeface="Calibri" panose="020F050202020403020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7" name="幻灯片图像占位符 1"/>
          <p:cNvSpPr>
            <a:spLocks noGrp="1" noRot="1" noChangeAspect="1" noTextEdit="1"/>
          </p:cNvSpPr>
          <p:nvPr>
            <p:ph type="sldImg"/>
          </p:nvPr>
        </p:nvSpPr>
        <p:spPr>
          <a:ln>
            <a:miter/>
          </a:ln>
        </p:spPr>
      </p:sp>
      <p:sp>
        <p:nvSpPr>
          <p:cNvPr id="29698" name="备注占位符 2"/>
          <p:cNvSpPr>
            <a:spLocks noGrp="1"/>
          </p:cNvSpPr>
          <p:nvPr>
            <p:ph type="body"/>
          </p:nvPr>
        </p:nvSpPr>
        <p:spPr/>
        <p:txBody>
          <a:bodyPr wrap="square" lIns="91440" tIns="45720" rIns="91440" bIns="45720" anchor="t" anchorCtr="0"/>
          <a:p>
            <a:pPr lvl="0">
              <a:spcBef>
                <a:spcPct val="0"/>
              </a:spcBef>
            </a:pPr>
            <a:endParaRPr lang="en-US" altLang="zh-CN"/>
          </a:p>
        </p:txBody>
      </p:sp>
      <p:sp>
        <p:nvSpPr>
          <p:cNvPr id="29699" name="灯片编号占位符 3"/>
          <p:cNvSpPr>
            <a:spLocks noGrp="1"/>
          </p:cNvSpPr>
          <p:nvPr>
            <p:ph type="sldNum" sz="quarter"/>
          </p:nvPr>
        </p:nvSpPr>
        <p:spPr>
          <a:xfrm>
            <a:off x="3886200" y="8686800"/>
            <a:ext cx="2971800" cy="457200"/>
          </a:xfrm>
          <a:prstGeom prst="rect">
            <a:avLst/>
          </a:prstGeom>
          <a:noFill/>
          <a:ln w="9525">
            <a:noFill/>
          </a:ln>
        </p:spPr>
        <p:txBody>
          <a:bodyPr vert="horz" wrap="square" lIns="91440" tIns="45720" rIns="91440" bIns="45720" anchor="b" anchorCtr="0"/>
          <a:p>
            <a:pPr lvl="0" algn="r"/>
            <a:fld id="{9A0DB2DC-4C9A-4742-B13C-FB6460FD3503}" type="slidenum">
              <a:rPr lang="zh-CN" altLang="en-US" sz="1800">
                <a:latin typeface="Calibri" panose="020F0502020204030204" charset="0"/>
              </a:rPr>
            </a:fld>
            <a:endParaRPr lang="zh-CN" altLang="en-US" sz="1800">
              <a:latin typeface="Calibri" panose="020F050202020403020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grpSp>
        <p:nvGrpSpPr>
          <p:cNvPr id="7170" name="组合 15361"/>
          <p:cNvGrpSpPr/>
          <p:nvPr/>
        </p:nvGrpSpPr>
        <p:grpSpPr>
          <a:xfrm>
            <a:off x="0" y="0"/>
            <a:ext cx="9144000" cy="6858000"/>
            <a:chOff x="0" y="0"/>
            <a:chExt cx="5760" cy="4320"/>
          </a:xfrm>
        </p:grpSpPr>
        <p:sp>
          <p:nvSpPr>
            <p:cNvPr id="7171" name="矩形 15362"/>
            <p:cNvSpPr/>
            <p:nvPr/>
          </p:nvSpPr>
          <p:spPr>
            <a:xfrm>
              <a:off x="0" y="0"/>
              <a:ext cx="2208" cy="4320"/>
            </a:xfrm>
            <a:prstGeom prst="rect">
              <a:avLst/>
            </a:prstGeom>
            <a:gradFill rotWithShape="0">
              <a:gsLst>
                <a:gs pos="0">
                  <a:schemeClr val="folHlink"/>
                </a:gs>
                <a:gs pos="100000">
                  <a:schemeClr val="bg1"/>
                </a:gs>
              </a:gsLst>
              <a:lin ang="0" scaled="1"/>
              <a:tileRect/>
            </a:gradFill>
            <a:ln w="9525">
              <a:noFill/>
            </a:ln>
          </p:spPr>
          <p:txBody>
            <a:bodyPr wrap="none" anchor="ctr" anchorCtr="0"/>
            <a:p>
              <a:pPr lvl="0" algn="ctr"/>
              <a:endParaRPr lang="zh-CN" altLang="zh-CN" sz="2400" dirty="0">
                <a:latin typeface="Times New Roman" panose="02020603050405020304" pitchFamily="18" charset="0"/>
                <a:ea typeface="宋体" panose="02010600030101010101" pitchFamily="2" charset="-122"/>
              </a:endParaRPr>
            </a:p>
          </p:txBody>
        </p:sp>
        <p:sp>
          <p:nvSpPr>
            <p:cNvPr id="7172" name="矩形 15363"/>
            <p:cNvSpPr/>
            <p:nvPr/>
          </p:nvSpPr>
          <p:spPr>
            <a:xfrm>
              <a:off x="1081" y="1065"/>
              <a:ext cx="4679" cy="1596"/>
            </a:xfrm>
            <a:prstGeom prst="rect">
              <a:avLst/>
            </a:prstGeom>
            <a:solidFill>
              <a:schemeClr val="bg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grpSp>
          <p:nvGrpSpPr>
            <p:cNvPr id="7173" name="组合 15364"/>
            <p:cNvGrpSpPr/>
            <p:nvPr/>
          </p:nvGrpSpPr>
          <p:grpSpPr>
            <a:xfrm>
              <a:off x="0" y="672"/>
              <a:ext cx="1806" cy="1989"/>
              <a:chOff x="0" y="672"/>
              <a:chExt cx="1806" cy="1989"/>
            </a:xfrm>
          </p:grpSpPr>
          <p:sp>
            <p:nvSpPr>
              <p:cNvPr id="7174" name="矩形 15365"/>
              <p:cNvSpPr/>
              <p:nvPr userDrawn="1"/>
            </p:nvSpPr>
            <p:spPr>
              <a:xfrm>
                <a:off x="361" y="2257"/>
                <a:ext cx="363" cy="404"/>
              </a:xfrm>
              <a:prstGeom prst="rect">
                <a:avLst/>
              </a:prstGeom>
              <a:solidFill>
                <a:schemeClr val="accent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7175" name="矩形 15366"/>
              <p:cNvSpPr/>
              <p:nvPr userDrawn="1"/>
            </p:nvSpPr>
            <p:spPr>
              <a:xfrm>
                <a:off x="1081" y="1065"/>
                <a:ext cx="362" cy="405"/>
              </a:xfrm>
              <a:prstGeom prst="rect">
                <a:avLst/>
              </a:prstGeom>
              <a:solidFill>
                <a:schemeClr val="folHlink"/>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7176" name="矩形 15367"/>
              <p:cNvSpPr/>
              <p:nvPr userDrawn="1"/>
            </p:nvSpPr>
            <p:spPr>
              <a:xfrm>
                <a:off x="1437" y="672"/>
                <a:ext cx="369" cy="400"/>
              </a:xfrm>
              <a:prstGeom prst="rect">
                <a:avLst/>
              </a:prstGeom>
              <a:solidFill>
                <a:schemeClr val="folHlink"/>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7177" name="矩形 15368"/>
              <p:cNvSpPr/>
              <p:nvPr userDrawn="1"/>
            </p:nvSpPr>
            <p:spPr>
              <a:xfrm>
                <a:off x="719" y="2257"/>
                <a:ext cx="368" cy="404"/>
              </a:xfrm>
              <a:prstGeom prst="rect">
                <a:avLst/>
              </a:prstGeom>
              <a:solidFill>
                <a:schemeClr val="bg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7178" name="矩形 15369"/>
              <p:cNvSpPr/>
              <p:nvPr userDrawn="1"/>
            </p:nvSpPr>
            <p:spPr>
              <a:xfrm>
                <a:off x="1437" y="1065"/>
                <a:ext cx="369" cy="405"/>
              </a:xfrm>
              <a:prstGeom prst="rect">
                <a:avLst/>
              </a:prstGeom>
              <a:solidFill>
                <a:schemeClr val="accent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7179" name="矩形 15370"/>
              <p:cNvSpPr/>
              <p:nvPr userDrawn="1"/>
            </p:nvSpPr>
            <p:spPr>
              <a:xfrm>
                <a:off x="719" y="1464"/>
                <a:ext cx="368" cy="399"/>
              </a:xfrm>
              <a:prstGeom prst="rect">
                <a:avLst/>
              </a:prstGeom>
              <a:solidFill>
                <a:schemeClr val="folHlink"/>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7180" name="矩形 15371"/>
              <p:cNvSpPr/>
              <p:nvPr userDrawn="1"/>
            </p:nvSpPr>
            <p:spPr>
              <a:xfrm>
                <a:off x="0" y="1464"/>
                <a:ext cx="367" cy="399"/>
              </a:xfrm>
              <a:prstGeom prst="rect">
                <a:avLst/>
              </a:prstGeom>
              <a:solidFill>
                <a:schemeClr val="bg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7181" name="矩形 15372"/>
              <p:cNvSpPr/>
              <p:nvPr userDrawn="1"/>
            </p:nvSpPr>
            <p:spPr>
              <a:xfrm>
                <a:off x="1081" y="1464"/>
                <a:ext cx="362" cy="399"/>
              </a:xfrm>
              <a:prstGeom prst="rect">
                <a:avLst/>
              </a:prstGeom>
              <a:solidFill>
                <a:schemeClr val="accent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7182" name="矩形 15373"/>
              <p:cNvSpPr/>
              <p:nvPr userDrawn="1"/>
            </p:nvSpPr>
            <p:spPr>
              <a:xfrm>
                <a:off x="361" y="1857"/>
                <a:ext cx="363" cy="406"/>
              </a:xfrm>
              <a:prstGeom prst="rect">
                <a:avLst/>
              </a:prstGeom>
              <a:solidFill>
                <a:schemeClr val="folHlink"/>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7183" name="矩形 15374"/>
              <p:cNvSpPr/>
              <p:nvPr userDrawn="1"/>
            </p:nvSpPr>
            <p:spPr>
              <a:xfrm>
                <a:off x="719" y="1857"/>
                <a:ext cx="368" cy="406"/>
              </a:xfrm>
              <a:prstGeom prst="rect">
                <a:avLst/>
              </a:prstGeom>
              <a:solidFill>
                <a:schemeClr val="accent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grpSp>
      </p:grpSp>
      <p:sp>
        <p:nvSpPr>
          <p:cNvPr id="15379" name="标题 15378"/>
          <p:cNvSpPr>
            <a:spLocks noGrp="1"/>
          </p:cNvSpPr>
          <p:nvPr>
            <p:ph type="ctrTitle"/>
          </p:nvPr>
        </p:nvSpPr>
        <p:spPr>
          <a:xfrm>
            <a:off x="2971800" y="1828800"/>
            <a:ext cx="6019800" cy="2209800"/>
          </a:xfrm>
          <a:prstGeom prst="rect">
            <a:avLst/>
          </a:prstGeom>
          <a:noFill/>
          <a:ln w="9525">
            <a:noFill/>
          </a:ln>
        </p:spPr>
        <p:txBody>
          <a:bodyPr anchor="ctr"/>
          <a:lstStyle>
            <a:lvl1pPr lvl="0">
              <a:defRPr sz="5000">
                <a:solidFill>
                  <a:srgbClr val="FFFFFF"/>
                </a:solidFill>
              </a:defRPr>
            </a:lvl1pPr>
          </a:lstStyle>
          <a:p>
            <a:pPr lvl="0" fontAlgn="base"/>
            <a:r>
              <a:rPr lang="zh-CN" altLang="en-US" strike="noStrike" noProof="1" dirty="0"/>
              <a:t>单击此处编辑母版标题样式</a:t>
            </a:r>
            <a:endParaRPr lang="zh-CN" altLang="en-US" strike="noStrike" noProof="1" dirty="0"/>
          </a:p>
        </p:txBody>
      </p:sp>
      <p:sp>
        <p:nvSpPr>
          <p:cNvPr id="15380" name="副标题 15379"/>
          <p:cNvSpPr>
            <a:spLocks noGrp="1"/>
          </p:cNvSpPr>
          <p:nvPr>
            <p:ph type="subTitle" idx="1"/>
          </p:nvPr>
        </p:nvSpPr>
        <p:spPr>
          <a:xfrm>
            <a:off x="2971800" y="4267200"/>
            <a:ext cx="6019800" cy="1752600"/>
          </a:xfrm>
          <a:prstGeom prst="rect">
            <a:avLst/>
          </a:prstGeom>
          <a:noFill/>
          <a:ln w="9525">
            <a:noFill/>
          </a:ln>
        </p:spPr>
        <p:txBody>
          <a:bodyPr anchor="t"/>
          <a:lstStyle>
            <a:lvl1pPr marL="0" lvl="0" indent="0">
              <a:buNone/>
              <a:defRPr sz="3400"/>
            </a:lvl1pPr>
            <a:lvl2pPr marL="457200" lvl="1" indent="0" algn="ctr">
              <a:buNone/>
              <a:defRPr sz="3400"/>
            </a:lvl2pPr>
            <a:lvl3pPr marL="914400" lvl="2" indent="0" algn="ctr">
              <a:buNone/>
              <a:defRPr sz="3400"/>
            </a:lvl3pPr>
            <a:lvl4pPr marL="1371600" lvl="3" indent="0" algn="ctr">
              <a:buNone/>
              <a:defRPr sz="3400"/>
            </a:lvl4pPr>
            <a:lvl5pPr marL="1828800" lvl="4" indent="0" algn="ctr">
              <a:buNone/>
              <a:defRPr sz="3400"/>
            </a:lvl5pPr>
          </a:lstStyle>
          <a:p>
            <a:pPr lvl="0" fontAlgn="base"/>
            <a:r>
              <a:rPr lang="zh-CN" altLang="en-US" strike="noStrike" noProof="1" dirty="0"/>
              <a:t>单击此处编辑母版副标题样式</a:t>
            </a:r>
            <a:endParaRPr lang="zh-CN" altLang="en-US" strike="noStrike" noProof="1" dirty="0"/>
          </a:p>
        </p:txBody>
      </p:sp>
      <p:sp>
        <p:nvSpPr>
          <p:cNvPr id="15376" name="日期占位符 15375"/>
          <p:cNvSpPr>
            <a:spLocks noGrp="1"/>
          </p:cNvSpPr>
          <p:nvPr>
            <p:ph type="dt" sz="half" idx="2"/>
          </p:nvPr>
        </p:nvSpPr>
        <p:spPr>
          <a:xfrm>
            <a:off x="457200" y="6248400"/>
            <a:ext cx="2133600" cy="457200"/>
          </a:xfrm>
          <a:prstGeom prst="rect">
            <a:avLst/>
          </a:prstGeom>
          <a:noFill/>
          <a:ln w="9525">
            <a:noFill/>
          </a:ln>
        </p:spPr>
        <p:txBody>
          <a:bodyPr anchor="b"/>
          <a:lstStyle>
            <a:lvl1pPr>
              <a:defRPr sz="1200"/>
            </a:lvl1pPr>
          </a:lstStyle>
          <a:p>
            <a:pPr fontAlgn="base"/>
            <a:endParaRPr lang="zh-CN" altLang="en-US" strike="noStrike" noProof="1" dirty="0">
              <a:latin typeface="Arial" panose="020B0604020202020204" pitchFamily="34" charset="0"/>
            </a:endParaRPr>
          </a:p>
        </p:txBody>
      </p:sp>
      <p:sp>
        <p:nvSpPr>
          <p:cNvPr id="15377" name="页脚占位符 15376"/>
          <p:cNvSpPr>
            <a:spLocks noGrp="1"/>
          </p:cNvSpPr>
          <p:nvPr>
            <p:ph type="ftr" sz="quarter" idx="3"/>
          </p:nvPr>
        </p:nvSpPr>
        <p:spPr>
          <a:xfrm>
            <a:off x="3124200" y="6248400"/>
            <a:ext cx="2895600" cy="457200"/>
          </a:xfrm>
          <a:prstGeom prst="rect">
            <a:avLst/>
          </a:prstGeom>
          <a:noFill/>
          <a:ln w="9525">
            <a:noFill/>
          </a:ln>
        </p:spPr>
        <p:txBody>
          <a:bodyPr anchor="b"/>
          <a:lstStyle>
            <a:lvl1pPr algn="ctr">
              <a:defRPr sz="1200"/>
            </a:lvl1pPr>
          </a:lstStyle>
          <a:p>
            <a:pPr fontAlgn="base"/>
            <a:endParaRPr lang="zh-CN" altLang="en-US" strike="noStrike" noProof="1" dirty="0">
              <a:latin typeface="Arial" panose="020B0604020202020204" pitchFamily="34" charset="0"/>
            </a:endParaRPr>
          </a:p>
        </p:txBody>
      </p:sp>
      <p:sp>
        <p:nvSpPr>
          <p:cNvPr id="15378" name="灯片编号占位符 15377"/>
          <p:cNvSpPr>
            <a:spLocks noGrp="1"/>
          </p:cNvSpPr>
          <p:nvPr>
            <p:ph type="sldNum" sz="quarter" idx="4"/>
          </p:nvPr>
        </p:nvSpPr>
        <p:spPr>
          <a:xfrm>
            <a:off x="6553200" y="6248400"/>
            <a:ext cx="2133600" cy="457200"/>
          </a:xfrm>
          <a:prstGeom prst="rect">
            <a:avLst/>
          </a:prstGeom>
          <a:noFill/>
          <a:ln w="9525">
            <a:noFill/>
          </a:ln>
        </p:spPr>
        <p:txBody>
          <a:bodyPr anchor="b"/>
          <a:lstStyle>
            <a:lvl1pPr algn="r">
              <a:defRPr sz="1200">
                <a:latin typeface="Arial Black" panose="020B0A04020102020204" pitchFamily="34" charset="0"/>
              </a:defRPr>
            </a:lvl1pPr>
          </a:lstStyle>
          <a:p>
            <a:pPr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transition>
    <p:blinds dir="vert"/>
  </p:transition>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457200"/>
            <a:ext cx="2057400" cy="5410200"/>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457200"/>
            <a:ext cx="6052930" cy="5410200"/>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2" name="页脚占位符 1"/>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3" name="灯片编号占位符 2"/>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4" name="日期占位符 3"/>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628650" y="1825625"/>
            <a:ext cx="38862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29150" y="1825625"/>
            <a:ext cx="38862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页脚占位符 4"/>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7" name="日期占位符 6"/>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表格占位符 2"/>
          <p:cNvSpPr>
            <a:spLocks noGrp="1"/>
          </p:cNvSpPr>
          <p:nvPr>
            <p:ph type="tbl" idx="1"/>
          </p:nvPr>
        </p:nvSpPr>
        <p:spPr/>
        <p:txBody>
          <a:bodyPr/>
          <a:lstStyle/>
          <a:p>
            <a:pPr fontAlgn="base"/>
            <a:endParaRPr lang="zh-CN" altLang="en-US" strike="noStrike" noProof="1"/>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标题和内容">
    <p:bg>
      <p:bgPr>
        <a:solidFill>
          <a:srgbClr val="076354"/>
        </a:solidFill>
        <a:effectLst/>
      </p:bgPr>
    </p:bg>
    <p:spTree>
      <p:nvGrpSpPr>
        <p:cNvPr id="1" name=""/>
        <p:cNvGrpSpPr/>
        <p:nvPr/>
      </p:nvGrpSpPr>
      <p:grpSpPr>
        <a:xfrm>
          <a:off x="0" y="0"/>
          <a:ext cx="0" cy="0"/>
          <a:chOff x="0" y="0"/>
          <a:chExt cx="0" cy="0"/>
        </a:xfrm>
      </p:grpSpPr>
      <p:pic>
        <p:nvPicPr>
          <p:cNvPr id="8204" name="图片 6"/>
          <p:cNvPicPr>
            <a:picLocks noChangeAspect="1"/>
          </p:cNvPicPr>
          <p:nvPr userDrawn="1"/>
        </p:nvPicPr>
        <p:blipFill>
          <a:blip r:embed="rId2">
            <a:clrChange>
              <a:clrFrom>
                <a:srgbClr val="244242"/>
              </a:clrFrom>
              <a:clrTo>
                <a:srgbClr val="244242">
                  <a:alpha val="0"/>
                </a:srgbClr>
              </a:clrTo>
            </a:clrChange>
          </a:blip>
          <a:stretch>
            <a:fillRect/>
          </a:stretch>
        </p:blipFill>
        <p:spPr>
          <a:xfrm>
            <a:off x="-77787" y="-90487"/>
            <a:ext cx="9299575" cy="7023100"/>
          </a:xfrm>
          <a:prstGeom prst="rect">
            <a:avLst/>
          </a:prstGeom>
          <a:noFill/>
          <a:ln w="9525">
            <a:noFill/>
          </a:ln>
        </p:spPr>
      </p:pic>
      <p:pic>
        <p:nvPicPr>
          <p:cNvPr id="8205" name="图片 7"/>
          <p:cNvPicPr>
            <a:picLocks noChangeAspect="1"/>
          </p:cNvPicPr>
          <p:nvPr userDrawn="1"/>
        </p:nvPicPr>
        <p:blipFill>
          <a:blip r:embed="rId3"/>
          <a:stretch>
            <a:fillRect/>
          </a:stretch>
        </p:blipFill>
        <p:spPr>
          <a:xfrm>
            <a:off x="7831138" y="298450"/>
            <a:ext cx="1023937" cy="1162050"/>
          </a:xfrm>
          <a:prstGeom prst="rect">
            <a:avLst/>
          </a:prstGeom>
          <a:noFill/>
          <a:ln w="9525">
            <a:noFill/>
          </a:ln>
        </p:spPr>
      </p:pic>
      <p:sp>
        <p:nvSpPr>
          <p:cNvPr id="4" name="内容占位符 8"/>
          <p:cNvSpPr>
            <a:spLocks noGrp="1"/>
          </p:cNvSpPr>
          <p:nvPr>
            <p:ph sz="quarter" idx="10"/>
          </p:nvPr>
        </p:nvSpPr>
        <p:spPr>
          <a:xfrm>
            <a:off x="385763" y="863599"/>
            <a:ext cx="6632575" cy="5372100"/>
          </a:xfrm>
        </p:spPr>
        <p:txBody>
          <a:bodyPr/>
          <a:lstStyle>
            <a:lvl1pPr marL="0" indent="467995" eaLnBrk="1" hangingPunct="1">
              <a:lnSpc>
                <a:spcPct val="140000"/>
              </a:lnSpc>
              <a:spcBef>
                <a:spcPts val="0"/>
              </a:spcBef>
              <a:buNone/>
              <a:defRPr sz="1800">
                <a:solidFill>
                  <a:schemeClr val="bg1"/>
                </a:solidFill>
                <a:latin typeface="微软雅黑" panose="020B0503020204020204" charset="-122"/>
                <a:ea typeface="微软雅黑" panose="020B0503020204020204" charset="-122"/>
              </a:defRPr>
            </a:lvl1pPr>
            <a:lvl2pPr marL="0" indent="539750" eaLnBrk="1" hangingPunct="1">
              <a:lnSpc>
                <a:spcPct val="150000"/>
              </a:lnSpc>
              <a:spcBef>
                <a:spcPts val="0"/>
              </a:spcBef>
              <a:buNone/>
              <a:defRPr sz="1800">
                <a:solidFill>
                  <a:schemeClr val="bg1"/>
                </a:solidFill>
                <a:latin typeface="微软雅黑" panose="020B0503020204020204" charset="-122"/>
                <a:ea typeface="微软雅黑" panose="020B0503020204020204" charset="-122"/>
              </a:defRPr>
            </a:lvl2pPr>
            <a:lvl3pPr marL="0" indent="539750" eaLnBrk="1" hangingPunct="1">
              <a:lnSpc>
                <a:spcPct val="150000"/>
              </a:lnSpc>
              <a:spcBef>
                <a:spcPts val="0"/>
              </a:spcBef>
              <a:buNone/>
              <a:defRPr sz="1800">
                <a:solidFill>
                  <a:schemeClr val="bg1"/>
                </a:solidFill>
                <a:latin typeface="微软雅黑" panose="020B0503020204020204" charset="-122"/>
                <a:ea typeface="微软雅黑" panose="020B0503020204020204" charset="-122"/>
              </a:defRPr>
            </a:lvl3pPr>
            <a:lvl4pPr marL="0" indent="539750" eaLnBrk="1" hangingPunct="1">
              <a:lnSpc>
                <a:spcPct val="150000"/>
              </a:lnSpc>
              <a:spcBef>
                <a:spcPts val="0"/>
              </a:spcBef>
              <a:buNone/>
              <a:defRPr sz="1800">
                <a:solidFill>
                  <a:schemeClr val="bg1"/>
                </a:solidFill>
                <a:latin typeface="微软雅黑" panose="020B0503020204020204" charset="-122"/>
                <a:ea typeface="微软雅黑" panose="020B0503020204020204" charset="-122"/>
              </a:defRPr>
            </a:lvl4pPr>
            <a:lvl5pPr marL="0" indent="539750" eaLnBrk="1" hangingPunct="1">
              <a:lnSpc>
                <a:spcPct val="150000"/>
              </a:lnSpc>
              <a:spcBef>
                <a:spcPts val="0"/>
              </a:spcBef>
              <a:buNone/>
              <a:defRPr sz="1800">
                <a:solidFill>
                  <a:schemeClr val="bg1"/>
                </a:solidFill>
                <a:latin typeface="微软雅黑" panose="020B0503020204020204" charset="-122"/>
                <a:ea typeface="微软雅黑" panose="020B0503020204020204" charset="-122"/>
              </a:defRPr>
            </a:lvl5pPr>
          </a:lstStyle>
          <a:p>
            <a:pPr lvl="0" fontAlgn="base"/>
            <a:r>
              <a:rPr lang="zh-CN" altLang="en-US" strike="noStrike" noProof="1" dirty="0" smtClean="0"/>
              <a:t>单击此处编辑母版文本样式</a:t>
            </a:r>
            <a:endParaRPr lang="zh-CN" altLang="en-US" strike="noStrike" noProof="1" dirty="0" smtClean="0"/>
          </a:p>
        </p:txBody>
      </p:sp>
      <p:sp>
        <p:nvSpPr>
          <p:cNvPr id="2" name="日期占位符 1"/>
          <p:cNvSpPr>
            <a:spLocks noGrp="1"/>
          </p:cNvSpPr>
          <p:nvPr>
            <p:ph type="dt" sz="half" idx="11"/>
          </p:nvPr>
        </p:nvSpPr>
        <p:spPr>
          <a:xfrm>
            <a:off x="457200" y="6245225"/>
            <a:ext cx="2133600" cy="476250"/>
          </a:xfrm>
          <a:prstGeom prst="rect">
            <a:avLst/>
          </a:prstGeom>
          <a:noFill/>
          <a:ln w="9525">
            <a:noFill/>
          </a:ln>
        </p:spPr>
        <p:txBody>
          <a:bodyPr anchor="b"/>
          <a:p>
            <a:pPr marL="0" marR="0" lvl="0" indent="0" algn="l" defTabSz="685800" rtl="0" eaLnBrk="1" fontAlgn="auto" latinLnBrk="0" hangingPunct="1">
              <a:lnSpc>
                <a:spcPct val="100000"/>
              </a:lnSpc>
              <a:spcBef>
                <a:spcPts val="0"/>
              </a:spcBef>
              <a:spcAft>
                <a:spcPts val="0"/>
              </a:spcAft>
              <a:buClrTx/>
              <a:buSzTx/>
              <a:buFontTx/>
              <a:buNone/>
              <a:defRPr/>
            </a:pPr>
            <a:fld id="{751400EB-4AE6-4402-9A11-ED75F6E17962}" type="datetimeFigureOut">
              <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2"/>
          </p:nvPr>
        </p:nvSpPr>
        <p:spPr>
          <a:xfrm>
            <a:off x="3124200" y="6248400"/>
            <a:ext cx="2895600" cy="457200"/>
          </a:xfrm>
          <a:prstGeom prst="rect">
            <a:avLst/>
          </a:prstGeom>
          <a:noFill/>
          <a:ln w="9525">
            <a:noFill/>
          </a:ln>
        </p:spPr>
        <p:txBody>
          <a:bodyPr anchor="b"/>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3"/>
          </p:nvPr>
        </p:nvSpPr>
        <p:spPr>
          <a:xfrm>
            <a:off x="6553200" y="6248400"/>
            <a:ext cx="2133600" cy="457200"/>
          </a:xfrm>
          <a:prstGeom prst="rect">
            <a:avLst/>
          </a:prstGeom>
          <a:noFill/>
          <a:ln w="9525">
            <a:noFill/>
          </a:ln>
        </p:spPr>
        <p:txBody>
          <a:bodyPr anchor="b"/>
          <a:p>
            <a:pPr lvl="0" eaLnBrk="1" fontAlgn="base" hangingPunct="1">
              <a:buNone/>
            </a:pPr>
            <a:fld id="{9A0DB2DC-4C9A-4742-B13C-FB6460FD3503}" type="slidenum">
              <a:rPr lang="zh-CN" altLang="en-US" strike="noStrike" noProof="1" dirty="0">
                <a:latin typeface="Nexa Light" pitchFamily="50" charset="0"/>
                <a:ea typeface="宋体" panose="02010600030101010101" pitchFamily="2" charset="-122"/>
                <a:cs typeface="+mn-cs"/>
              </a:rPr>
            </a:fld>
            <a:endParaRPr lang="zh-CN" altLang="en-US" strike="noStrike" noProof="1" dirty="0">
              <a:latin typeface="Nexa Light" pitchFamily="50" charset="0"/>
            </a:endParaRPr>
          </a:p>
        </p:txBody>
      </p:sp>
    </p:spTree>
  </p:cSld>
  <p:clrMapOvr>
    <a:masterClrMapping/>
  </p:clrMapOvr>
  <p:transition spd="slow"/>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内容页">
    <p:bg>
      <p:bgPr>
        <a:solidFill>
          <a:schemeClr val="bg1"/>
        </a:solidFill>
        <a:effectLst/>
      </p:bgPr>
    </p:bg>
    <p:spTree>
      <p:nvGrpSpPr>
        <p:cNvPr id="1" name=""/>
        <p:cNvGrpSpPr/>
        <p:nvPr/>
      </p:nvGrpSpPr>
      <p:grpSpPr>
        <a:xfrm>
          <a:off x="0" y="0"/>
          <a:ext cx="0" cy="0"/>
          <a:chOff x="0" y="0"/>
          <a:chExt cx="0" cy="0"/>
        </a:xfrm>
      </p:grpSpPr>
      <p:cxnSp>
        <p:nvCxnSpPr>
          <p:cNvPr id="12" name="直接连接符 11"/>
          <p:cNvCxnSpPr/>
          <p:nvPr userDrawn="1"/>
        </p:nvCxnSpPr>
        <p:spPr>
          <a:xfrm flipH="1" flipV="1">
            <a:off x="0" y="5956300"/>
            <a:ext cx="7343775" cy="90170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userDrawn="1"/>
        </p:nvCxnSpPr>
        <p:spPr>
          <a:xfrm flipV="1">
            <a:off x="7267575" y="882650"/>
            <a:ext cx="1876425" cy="597535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nvGrpSpPr>
          <p:cNvPr id="9230" name="组合 8"/>
          <p:cNvGrpSpPr/>
          <p:nvPr userDrawn="1"/>
        </p:nvGrpSpPr>
        <p:grpSpPr>
          <a:xfrm>
            <a:off x="22225" y="5916613"/>
            <a:ext cx="9153525" cy="971550"/>
            <a:chOff x="-695097" y="3554679"/>
            <a:chExt cx="12223376" cy="972992"/>
          </a:xfrm>
        </p:grpSpPr>
        <p:sp>
          <p:nvSpPr>
            <p:cNvPr id="15" name="任意多边形 14"/>
            <p:cNvSpPr/>
            <p:nvPr userDrawn="1"/>
          </p:nvSpPr>
          <p:spPr>
            <a:xfrm>
              <a:off x="-695097" y="3554679"/>
              <a:ext cx="12223376" cy="945435"/>
            </a:xfrm>
            <a:custGeom>
              <a:avLst/>
              <a:gdLst>
                <a:gd name="connsiteX0" fmla="*/ 0 w 12223376"/>
                <a:gd name="connsiteY0" fmla="*/ 1237129 h 1237129"/>
                <a:gd name="connsiteX1" fmla="*/ 12223376 w 12223376"/>
                <a:gd name="connsiteY1" fmla="*/ 1237129 h 1237129"/>
                <a:gd name="connsiteX2" fmla="*/ 9197788 w 12223376"/>
                <a:gd name="connsiteY2" fmla="*/ 0 h 1237129"/>
                <a:gd name="connsiteX3" fmla="*/ 0 w 12223376"/>
                <a:gd name="connsiteY3" fmla="*/ 1237129 h 1237129"/>
              </a:gdLst>
              <a:ahLst/>
              <a:cxnLst>
                <a:cxn ang="0">
                  <a:pos x="connsiteX0" y="connsiteY0"/>
                </a:cxn>
                <a:cxn ang="0">
                  <a:pos x="connsiteX1" y="connsiteY1"/>
                </a:cxn>
                <a:cxn ang="0">
                  <a:pos x="connsiteX2" y="connsiteY2"/>
                </a:cxn>
                <a:cxn ang="0">
                  <a:pos x="connsiteX3" y="connsiteY3"/>
                </a:cxn>
              </a:cxnLst>
              <a:rect l="l" t="t" r="r" b="b"/>
              <a:pathLst>
                <a:path w="12223376" h="1237129">
                  <a:moveTo>
                    <a:pt x="0" y="1237129"/>
                  </a:moveTo>
                  <a:lnTo>
                    <a:pt x="12223376" y="1237129"/>
                  </a:lnTo>
                  <a:lnTo>
                    <a:pt x="9197788" y="0"/>
                  </a:lnTo>
                  <a:lnTo>
                    <a:pt x="0" y="1237129"/>
                  </a:lnTo>
                  <a:close/>
                </a:path>
              </a:pathLst>
            </a:custGeom>
            <a:solidFill>
              <a:srgbClr val="FFFF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p>
          </p:txBody>
        </p:sp>
        <p:sp>
          <p:nvSpPr>
            <p:cNvPr id="16" name="任意多边形 15"/>
            <p:cNvSpPr/>
            <p:nvPr userDrawn="1"/>
          </p:nvSpPr>
          <p:spPr>
            <a:xfrm>
              <a:off x="2599236" y="3569517"/>
              <a:ext cx="6790058" cy="930597"/>
            </a:xfrm>
            <a:custGeom>
              <a:avLst/>
              <a:gdLst>
                <a:gd name="connsiteX0" fmla="*/ 5889812 w 6790765"/>
                <a:gd name="connsiteY0" fmla="*/ 0 h 1264023"/>
                <a:gd name="connsiteX1" fmla="*/ 5930153 w 6790765"/>
                <a:gd name="connsiteY1" fmla="*/ 40341 h 1264023"/>
                <a:gd name="connsiteX2" fmla="*/ 6790765 w 6790765"/>
                <a:gd name="connsiteY2" fmla="*/ 1264023 h 1264023"/>
                <a:gd name="connsiteX3" fmla="*/ 0 w 6790765"/>
                <a:gd name="connsiteY3" fmla="*/ 1264023 h 1264023"/>
                <a:gd name="connsiteX4" fmla="*/ 5889812 w 6790765"/>
                <a:gd name="connsiteY4" fmla="*/ 0 h 12640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0765" h="1264023">
                  <a:moveTo>
                    <a:pt x="5889812" y="0"/>
                  </a:moveTo>
                  <a:lnTo>
                    <a:pt x="5930153" y="40341"/>
                  </a:lnTo>
                  <a:lnTo>
                    <a:pt x="6790765" y="1264023"/>
                  </a:lnTo>
                  <a:lnTo>
                    <a:pt x="0" y="1264023"/>
                  </a:lnTo>
                  <a:lnTo>
                    <a:pt x="5889812" y="0"/>
                  </a:lnTo>
                  <a:close/>
                </a:path>
              </a:pathLst>
            </a:custGeom>
            <a:solidFill>
              <a:srgbClr val="FFFF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p>
          </p:txBody>
        </p:sp>
        <p:sp>
          <p:nvSpPr>
            <p:cNvPr id="17" name="任意多边形 16"/>
            <p:cNvSpPr/>
            <p:nvPr userDrawn="1"/>
          </p:nvSpPr>
          <p:spPr>
            <a:xfrm>
              <a:off x="-682378" y="3749701"/>
              <a:ext cx="9359384" cy="777970"/>
            </a:xfrm>
            <a:custGeom>
              <a:avLst/>
              <a:gdLst>
                <a:gd name="connsiteX0" fmla="*/ 0 w 9359153"/>
                <a:gd name="connsiteY0" fmla="*/ 1116106 h 1129553"/>
                <a:gd name="connsiteX1" fmla="*/ 53788 w 9359153"/>
                <a:gd name="connsiteY1" fmla="*/ 1102659 h 1129553"/>
                <a:gd name="connsiteX2" fmla="*/ 4101353 w 9359153"/>
                <a:gd name="connsiteY2" fmla="*/ 0 h 1129553"/>
                <a:gd name="connsiteX3" fmla="*/ 9359153 w 9359153"/>
                <a:gd name="connsiteY3" fmla="*/ 1129553 h 1129553"/>
                <a:gd name="connsiteX4" fmla="*/ 0 w 9359153"/>
                <a:gd name="connsiteY4" fmla="*/ 1116106 h 11295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9153" h="1129553">
                  <a:moveTo>
                    <a:pt x="0" y="1116106"/>
                  </a:moveTo>
                  <a:lnTo>
                    <a:pt x="53788" y="1102659"/>
                  </a:lnTo>
                  <a:lnTo>
                    <a:pt x="4101353" y="0"/>
                  </a:lnTo>
                  <a:lnTo>
                    <a:pt x="9359153" y="1129553"/>
                  </a:lnTo>
                  <a:lnTo>
                    <a:pt x="0" y="1116106"/>
                  </a:lnTo>
                  <a:close/>
                </a:path>
              </a:pathLst>
            </a:custGeom>
            <a:solidFill>
              <a:srgbClr val="FFFF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p>
          </p:txBody>
        </p:sp>
      </p:grpSp>
      <p:grpSp>
        <p:nvGrpSpPr>
          <p:cNvPr id="28" name="组合 21"/>
          <p:cNvGrpSpPr/>
          <p:nvPr userDrawn="1"/>
        </p:nvGrpSpPr>
        <p:grpSpPr bwMode="auto">
          <a:xfrm>
            <a:off x="469900" y="131233"/>
            <a:ext cx="50800" cy="609600"/>
            <a:chOff x="569842" y="98072"/>
            <a:chExt cx="116881" cy="1061155"/>
          </a:xfrm>
          <a:solidFill>
            <a:srgbClr val="FFFF00"/>
          </a:solidFill>
        </p:grpSpPr>
        <p:sp>
          <p:nvSpPr>
            <p:cNvPr id="29" name="矩形 28"/>
            <p:cNvSpPr/>
            <p:nvPr userDrawn="1"/>
          </p:nvSpPr>
          <p:spPr>
            <a:xfrm>
              <a:off x="569842" y="98072"/>
              <a:ext cx="47484" cy="106115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p>
          </p:txBody>
        </p:sp>
        <p:sp>
          <p:nvSpPr>
            <p:cNvPr id="30" name="直接连接符 29"/>
            <p:cNvSpPr/>
            <p:nvPr userDrawn="1"/>
          </p:nvSpPr>
          <p:spPr>
            <a:xfrm>
              <a:off x="686723" y="98072"/>
              <a:ext cx="0" cy="1061155"/>
            </a:xfrm>
            <a:prstGeom prst="line">
              <a:avLst/>
            </a:prstGeom>
            <a:grpFill/>
            <a:ln>
              <a:solidFill>
                <a:srgbClr val="FFFF00"/>
              </a:solidFill>
            </a:ln>
          </p:spPr>
          <p:style>
            <a:lnRef idx="1">
              <a:schemeClr val="accent1"/>
            </a:lnRef>
            <a:fillRef idx="0">
              <a:schemeClr val="accent1"/>
            </a:fillRef>
            <a:effectRef idx="0">
              <a:schemeClr val="accent1"/>
            </a:effectRef>
            <a:fontRef idx="minor">
              <a:schemeClr val="tx1"/>
            </a:fontRef>
          </p:style>
        </p:sp>
      </p:grpSp>
      <p:grpSp>
        <p:nvGrpSpPr>
          <p:cNvPr id="31" name="组合 24"/>
          <p:cNvGrpSpPr/>
          <p:nvPr userDrawn="1"/>
        </p:nvGrpSpPr>
        <p:grpSpPr>
          <a:xfrm>
            <a:off x="8664" y="173360"/>
            <a:ext cx="420076" cy="559871"/>
            <a:chOff x="511087" y="873012"/>
            <a:chExt cx="1328865" cy="1328320"/>
          </a:xfrm>
          <a:solidFill>
            <a:srgbClr val="FFFF00"/>
          </a:solidFill>
        </p:grpSpPr>
        <p:sp>
          <p:nvSpPr>
            <p:cNvPr id="32" name="直角三角形 31"/>
            <p:cNvSpPr/>
            <p:nvPr/>
          </p:nvSpPr>
          <p:spPr>
            <a:xfrm rot="16200000">
              <a:off x="511629" y="874368"/>
              <a:ext cx="331402" cy="331402"/>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p>
          </p:txBody>
        </p:sp>
        <p:sp>
          <p:nvSpPr>
            <p:cNvPr id="33" name="直角三角形 32"/>
            <p:cNvSpPr/>
            <p:nvPr/>
          </p:nvSpPr>
          <p:spPr>
            <a:xfrm rot="16200000">
              <a:off x="511629" y="1205772"/>
              <a:ext cx="331402" cy="331402"/>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p>
          </p:txBody>
        </p:sp>
        <p:sp>
          <p:nvSpPr>
            <p:cNvPr id="34" name="直角三角形 33"/>
            <p:cNvSpPr/>
            <p:nvPr/>
          </p:nvSpPr>
          <p:spPr>
            <a:xfrm rot="16200000">
              <a:off x="844117" y="874368"/>
              <a:ext cx="331402" cy="331402"/>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p>
          </p:txBody>
        </p:sp>
        <p:sp>
          <p:nvSpPr>
            <p:cNvPr id="35" name="直角三角形 34"/>
            <p:cNvSpPr/>
            <p:nvPr/>
          </p:nvSpPr>
          <p:spPr>
            <a:xfrm rot="16200000">
              <a:off x="844117" y="1205772"/>
              <a:ext cx="331402" cy="331402"/>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p>
          </p:txBody>
        </p:sp>
        <p:sp>
          <p:nvSpPr>
            <p:cNvPr id="36" name="直角三角形 35"/>
            <p:cNvSpPr/>
            <p:nvPr/>
          </p:nvSpPr>
          <p:spPr>
            <a:xfrm rot="16200000">
              <a:off x="511087" y="1537442"/>
              <a:ext cx="663890" cy="663890"/>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p>
          </p:txBody>
        </p:sp>
        <p:sp>
          <p:nvSpPr>
            <p:cNvPr id="37" name="直角三角形 36"/>
            <p:cNvSpPr/>
            <p:nvPr/>
          </p:nvSpPr>
          <p:spPr>
            <a:xfrm rot="16200000">
              <a:off x="1176062" y="873012"/>
              <a:ext cx="663890" cy="663890"/>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p>
          </p:txBody>
        </p:sp>
      </p:grpSp>
      <p:sp>
        <p:nvSpPr>
          <p:cNvPr id="2" name="页脚占位符 1"/>
          <p:cNvSpPr>
            <a:spLocks noGrp="1"/>
          </p:cNvSpPr>
          <p:nvPr>
            <p:ph type="ftr" sz="quarter" idx="10"/>
          </p:nvPr>
        </p:nvSpPr>
        <p:spPr>
          <a:xfrm>
            <a:off x="3124200" y="6248400"/>
            <a:ext cx="2895600" cy="457200"/>
          </a:xfrm>
          <a:prstGeom prst="rect">
            <a:avLst/>
          </a:prstGeom>
          <a:noFill/>
          <a:ln w="9525">
            <a:noFill/>
          </a:ln>
        </p:spPr>
        <p:txBody>
          <a:bodyPr anchor="b"/>
          <a:p>
            <a:pPr lvl="0" fontAlgn="base"/>
            <a:endParaRPr lang="zh-CN" altLang="en-US" strike="noStrike" noProof="1" dirty="0">
              <a:latin typeface="Arial" panose="020B0604020202020204" pitchFamily="34" charset="0"/>
            </a:endParaRPr>
          </a:p>
        </p:txBody>
      </p:sp>
      <p:sp>
        <p:nvSpPr>
          <p:cNvPr id="3" name="灯片编号占位符 2"/>
          <p:cNvSpPr>
            <a:spLocks noGrp="1"/>
          </p:cNvSpPr>
          <p:nvPr>
            <p:ph type="sldNum" sz="quarter" idx="11"/>
          </p:nvPr>
        </p:nvSpPr>
        <p:spPr>
          <a:xfrm>
            <a:off x="6553200" y="6248400"/>
            <a:ext cx="2133600" cy="457200"/>
          </a:xfrm>
          <a:prstGeom prst="rect">
            <a:avLst/>
          </a:prstGeom>
          <a:noFill/>
          <a:ln w="9525">
            <a:noFill/>
          </a:ln>
        </p:spPr>
        <p:txBody>
          <a:bodyPr anchor="b"/>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4" name="日期占位符 3"/>
          <p:cNvSpPr>
            <a:spLocks noGrp="1"/>
          </p:cNvSpPr>
          <p:nvPr>
            <p:ph type="dt" sz="half" idx="12"/>
          </p:nvPr>
        </p:nvSpPr>
        <p:spPr>
          <a:xfrm>
            <a:off x="457200" y="6245225"/>
            <a:ext cx="2133600" cy="476250"/>
          </a:xfrm>
          <a:prstGeom prst="rect">
            <a:avLst/>
          </a:prstGeom>
          <a:noFill/>
          <a:ln w="9525">
            <a:noFill/>
          </a:ln>
        </p:spPr>
        <p:txBody>
          <a:bodyPr anchor="b"/>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grpSp>
        <p:nvGrpSpPr>
          <p:cNvPr id="10242" name="组合 15361"/>
          <p:cNvGrpSpPr/>
          <p:nvPr/>
        </p:nvGrpSpPr>
        <p:grpSpPr>
          <a:xfrm>
            <a:off x="0" y="0"/>
            <a:ext cx="9144000" cy="6858000"/>
            <a:chOff x="0" y="0"/>
            <a:chExt cx="5760" cy="4320"/>
          </a:xfrm>
        </p:grpSpPr>
        <p:sp>
          <p:nvSpPr>
            <p:cNvPr id="10243" name="矩形 15362"/>
            <p:cNvSpPr/>
            <p:nvPr/>
          </p:nvSpPr>
          <p:spPr>
            <a:xfrm>
              <a:off x="0" y="0"/>
              <a:ext cx="2208" cy="4320"/>
            </a:xfrm>
            <a:prstGeom prst="rect">
              <a:avLst/>
            </a:prstGeom>
            <a:gradFill rotWithShape="0">
              <a:gsLst>
                <a:gs pos="0">
                  <a:schemeClr val="folHlink"/>
                </a:gs>
                <a:gs pos="100000">
                  <a:schemeClr val="bg1"/>
                </a:gs>
              </a:gsLst>
              <a:lin ang="0" scaled="1"/>
              <a:tileRect/>
            </a:gradFill>
            <a:ln w="9525">
              <a:noFill/>
            </a:ln>
          </p:spPr>
          <p:txBody>
            <a:bodyPr wrap="none" anchor="ctr" anchorCtr="0"/>
            <a:p>
              <a:pPr lvl="0" algn="ctr">
                <a:buClr>
                  <a:schemeClr val="bg1"/>
                </a:buClr>
              </a:pPr>
              <a:endParaRPr lang="zh-CN" altLang="zh-CN" sz="2400" dirty="0">
                <a:latin typeface="Times New Roman" panose="02020603050405020304" pitchFamily="18" charset="0"/>
                <a:ea typeface="宋体" panose="02010600030101010101" pitchFamily="2" charset="-122"/>
              </a:endParaRPr>
            </a:p>
          </p:txBody>
        </p:sp>
        <p:sp>
          <p:nvSpPr>
            <p:cNvPr id="10244" name="矩形 15363"/>
            <p:cNvSpPr/>
            <p:nvPr/>
          </p:nvSpPr>
          <p:spPr>
            <a:xfrm>
              <a:off x="1081" y="1065"/>
              <a:ext cx="4679" cy="1596"/>
            </a:xfrm>
            <a:prstGeom prst="rect">
              <a:avLst/>
            </a:prstGeom>
            <a:solidFill>
              <a:schemeClr val="bg2"/>
            </a:solidFill>
            <a:ln w="9525">
              <a:noFill/>
            </a:ln>
          </p:spPr>
          <p:txBody>
            <a:bodyPr anchor="t" anchorCtr="0"/>
            <a:p>
              <a:pPr lvl="0">
                <a:buClr>
                  <a:schemeClr val="bg1"/>
                </a:buClr>
              </a:pPr>
              <a:endParaRPr lang="zh-CN" altLang="zh-CN" sz="2400" dirty="0">
                <a:latin typeface="Times New Roman" panose="02020603050405020304" pitchFamily="18" charset="0"/>
                <a:ea typeface="宋体" panose="02010600030101010101" pitchFamily="2" charset="-122"/>
              </a:endParaRPr>
            </a:p>
          </p:txBody>
        </p:sp>
        <p:grpSp>
          <p:nvGrpSpPr>
            <p:cNvPr id="10245" name="组合 15364"/>
            <p:cNvGrpSpPr/>
            <p:nvPr/>
          </p:nvGrpSpPr>
          <p:grpSpPr>
            <a:xfrm>
              <a:off x="0" y="672"/>
              <a:ext cx="1806" cy="1989"/>
              <a:chOff x="0" y="672"/>
              <a:chExt cx="1806" cy="1989"/>
            </a:xfrm>
          </p:grpSpPr>
          <p:sp>
            <p:nvSpPr>
              <p:cNvPr id="10246" name="矩形 15365"/>
              <p:cNvSpPr/>
              <p:nvPr userDrawn="1"/>
            </p:nvSpPr>
            <p:spPr>
              <a:xfrm>
                <a:off x="361" y="2257"/>
                <a:ext cx="363" cy="404"/>
              </a:xfrm>
              <a:prstGeom prst="rect">
                <a:avLst/>
              </a:prstGeom>
              <a:solidFill>
                <a:schemeClr val="accent2"/>
              </a:solidFill>
              <a:ln w="9525">
                <a:noFill/>
              </a:ln>
            </p:spPr>
            <p:txBody>
              <a:bodyPr anchor="t" anchorCtr="0"/>
              <a:p>
                <a:pPr lvl="0">
                  <a:buClr>
                    <a:schemeClr val="bg1"/>
                  </a:buClr>
                </a:pPr>
                <a:endParaRPr lang="zh-CN" altLang="zh-CN" sz="2400" dirty="0">
                  <a:latin typeface="Times New Roman" panose="02020603050405020304" pitchFamily="18" charset="0"/>
                  <a:ea typeface="宋体" panose="02010600030101010101" pitchFamily="2" charset="-122"/>
                </a:endParaRPr>
              </a:p>
            </p:txBody>
          </p:sp>
          <p:sp>
            <p:nvSpPr>
              <p:cNvPr id="10247" name="矩形 15366"/>
              <p:cNvSpPr/>
              <p:nvPr userDrawn="1"/>
            </p:nvSpPr>
            <p:spPr>
              <a:xfrm>
                <a:off x="1081" y="1065"/>
                <a:ext cx="362" cy="405"/>
              </a:xfrm>
              <a:prstGeom prst="rect">
                <a:avLst/>
              </a:prstGeom>
              <a:solidFill>
                <a:schemeClr val="folHlink"/>
              </a:solidFill>
              <a:ln w="9525">
                <a:noFill/>
              </a:ln>
            </p:spPr>
            <p:txBody>
              <a:bodyPr anchor="t" anchorCtr="0"/>
              <a:p>
                <a:pPr lvl="0">
                  <a:buClr>
                    <a:schemeClr val="bg1"/>
                  </a:buClr>
                </a:pPr>
                <a:endParaRPr lang="zh-CN" altLang="zh-CN" sz="2400" dirty="0">
                  <a:latin typeface="Times New Roman" panose="02020603050405020304" pitchFamily="18" charset="0"/>
                  <a:ea typeface="宋体" panose="02010600030101010101" pitchFamily="2" charset="-122"/>
                </a:endParaRPr>
              </a:p>
            </p:txBody>
          </p:sp>
          <p:sp>
            <p:nvSpPr>
              <p:cNvPr id="10248" name="矩形 15367"/>
              <p:cNvSpPr/>
              <p:nvPr userDrawn="1"/>
            </p:nvSpPr>
            <p:spPr>
              <a:xfrm>
                <a:off x="1437" y="672"/>
                <a:ext cx="369" cy="400"/>
              </a:xfrm>
              <a:prstGeom prst="rect">
                <a:avLst/>
              </a:prstGeom>
              <a:solidFill>
                <a:schemeClr val="folHlink"/>
              </a:solidFill>
              <a:ln w="9525">
                <a:noFill/>
              </a:ln>
            </p:spPr>
            <p:txBody>
              <a:bodyPr anchor="t" anchorCtr="0"/>
              <a:p>
                <a:pPr lvl="0">
                  <a:buClr>
                    <a:schemeClr val="bg1"/>
                  </a:buClr>
                </a:pPr>
                <a:endParaRPr lang="zh-CN" altLang="zh-CN" sz="2400" dirty="0">
                  <a:latin typeface="Times New Roman" panose="02020603050405020304" pitchFamily="18" charset="0"/>
                  <a:ea typeface="宋体" panose="02010600030101010101" pitchFamily="2" charset="-122"/>
                </a:endParaRPr>
              </a:p>
            </p:txBody>
          </p:sp>
          <p:sp>
            <p:nvSpPr>
              <p:cNvPr id="10249" name="矩形 15368"/>
              <p:cNvSpPr/>
              <p:nvPr userDrawn="1"/>
            </p:nvSpPr>
            <p:spPr>
              <a:xfrm>
                <a:off x="719" y="2257"/>
                <a:ext cx="368" cy="404"/>
              </a:xfrm>
              <a:prstGeom prst="rect">
                <a:avLst/>
              </a:prstGeom>
              <a:solidFill>
                <a:schemeClr val="bg2"/>
              </a:solidFill>
              <a:ln w="9525">
                <a:noFill/>
              </a:ln>
            </p:spPr>
            <p:txBody>
              <a:bodyPr anchor="t" anchorCtr="0"/>
              <a:p>
                <a:pPr lvl="0">
                  <a:buClr>
                    <a:schemeClr val="bg1"/>
                  </a:buClr>
                </a:pPr>
                <a:endParaRPr lang="zh-CN" altLang="zh-CN" sz="2400" dirty="0">
                  <a:latin typeface="Times New Roman" panose="02020603050405020304" pitchFamily="18" charset="0"/>
                  <a:ea typeface="宋体" panose="02010600030101010101" pitchFamily="2" charset="-122"/>
                </a:endParaRPr>
              </a:p>
            </p:txBody>
          </p:sp>
          <p:sp>
            <p:nvSpPr>
              <p:cNvPr id="10250" name="矩形 15369"/>
              <p:cNvSpPr/>
              <p:nvPr userDrawn="1"/>
            </p:nvSpPr>
            <p:spPr>
              <a:xfrm>
                <a:off x="1437" y="1065"/>
                <a:ext cx="369" cy="405"/>
              </a:xfrm>
              <a:prstGeom prst="rect">
                <a:avLst/>
              </a:prstGeom>
              <a:solidFill>
                <a:schemeClr val="accent2"/>
              </a:solidFill>
              <a:ln w="9525">
                <a:noFill/>
              </a:ln>
            </p:spPr>
            <p:txBody>
              <a:bodyPr anchor="t" anchorCtr="0"/>
              <a:p>
                <a:pPr lvl="0">
                  <a:buClr>
                    <a:schemeClr val="bg1"/>
                  </a:buClr>
                </a:pPr>
                <a:endParaRPr lang="zh-CN" altLang="zh-CN" sz="2400" dirty="0">
                  <a:latin typeface="Times New Roman" panose="02020603050405020304" pitchFamily="18" charset="0"/>
                  <a:ea typeface="宋体" panose="02010600030101010101" pitchFamily="2" charset="-122"/>
                </a:endParaRPr>
              </a:p>
            </p:txBody>
          </p:sp>
          <p:sp>
            <p:nvSpPr>
              <p:cNvPr id="10251" name="矩形 15370"/>
              <p:cNvSpPr/>
              <p:nvPr userDrawn="1"/>
            </p:nvSpPr>
            <p:spPr>
              <a:xfrm>
                <a:off x="719" y="1464"/>
                <a:ext cx="368" cy="399"/>
              </a:xfrm>
              <a:prstGeom prst="rect">
                <a:avLst/>
              </a:prstGeom>
              <a:solidFill>
                <a:schemeClr val="folHlink"/>
              </a:solidFill>
              <a:ln w="9525">
                <a:noFill/>
              </a:ln>
            </p:spPr>
            <p:txBody>
              <a:bodyPr anchor="t" anchorCtr="0"/>
              <a:p>
                <a:pPr lvl="0">
                  <a:buClr>
                    <a:schemeClr val="bg1"/>
                  </a:buClr>
                </a:pPr>
                <a:endParaRPr lang="zh-CN" altLang="zh-CN" sz="2400" dirty="0">
                  <a:latin typeface="Times New Roman" panose="02020603050405020304" pitchFamily="18" charset="0"/>
                  <a:ea typeface="宋体" panose="02010600030101010101" pitchFamily="2" charset="-122"/>
                </a:endParaRPr>
              </a:p>
            </p:txBody>
          </p:sp>
          <p:sp>
            <p:nvSpPr>
              <p:cNvPr id="10252" name="矩形 15371"/>
              <p:cNvSpPr/>
              <p:nvPr userDrawn="1"/>
            </p:nvSpPr>
            <p:spPr>
              <a:xfrm>
                <a:off x="0" y="1464"/>
                <a:ext cx="367" cy="399"/>
              </a:xfrm>
              <a:prstGeom prst="rect">
                <a:avLst/>
              </a:prstGeom>
              <a:solidFill>
                <a:schemeClr val="bg2"/>
              </a:solidFill>
              <a:ln w="9525">
                <a:noFill/>
              </a:ln>
            </p:spPr>
            <p:txBody>
              <a:bodyPr anchor="t" anchorCtr="0"/>
              <a:p>
                <a:pPr lvl="0">
                  <a:buClr>
                    <a:schemeClr val="bg1"/>
                  </a:buClr>
                </a:pPr>
                <a:endParaRPr lang="zh-CN" altLang="zh-CN" sz="2400" dirty="0">
                  <a:latin typeface="Times New Roman" panose="02020603050405020304" pitchFamily="18" charset="0"/>
                  <a:ea typeface="宋体" panose="02010600030101010101" pitchFamily="2" charset="-122"/>
                </a:endParaRPr>
              </a:p>
            </p:txBody>
          </p:sp>
          <p:sp>
            <p:nvSpPr>
              <p:cNvPr id="10253" name="矩形 15372"/>
              <p:cNvSpPr/>
              <p:nvPr userDrawn="1"/>
            </p:nvSpPr>
            <p:spPr>
              <a:xfrm>
                <a:off x="1081" y="1464"/>
                <a:ext cx="362" cy="399"/>
              </a:xfrm>
              <a:prstGeom prst="rect">
                <a:avLst/>
              </a:prstGeom>
              <a:solidFill>
                <a:schemeClr val="accent2"/>
              </a:solidFill>
              <a:ln w="9525">
                <a:noFill/>
              </a:ln>
            </p:spPr>
            <p:txBody>
              <a:bodyPr anchor="t" anchorCtr="0"/>
              <a:p>
                <a:pPr lvl="0">
                  <a:buClr>
                    <a:schemeClr val="bg1"/>
                  </a:buClr>
                </a:pPr>
                <a:endParaRPr lang="zh-CN" altLang="zh-CN" sz="2400" dirty="0">
                  <a:latin typeface="Times New Roman" panose="02020603050405020304" pitchFamily="18" charset="0"/>
                  <a:ea typeface="宋体" panose="02010600030101010101" pitchFamily="2" charset="-122"/>
                </a:endParaRPr>
              </a:p>
            </p:txBody>
          </p:sp>
          <p:sp>
            <p:nvSpPr>
              <p:cNvPr id="10254" name="矩形 15373"/>
              <p:cNvSpPr/>
              <p:nvPr userDrawn="1"/>
            </p:nvSpPr>
            <p:spPr>
              <a:xfrm>
                <a:off x="361" y="1857"/>
                <a:ext cx="363" cy="406"/>
              </a:xfrm>
              <a:prstGeom prst="rect">
                <a:avLst/>
              </a:prstGeom>
              <a:solidFill>
                <a:schemeClr val="folHlink"/>
              </a:solidFill>
              <a:ln w="9525">
                <a:noFill/>
              </a:ln>
            </p:spPr>
            <p:txBody>
              <a:bodyPr anchor="t" anchorCtr="0"/>
              <a:p>
                <a:pPr lvl="0">
                  <a:buClr>
                    <a:schemeClr val="bg1"/>
                  </a:buClr>
                </a:pPr>
                <a:endParaRPr lang="zh-CN" altLang="zh-CN" sz="2400" dirty="0">
                  <a:latin typeface="Times New Roman" panose="02020603050405020304" pitchFamily="18" charset="0"/>
                  <a:ea typeface="宋体" panose="02010600030101010101" pitchFamily="2" charset="-122"/>
                </a:endParaRPr>
              </a:p>
            </p:txBody>
          </p:sp>
          <p:sp>
            <p:nvSpPr>
              <p:cNvPr id="10255" name="矩形 15374"/>
              <p:cNvSpPr/>
              <p:nvPr userDrawn="1"/>
            </p:nvSpPr>
            <p:spPr>
              <a:xfrm>
                <a:off x="719" y="1857"/>
                <a:ext cx="368" cy="406"/>
              </a:xfrm>
              <a:prstGeom prst="rect">
                <a:avLst/>
              </a:prstGeom>
              <a:solidFill>
                <a:schemeClr val="accent2"/>
              </a:solidFill>
              <a:ln w="9525">
                <a:noFill/>
              </a:ln>
            </p:spPr>
            <p:txBody>
              <a:bodyPr anchor="t" anchorCtr="0"/>
              <a:p>
                <a:pPr lvl="0">
                  <a:buClr>
                    <a:schemeClr val="bg1"/>
                  </a:buClr>
                </a:pPr>
                <a:endParaRPr lang="zh-CN" altLang="zh-CN" sz="2400" dirty="0">
                  <a:latin typeface="Times New Roman" panose="02020603050405020304" pitchFamily="18" charset="0"/>
                  <a:ea typeface="宋体" panose="02010600030101010101" pitchFamily="2" charset="-122"/>
                </a:endParaRPr>
              </a:p>
            </p:txBody>
          </p:sp>
        </p:grpSp>
      </p:grpSp>
      <p:sp>
        <p:nvSpPr>
          <p:cNvPr id="15379" name="标题 15378"/>
          <p:cNvSpPr>
            <a:spLocks noGrp="1"/>
          </p:cNvSpPr>
          <p:nvPr>
            <p:ph type="ctrTitle"/>
          </p:nvPr>
        </p:nvSpPr>
        <p:spPr>
          <a:xfrm>
            <a:off x="2971800" y="1828800"/>
            <a:ext cx="6019800" cy="2209800"/>
          </a:xfrm>
          <a:prstGeom prst="rect">
            <a:avLst/>
          </a:prstGeom>
          <a:noFill/>
          <a:ln w="9525">
            <a:noFill/>
          </a:ln>
        </p:spPr>
        <p:txBody>
          <a:bodyPr anchor="ctr"/>
          <a:lstStyle>
            <a:lvl1pPr lvl="0">
              <a:defRPr sz="5000">
                <a:solidFill>
                  <a:srgbClr val="FFFFFF"/>
                </a:solidFill>
              </a:defRPr>
            </a:lvl1pPr>
          </a:lstStyle>
          <a:p>
            <a:pPr lvl="0" fontAlgn="base"/>
            <a:r>
              <a:rPr lang="zh-CN" altLang="en-US" strike="noStrike" noProof="1" dirty="0"/>
              <a:t>单击此处编辑母版标题样式</a:t>
            </a:r>
            <a:endParaRPr lang="zh-CN" altLang="en-US" strike="noStrike" noProof="1" dirty="0"/>
          </a:p>
        </p:txBody>
      </p:sp>
      <p:sp>
        <p:nvSpPr>
          <p:cNvPr id="15380" name="副标题 15379"/>
          <p:cNvSpPr>
            <a:spLocks noGrp="1"/>
          </p:cNvSpPr>
          <p:nvPr>
            <p:ph type="subTitle" idx="1"/>
          </p:nvPr>
        </p:nvSpPr>
        <p:spPr>
          <a:xfrm>
            <a:off x="2971800" y="4267200"/>
            <a:ext cx="6019800" cy="1752600"/>
          </a:xfrm>
          <a:prstGeom prst="rect">
            <a:avLst/>
          </a:prstGeom>
          <a:noFill/>
          <a:ln w="9525">
            <a:noFill/>
          </a:ln>
        </p:spPr>
        <p:txBody>
          <a:bodyPr anchor="t"/>
          <a:lstStyle>
            <a:lvl1pPr marL="0" lvl="0" indent="0">
              <a:buNone/>
              <a:defRPr sz="3400"/>
            </a:lvl1pPr>
            <a:lvl2pPr marL="457200" lvl="1" indent="0" algn="ctr">
              <a:buNone/>
              <a:defRPr sz="3400"/>
            </a:lvl2pPr>
            <a:lvl3pPr marL="914400" lvl="2" indent="0" algn="ctr">
              <a:buNone/>
              <a:defRPr sz="3400"/>
            </a:lvl3pPr>
            <a:lvl4pPr marL="1371600" lvl="3" indent="0" algn="ctr">
              <a:buNone/>
              <a:defRPr sz="3400"/>
            </a:lvl4pPr>
            <a:lvl5pPr marL="1828800" lvl="4" indent="0" algn="ctr">
              <a:buNone/>
              <a:defRPr sz="3400"/>
            </a:lvl5pPr>
          </a:lstStyle>
          <a:p>
            <a:pPr lvl="0" fontAlgn="base"/>
            <a:r>
              <a:rPr lang="zh-CN" altLang="en-US" strike="noStrike" noProof="1" dirty="0"/>
              <a:t>单击此处编辑母版副标题样式</a:t>
            </a:r>
            <a:endParaRPr lang="zh-CN" altLang="en-US" strike="noStrike" noProof="1" dirty="0"/>
          </a:p>
        </p:txBody>
      </p:sp>
      <p:sp>
        <p:nvSpPr>
          <p:cNvPr id="15376" name="日期占位符 15375"/>
          <p:cNvSpPr>
            <a:spLocks noGrp="1"/>
          </p:cNvSpPr>
          <p:nvPr>
            <p:ph type="dt" sz="half" idx="2"/>
          </p:nvPr>
        </p:nvSpPr>
        <p:spPr>
          <a:xfrm>
            <a:off x="457200" y="6248400"/>
            <a:ext cx="2133600" cy="457200"/>
          </a:xfrm>
          <a:prstGeom prst="rect">
            <a:avLst/>
          </a:prstGeom>
          <a:noFill/>
          <a:ln w="9525">
            <a:noFill/>
          </a:ln>
        </p:spPr>
        <p:txBody>
          <a:bodyPr anchor="b"/>
          <a:lstStyle>
            <a:lvl1pPr>
              <a:defRPr sz="1200"/>
            </a:lvl1pPr>
          </a:lstStyle>
          <a:p>
            <a:pPr fontAlgn="base"/>
            <a:endParaRPr lang="zh-CN" altLang="en-US" strike="noStrike" noProof="1" dirty="0">
              <a:latin typeface="Arial" panose="020B0604020202020204" pitchFamily="34" charset="0"/>
            </a:endParaRPr>
          </a:p>
        </p:txBody>
      </p:sp>
      <p:sp>
        <p:nvSpPr>
          <p:cNvPr id="15377" name="页脚占位符 15376"/>
          <p:cNvSpPr>
            <a:spLocks noGrp="1"/>
          </p:cNvSpPr>
          <p:nvPr>
            <p:ph type="ftr" sz="quarter" idx="3"/>
          </p:nvPr>
        </p:nvSpPr>
        <p:spPr>
          <a:xfrm>
            <a:off x="3124200" y="6248400"/>
            <a:ext cx="2895600" cy="457200"/>
          </a:xfrm>
          <a:prstGeom prst="rect">
            <a:avLst/>
          </a:prstGeom>
          <a:noFill/>
          <a:ln w="9525">
            <a:noFill/>
          </a:ln>
        </p:spPr>
        <p:txBody>
          <a:bodyPr anchor="b"/>
          <a:lstStyle>
            <a:lvl1pPr algn="ctr">
              <a:defRPr sz="1200"/>
            </a:lvl1pPr>
          </a:lstStyle>
          <a:p>
            <a:pPr fontAlgn="base"/>
            <a:endParaRPr lang="zh-CN" altLang="en-US" strike="noStrike" noProof="1" dirty="0">
              <a:latin typeface="Arial" panose="020B0604020202020204" pitchFamily="34" charset="0"/>
            </a:endParaRPr>
          </a:p>
        </p:txBody>
      </p:sp>
      <p:sp>
        <p:nvSpPr>
          <p:cNvPr id="15378" name="灯片编号占位符 15377"/>
          <p:cNvSpPr>
            <a:spLocks noGrp="1"/>
          </p:cNvSpPr>
          <p:nvPr>
            <p:ph type="sldNum" sz="quarter" idx="4"/>
          </p:nvPr>
        </p:nvSpPr>
        <p:spPr>
          <a:xfrm>
            <a:off x="6553200" y="6248400"/>
            <a:ext cx="2133600" cy="457200"/>
          </a:xfrm>
          <a:prstGeom prst="rect">
            <a:avLst/>
          </a:prstGeom>
          <a:noFill/>
          <a:ln w="9525">
            <a:noFill/>
          </a:ln>
        </p:spPr>
        <p:txBody>
          <a:bodyPr anchor="b"/>
          <a:lstStyle>
            <a:lvl1pPr algn="r">
              <a:defRPr sz="1200">
                <a:latin typeface="Arial Black" panose="020B0A04020102020204" pitchFamily="34" charset="0"/>
              </a:defRPr>
            </a:lvl1pPr>
          </a:lstStyle>
          <a:p>
            <a:pPr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transition>
    <p:blinds dir="vert"/>
  </p:transition>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981200"/>
            <a:ext cx="4032504" cy="38862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54296" y="1981200"/>
            <a:ext cx="4032504" cy="38862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页脚占位符 4"/>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7" name="日期占位符 6"/>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页脚占位符 6"/>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8" name="灯片编号占位符 7"/>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9" name="日期占位符 8"/>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页脚占位符 2"/>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4" name="灯片编号占位符 3"/>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5" name="日期占位符 4"/>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页脚占位符 1"/>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3" name="灯片编号占位符 2"/>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4" name="日期占位符 3"/>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页脚占位符 4"/>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7" name="日期占位符 6"/>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页脚占位符 4"/>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7" name="日期占位符 6"/>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457200"/>
            <a:ext cx="2057400" cy="5410200"/>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457200"/>
            <a:ext cx="6052930" cy="5410200"/>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2" name="页脚占位符 1"/>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3" name="灯片编号占位符 2"/>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4" name="日期占位符 3"/>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628650" y="1825625"/>
            <a:ext cx="38862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29150" y="1825625"/>
            <a:ext cx="38862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页脚占位符 4"/>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7" name="日期占位符 6"/>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表格占位符 2"/>
          <p:cNvSpPr>
            <a:spLocks noGrp="1"/>
          </p:cNvSpPr>
          <p:nvPr>
            <p:ph type="tbl" idx="1"/>
          </p:nvPr>
        </p:nvSpPr>
        <p:spPr/>
        <p:txBody>
          <a:bodyPr/>
          <a:lstStyle/>
          <a:p>
            <a:pPr fontAlgn="base"/>
            <a:endParaRPr lang="zh-CN" altLang="en-US" strike="noStrike" noProof="1"/>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grpSp>
        <p:nvGrpSpPr>
          <p:cNvPr id="14338" name="组合 15361"/>
          <p:cNvGrpSpPr/>
          <p:nvPr/>
        </p:nvGrpSpPr>
        <p:grpSpPr>
          <a:xfrm>
            <a:off x="0" y="0"/>
            <a:ext cx="9144000" cy="6858000"/>
            <a:chOff x="0" y="0"/>
            <a:chExt cx="5760" cy="4320"/>
          </a:xfrm>
        </p:grpSpPr>
        <p:sp>
          <p:nvSpPr>
            <p:cNvPr id="14339" name="矩形 15362"/>
            <p:cNvSpPr/>
            <p:nvPr/>
          </p:nvSpPr>
          <p:spPr>
            <a:xfrm>
              <a:off x="0" y="0"/>
              <a:ext cx="2208" cy="4320"/>
            </a:xfrm>
            <a:prstGeom prst="rect">
              <a:avLst/>
            </a:prstGeom>
            <a:gradFill rotWithShape="0">
              <a:gsLst>
                <a:gs pos="0">
                  <a:schemeClr val="folHlink"/>
                </a:gs>
                <a:gs pos="100000">
                  <a:schemeClr val="bg1"/>
                </a:gs>
              </a:gsLst>
              <a:lin ang="0" scaled="1"/>
              <a:tileRect/>
            </a:gradFill>
            <a:ln w="9525">
              <a:noFill/>
            </a:ln>
          </p:spPr>
          <p:txBody>
            <a:bodyPr wrap="none" anchor="ctr" anchorCtr="0"/>
            <a:p>
              <a:pPr lvl="0" algn="ctr"/>
              <a:endParaRPr lang="zh-CN" altLang="zh-CN" sz="2400" dirty="0">
                <a:latin typeface="Times New Roman" panose="02020603050405020304" pitchFamily="18" charset="0"/>
                <a:ea typeface="宋体" panose="02010600030101010101" pitchFamily="2" charset="-122"/>
              </a:endParaRPr>
            </a:p>
          </p:txBody>
        </p:sp>
        <p:sp>
          <p:nvSpPr>
            <p:cNvPr id="14340" name="矩形 15363"/>
            <p:cNvSpPr/>
            <p:nvPr/>
          </p:nvSpPr>
          <p:spPr>
            <a:xfrm>
              <a:off x="1081" y="1065"/>
              <a:ext cx="4679" cy="1596"/>
            </a:xfrm>
            <a:prstGeom prst="rect">
              <a:avLst/>
            </a:prstGeom>
            <a:solidFill>
              <a:schemeClr val="bg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grpSp>
          <p:nvGrpSpPr>
            <p:cNvPr id="14341" name="组合 15364"/>
            <p:cNvGrpSpPr/>
            <p:nvPr/>
          </p:nvGrpSpPr>
          <p:grpSpPr>
            <a:xfrm>
              <a:off x="0" y="672"/>
              <a:ext cx="1806" cy="1989"/>
              <a:chOff x="0" y="672"/>
              <a:chExt cx="1806" cy="1989"/>
            </a:xfrm>
          </p:grpSpPr>
          <p:sp>
            <p:nvSpPr>
              <p:cNvPr id="14342" name="矩形 15365"/>
              <p:cNvSpPr/>
              <p:nvPr userDrawn="1"/>
            </p:nvSpPr>
            <p:spPr>
              <a:xfrm>
                <a:off x="361" y="2257"/>
                <a:ext cx="363" cy="404"/>
              </a:xfrm>
              <a:prstGeom prst="rect">
                <a:avLst/>
              </a:prstGeom>
              <a:solidFill>
                <a:schemeClr val="accent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14343" name="矩形 15366"/>
              <p:cNvSpPr/>
              <p:nvPr userDrawn="1"/>
            </p:nvSpPr>
            <p:spPr>
              <a:xfrm>
                <a:off x="1081" y="1065"/>
                <a:ext cx="362" cy="405"/>
              </a:xfrm>
              <a:prstGeom prst="rect">
                <a:avLst/>
              </a:prstGeom>
              <a:solidFill>
                <a:schemeClr val="folHlink"/>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14344" name="矩形 15367"/>
              <p:cNvSpPr/>
              <p:nvPr userDrawn="1"/>
            </p:nvSpPr>
            <p:spPr>
              <a:xfrm>
                <a:off x="1437" y="672"/>
                <a:ext cx="369" cy="400"/>
              </a:xfrm>
              <a:prstGeom prst="rect">
                <a:avLst/>
              </a:prstGeom>
              <a:solidFill>
                <a:schemeClr val="folHlink"/>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14345" name="矩形 15368"/>
              <p:cNvSpPr/>
              <p:nvPr userDrawn="1"/>
            </p:nvSpPr>
            <p:spPr>
              <a:xfrm>
                <a:off x="719" y="2257"/>
                <a:ext cx="368" cy="404"/>
              </a:xfrm>
              <a:prstGeom prst="rect">
                <a:avLst/>
              </a:prstGeom>
              <a:solidFill>
                <a:schemeClr val="bg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14346" name="矩形 15369"/>
              <p:cNvSpPr/>
              <p:nvPr userDrawn="1"/>
            </p:nvSpPr>
            <p:spPr>
              <a:xfrm>
                <a:off x="1437" y="1065"/>
                <a:ext cx="369" cy="405"/>
              </a:xfrm>
              <a:prstGeom prst="rect">
                <a:avLst/>
              </a:prstGeom>
              <a:solidFill>
                <a:schemeClr val="accent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14347" name="矩形 15370"/>
              <p:cNvSpPr/>
              <p:nvPr userDrawn="1"/>
            </p:nvSpPr>
            <p:spPr>
              <a:xfrm>
                <a:off x="719" y="1464"/>
                <a:ext cx="368" cy="399"/>
              </a:xfrm>
              <a:prstGeom prst="rect">
                <a:avLst/>
              </a:prstGeom>
              <a:solidFill>
                <a:schemeClr val="folHlink"/>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14348" name="矩形 15371"/>
              <p:cNvSpPr/>
              <p:nvPr userDrawn="1"/>
            </p:nvSpPr>
            <p:spPr>
              <a:xfrm>
                <a:off x="0" y="1464"/>
                <a:ext cx="367" cy="399"/>
              </a:xfrm>
              <a:prstGeom prst="rect">
                <a:avLst/>
              </a:prstGeom>
              <a:solidFill>
                <a:schemeClr val="bg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14349" name="矩形 15372"/>
              <p:cNvSpPr/>
              <p:nvPr userDrawn="1"/>
            </p:nvSpPr>
            <p:spPr>
              <a:xfrm>
                <a:off x="1081" y="1464"/>
                <a:ext cx="362" cy="399"/>
              </a:xfrm>
              <a:prstGeom prst="rect">
                <a:avLst/>
              </a:prstGeom>
              <a:solidFill>
                <a:schemeClr val="accent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14350" name="矩形 15373"/>
              <p:cNvSpPr/>
              <p:nvPr userDrawn="1"/>
            </p:nvSpPr>
            <p:spPr>
              <a:xfrm>
                <a:off x="361" y="1857"/>
                <a:ext cx="363" cy="406"/>
              </a:xfrm>
              <a:prstGeom prst="rect">
                <a:avLst/>
              </a:prstGeom>
              <a:solidFill>
                <a:schemeClr val="folHlink"/>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14351" name="矩形 15374"/>
              <p:cNvSpPr/>
              <p:nvPr userDrawn="1"/>
            </p:nvSpPr>
            <p:spPr>
              <a:xfrm>
                <a:off x="719" y="1857"/>
                <a:ext cx="368" cy="406"/>
              </a:xfrm>
              <a:prstGeom prst="rect">
                <a:avLst/>
              </a:prstGeom>
              <a:solidFill>
                <a:schemeClr val="accent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grpSp>
      </p:grpSp>
      <p:sp>
        <p:nvSpPr>
          <p:cNvPr id="15379" name="标题 15378"/>
          <p:cNvSpPr>
            <a:spLocks noGrp="1"/>
          </p:cNvSpPr>
          <p:nvPr>
            <p:ph type="ctrTitle"/>
          </p:nvPr>
        </p:nvSpPr>
        <p:spPr>
          <a:xfrm>
            <a:off x="2971800" y="1828800"/>
            <a:ext cx="6019800" cy="2209800"/>
          </a:xfrm>
          <a:prstGeom prst="rect">
            <a:avLst/>
          </a:prstGeom>
          <a:noFill/>
          <a:ln w="9525">
            <a:noFill/>
          </a:ln>
        </p:spPr>
        <p:txBody>
          <a:bodyPr anchor="ctr"/>
          <a:lstStyle>
            <a:lvl1pPr lvl="0">
              <a:defRPr sz="5000">
                <a:solidFill>
                  <a:srgbClr val="FFFFFF"/>
                </a:solidFill>
              </a:defRPr>
            </a:lvl1pPr>
          </a:lstStyle>
          <a:p>
            <a:pPr lvl="0" fontAlgn="base"/>
            <a:r>
              <a:rPr lang="zh-CN" altLang="en-US" strike="noStrike" noProof="1" dirty="0"/>
              <a:t>单击此处编辑母版标题样式</a:t>
            </a:r>
            <a:endParaRPr lang="zh-CN" altLang="en-US" strike="noStrike" noProof="1" dirty="0"/>
          </a:p>
        </p:txBody>
      </p:sp>
      <p:sp>
        <p:nvSpPr>
          <p:cNvPr id="15380" name="副标题 15379"/>
          <p:cNvSpPr>
            <a:spLocks noGrp="1"/>
          </p:cNvSpPr>
          <p:nvPr>
            <p:ph type="subTitle" idx="1"/>
          </p:nvPr>
        </p:nvSpPr>
        <p:spPr>
          <a:xfrm>
            <a:off x="2971800" y="4267200"/>
            <a:ext cx="6019800" cy="1752600"/>
          </a:xfrm>
          <a:prstGeom prst="rect">
            <a:avLst/>
          </a:prstGeom>
          <a:noFill/>
          <a:ln w="9525">
            <a:noFill/>
          </a:ln>
        </p:spPr>
        <p:txBody>
          <a:bodyPr anchor="t"/>
          <a:lstStyle>
            <a:lvl1pPr marL="0" lvl="0" indent="0">
              <a:buNone/>
              <a:defRPr sz="3400"/>
            </a:lvl1pPr>
            <a:lvl2pPr marL="457200" lvl="1" indent="0" algn="ctr">
              <a:buNone/>
              <a:defRPr sz="3400"/>
            </a:lvl2pPr>
            <a:lvl3pPr marL="914400" lvl="2" indent="0" algn="ctr">
              <a:buNone/>
              <a:defRPr sz="3400"/>
            </a:lvl3pPr>
            <a:lvl4pPr marL="1371600" lvl="3" indent="0" algn="ctr">
              <a:buNone/>
              <a:defRPr sz="3400"/>
            </a:lvl4pPr>
            <a:lvl5pPr marL="1828800" lvl="4" indent="0" algn="ctr">
              <a:buNone/>
              <a:defRPr sz="3400"/>
            </a:lvl5pPr>
          </a:lstStyle>
          <a:p>
            <a:pPr lvl="0" fontAlgn="base"/>
            <a:r>
              <a:rPr lang="zh-CN" altLang="en-US" strike="noStrike" noProof="1" dirty="0"/>
              <a:t>单击此处编辑母版副标题样式</a:t>
            </a:r>
            <a:endParaRPr lang="zh-CN" altLang="en-US" strike="noStrike" noProof="1" dirty="0"/>
          </a:p>
        </p:txBody>
      </p:sp>
      <p:sp>
        <p:nvSpPr>
          <p:cNvPr id="15376" name="日期占位符 15375"/>
          <p:cNvSpPr>
            <a:spLocks noGrp="1"/>
          </p:cNvSpPr>
          <p:nvPr>
            <p:ph type="dt" sz="half" idx="2"/>
          </p:nvPr>
        </p:nvSpPr>
        <p:spPr>
          <a:xfrm>
            <a:off x="457200" y="6248400"/>
            <a:ext cx="2133600" cy="457200"/>
          </a:xfrm>
          <a:prstGeom prst="rect">
            <a:avLst/>
          </a:prstGeom>
          <a:noFill/>
          <a:ln w="9525">
            <a:noFill/>
          </a:ln>
        </p:spPr>
        <p:txBody>
          <a:bodyPr anchor="b"/>
          <a:lstStyle>
            <a:lvl1pPr>
              <a:defRPr sz="1200"/>
            </a:lvl1pPr>
          </a:lstStyle>
          <a:p>
            <a:pPr fontAlgn="base"/>
            <a:endParaRPr lang="zh-CN" altLang="en-US" strike="noStrike" noProof="1" dirty="0">
              <a:latin typeface="Arial" panose="020B0604020202020204" pitchFamily="34" charset="0"/>
            </a:endParaRPr>
          </a:p>
        </p:txBody>
      </p:sp>
      <p:sp>
        <p:nvSpPr>
          <p:cNvPr id="15377" name="页脚占位符 15376"/>
          <p:cNvSpPr>
            <a:spLocks noGrp="1"/>
          </p:cNvSpPr>
          <p:nvPr>
            <p:ph type="ftr" sz="quarter" idx="3"/>
          </p:nvPr>
        </p:nvSpPr>
        <p:spPr>
          <a:xfrm>
            <a:off x="3124200" y="6248400"/>
            <a:ext cx="2895600" cy="457200"/>
          </a:xfrm>
          <a:prstGeom prst="rect">
            <a:avLst/>
          </a:prstGeom>
          <a:noFill/>
          <a:ln w="9525">
            <a:noFill/>
          </a:ln>
        </p:spPr>
        <p:txBody>
          <a:bodyPr anchor="b"/>
          <a:lstStyle>
            <a:lvl1pPr algn="ctr">
              <a:defRPr sz="1200"/>
            </a:lvl1pPr>
          </a:lstStyle>
          <a:p>
            <a:pPr fontAlgn="base"/>
            <a:endParaRPr lang="zh-CN" altLang="en-US" strike="noStrike" noProof="1" dirty="0">
              <a:latin typeface="Arial" panose="020B0604020202020204" pitchFamily="34" charset="0"/>
            </a:endParaRPr>
          </a:p>
        </p:txBody>
      </p:sp>
      <p:sp>
        <p:nvSpPr>
          <p:cNvPr id="15378" name="灯片编号占位符 15377"/>
          <p:cNvSpPr>
            <a:spLocks noGrp="1"/>
          </p:cNvSpPr>
          <p:nvPr>
            <p:ph type="sldNum" sz="quarter" idx="4"/>
          </p:nvPr>
        </p:nvSpPr>
        <p:spPr>
          <a:xfrm>
            <a:off x="6553200" y="6248400"/>
            <a:ext cx="2133600" cy="457200"/>
          </a:xfrm>
          <a:prstGeom prst="rect">
            <a:avLst/>
          </a:prstGeom>
          <a:noFill/>
          <a:ln w="9525">
            <a:noFill/>
          </a:ln>
        </p:spPr>
        <p:txBody>
          <a:bodyPr anchor="b"/>
          <a:lstStyle>
            <a:lvl1pPr algn="r">
              <a:defRPr sz="1200">
                <a:latin typeface="Arial Black" panose="020B0A04020102020204" pitchFamily="34" charset="0"/>
              </a:defRPr>
            </a:lvl1pPr>
          </a:lstStyle>
          <a:p>
            <a:pPr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transition>
    <p:blinds dir="vert"/>
  </p:transition>
  <p:hf sldNum="0"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981200"/>
            <a:ext cx="4032504" cy="38862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54296" y="1981200"/>
            <a:ext cx="4032504" cy="38862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页脚占位符 4"/>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7" name="日期占位符 6"/>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页脚占位符 6"/>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8" name="灯片编号占位符 7"/>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9" name="日期占位符 8"/>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页脚占位符 2"/>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4" name="灯片编号占位符 3"/>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5" name="日期占位符 4"/>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页脚占位符 1"/>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3" name="灯片编号占位符 2"/>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4" name="日期占位符 3"/>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页脚占位符 4"/>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7" name="日期占位符 6"/>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页脚占位符 4"/>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7" name="日期占位符 6"/>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981200"/>
            <a:ext cx="4032504" cy="38862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54296" y="1981200"/>
            <a:ext cx="4032504" cy="38862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页脚占位符 4"/>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7" name="日期占位符 6"/>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457200"/>
            <a:ext cx="2057400" cy="5410200"/>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457200"/>
            <a:ext cx="6052930" cy="5410200"/>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2" name="页脚占位符 1"/>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3" name="灯片编号占位符 2"/>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4" name="日期占位符 3"/>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628650" y="1825625"/>
            <a:ext cx="38862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29150" y="1825625"/>
            <a:ext cx="38862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页脚占位符 4"/>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7" name="日期占位符 6"/>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表格占位符 2"/>
          <p:cNvSpPr>
            <a:spLocks noGrp="1"/>
          </p:cNvSpPr>
          <p:nvPr>
            <p:ph type="tbl" idx="1"/>
          </p:nvPr>
        </p:nvSpPr>
        <p:spPr/>
        <p:txBody>
          <a:bodyPr/>
          <a:lstStyle/>
          <a:p>
            <a:pPr fontAlgn="base"/>
            <a:endParaRPr lang="zh-CN" altLang="en-US" strike="noStrike" noProof="1"/>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_标题和内容">
    <p:bg>
      <p:bgPr>
        <a:solidFill>
          <a:srgbClr val="076354"/>
        </a:solidFill>
        <a:effectLst/>
      </p:bgPr>
    </p:bg>
    <p:spTree>
      <p:nvGrpSpPr>
        <p:cNvPr id="1" name=""/>
        <p:cNvGrpSpPr/>
        <p:nvPr/>
      </p:nvGrpSpPr>
      <p:grpSpPr>
        <a:xfrm>
          <a:off x="0" y="0"/>
          <a:ext cx="0" cy="0"/>
          <a:chOff x="0" y="0"/>
          <a:chExt cx="0" cy="0"/>
        </a:xfrm>
      </p:grpSpPr>
      <p:pic>
        <p:nvPicPr>
          <p:cNvPr id="15372" name="图片 6"/>
          <p:cNvPicPr>
            <a:picLocks noChangeAspect="1"/>
          </p:cNvPicPr>
          <p:nvPr userDrawn="1"/>
        </p:nvPicPr>
        <p:blipFill>
          <a:blip r:embed="rId2">
            <a:clrChange>
              <a:clrFrom>
                <a:srgbClr val="244242"/>
              </a:clrFrom>
              <a:clrTo>
                <a:srgbClr val="244242">
                  <a:alpha val="0"/>
                </a:srgbClr>
              </a:clrTo>
            </a:clrChange>
          </a:blip>
          <a:stretch>
            <a:fillRect/>
          </a:stretch>
        </p:blipFill>
        <p:spPr>
          <a:xfrm>
            <a:off x="-77787" y="-90487"/>
            <a:ext cx="9299575" cy="7023100"/>
          </a:xfrm>
          <a:prstGeom prst="rect">
            <a:avLst/>
          </a:prstGeom>
          <a:noFill/>
          <a:ln w="9525">
            <a:noFill/>
          </a:ln>
        </p:spPr>
      </p:pic>
      <p:pic>
        <p:nvPicPr>
          <p:cNvPr id="15373" name="图片 7"/>
          <p:cNvPicPr>
            <a:picLocks noChangeAspect="1"/>
          </p:cNvPicPr>
          <p:nvPr userDrawn="1"/>
        </p:nvPicPr>
        <p:blipFill>
          <a:blip r:embed="rId3"/>
          <a:stretch>
            <a:fillRect/>
          </a:stretch>
        </p:blipFill>
        <p:spPr>
          <a:xfrm>
            <a:off x="7831138" y="298450"/>
            <a:ext cx="1023937" cy="1162050"/>
          </a:xfrm>
          <a:prstGeom prst="rect">
            <a:avLst/>
          </a:prstGeom>
          <a:noFill/>
          <a:ln w="9525">
            <a:noFill/>
          </a:ln>
        </p:spPr>
      </p:pic>
      <p:sp>
        <p:nvSpPr>
          <p:cNvPr id="4" name="内容占位符 8"/>
          <p:cNvSpPr>
            <a:spLocks noGrp="1"/>
          </p:cNvSpPr>
          <p:nvPr>
            <p:ph sz="quarter" idx="10"/>
          </p:nvPr>
        </p:nvSpPr>
        <p:spPr>
          <a:xfrm>
            <a:off x="385763" y="863599"/>
            <a:ext cx="6632575" cy="5372100"/>
          </a:xfrm>
        </p:spPr>
        <p:txBody>
          <a:bodyPr/>
          <a:lstStyle>
            <a:lvl1pPr marL="0" indent="467995" eaLnBrk="1" hangingPunct="1">
              <a:lnSpc>
                <a:spcPct val="140000"/>
              </a:lnSpc>
              <a:spcBef>
                <a:spcPts val="0"/>
              </a:spcBef>
              <a:buNone/>
              <a:defRPr sz="1800">
                <a:solidFill>
                  <a:schemeClr val="bg1"/>
                </a:solidFill>
                <a:latin typeface="微软雅黑" panose="020B0503020204020204" charset="-122"/>
                <a:ea typeface="微软雅黑" panose="020B0503020204020204" charset="-122"/>
              </a:defRPr>
            </a:lvl1pPr>
            <a:lvl2pPr marL="0" indent="539750" eaLnBrk="1" hangingPunct="1">
              <a:lnSpc>
                <a:spcPct val="150000"/>
              </a:lnSpc>
              <a:spcBef>
                <a:spcPts val="0"/>
              </a:spcBef>
              <a:buNone/>
              <a:defRPr sz="1800">
                <a:solidFill>
                  <a:schemeClr val="bg1"/>
                </a:solidFill>
                <a:latin typeface="微软雅黑" panose="020B0503020204020204" charset="-122"/>
                <a:ea typeface="微软雅黑" panose="020B0503020204020204" charset="-122"/>
              </a:defRPr>
            </a:lvl2pPr>
            <a:lvl3pPr marL="0" indent="539750" eaLnBrk="1" hangingPunct="1">
              <a:lnSpc>
                <a:spcPct val="150000"/>
              </a:lnSpc>
              <a:spcBef>
                <a:spcPts val="0"/>
              </a:spcBef>
              <a:buNone/>
              <a:defRPr sz="1800">
                <a:solidFill>
                  <a:schemeClr val="bg1"/>
                </a:solidFill>
                <a:latin typeface="微软雅黑" panose="020B0503020204020204" charset="-122"/>
                <a:ea typeface="微软雅黑" panose="020B0503020204020204" charset="-122"/>
              </a:defRPr>
            </a:lvl3pPr>
            <a:lvl4pPr marL="0" indent="539750" eaLnBrk="1" hangingPunct="1">
              <a:lnSpc>
                <a:spcPct val="150000"/>
              </a:lnSpc>
              <a:spcBef>
                <a:spcPts val="0"/>
              </a:spcBef>
              <a:buNone/>
              <a:defRPr sz="1800">
                <a:solidFill>
                  <a:schemeClr val="bg1"/>
                </a:solidFill>
                <a:latin typeface="微软雅黑" panose="020B0503020204020204" charset="-122"/>
                <a:ea typeface="微软雅黑" panose="020B0503020204020204" charset="-122"/>
              </a:defRPr>
            </a:lvl4pPr>
            <a:lvl5pPr marL="0" indent="539750" eaLnBrk="1" hangingPunct="1">
              <a:lnSpc>
                <a:spcPct val="150000"/>
              </a:lnSpc>
              <a:spcBef>
                <a:spcPts val="0"/>
              </a:spcBef>
              <a:buNone/>
              <a:defRPr sz="1800">
                <a:solidFill>
                  <a:schemeClr val="bg1"/>
                </a:solidFill>
                <a:latin typeface="微软雅黑" panose="020B0503020204020204" charset="-122"/>
                <a:ea typeface="微软雅黑" panose="020B0503020204020204" charset="-122"/>
              </a:defRPr>
            </a:lvl5pPr>
          </a:lstStyle>
          <a:p>
            <a:pPr lvl="0" fontAlgn="base"/>
            <a:r>
              <a:rPr lang="zh-CN" altLang="en-US" strike="noStrike" noProof="1" dirty="0" smtClean="0"/>
              <a:t>单击此处编辑母版文本样式</a:t>
            </a:r>
            <a:endParaRPr lang="zh-CN" altLang="en-US" strike="noStrike" noProof="1" dirty="0" smtClean="0"/>
          </a:p>
        </p:txBody>
      </p:sp>
      <p:sp>
        <p:nvSpPr>
          <p:cNvPr id="2" name="日期占位符 1"/>
          <p:cNvSpPr>
            <a:spLocks noGrp="1"/>
          </p:cNvSpPr>
          <p:nvPr>
            <p:ph type="dt" sz="half" idx="11"/>
          </p:nvPr>
        </p:nvSpPr>
        <p:spPr>
          <a:xfrm>
            <a:off x="457200" y="6245225"/>
            <a:ext cx="2133600" cy="476250"/>
          </a:xfrm>
          <a:prstGeom prst="rect">
            <a:avLst/>
          </a:prstGeom>
          <a:noFill/>
          <a:ln w="9525">
            <a:noFill/>
          </a:ln>
        </p:spPr>
        <p:txBody>
          <a:bodyPr anchor="b"/>
          <a:p>
            <a:pPr marL="0" marR="0" lvl="0" indent="0" algn="l" defTabSz="685800" rtl="0" eaLnBrk="1" fontAlgn="auto" latinLnBrk="0" hangingPunct="1">
              <a:lnSpc>
                <a:spcPct val="100000"/>
              </a:lnSpc>
              <a:spcBef>
                <a:spcPts val="0"/>
              </a:spcBef>
              <a:spcAft>
                <a:spcPts val="0"/>
              </a:spcAft>
              <a:buClrTx/>
              <a:buSzTx/>
              <a:buFontTx/>
              <a:buNone/>
              <a:defRPr/>
            </a:pPr>
            <a:fld id="{751400EB-4AE6-4402-9A11-ED75F6E17962}" type="datetimeFigureOut">
              <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2"/>
          </p:nvPr>
        </p:nvSpPr>
        <p:spPr>
          <a:xfrm>
            <a:off x="3124200" y="6248400"/>
            <a:ext cx="2895600" cy="457200"/>
          </a:xfrm>
          <a:prstGeom prst="rect">
            <a:avLst/>
          </a:prstGeom>
          <a:noFill/>
          <a:ln w="9525">
            <a:noFill/>
          </a:ln>
        </p:spPr>
        <p:txBody>
          <a:bodyPr anchor="b"/>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3"/>
          </p:nvPr>
        </p:nvSpPr>
        <p:spPr>
          <a:xfrm>
            <a:off x="6553200" y="6248400"/>
            <a:ext cx="2133600" cy="457200"/>
          </a:xfrm>
          <a:prstGeom prst="rect">
            <a:avLst/>
          </a:prstGeom>
          <a:noFill/>
          <a:ln w="9525">
            <a:noFill/>
          </a:ln>
        </p:spPr>
        <p:txBody>
          <a:bodyPr anchor="b"/>
          <a:p>
            <a:pPr lvl="0" eaLnBrk="1" fontAlgn="base" hangingPunct="1">
              <a:buNone/>
            </a:pPr>
            <a:fld id="{9A0DB2DC-4C9A-4742-B13C-FB6460FD3503}" type="slidenum">
              <a:rPr lang="zh-CN" altLang="en-US" strike="noStrike" noProof="1" dirty="0">
                <a:latin typeface="Nexa Light" pitchFamily="50" charset="0"/>
                <a:ea typeface="宋体" panose="02010600030101010101" pitchFamily="2" charset="-122"/>
                <a:cs typeface="+mn-cs"/>
              </a:rPr>
            </a:fld>
            <a:endParaRPr lang="zh-CN" altLang="en-US" strike="noStrike" noProof="1" dirty="0">
              <a:latin typeface="Nexa Light" pitchFamily="50" charset="0"/>
            </a:endParaRPr>
          </a:p>
        </p:txBody>
      </p:sp>
    </p:spTree>
  </p:cSld>
  <p:clrMapOvr>
    <a:masterClrMapping/>
  </p:clrMapOvr>
  <p:transition spd="slow"/>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内容页">
    <p:bg>
      <p:bgPr>
        <a:solidFill>
          <a:schemeClr val="bg1"/>
        </a:solidFill>
        <a:effectLst/>
      </p:bgPr>
    </p:bg>
    <p:spTree>
      <p:nvGrpSpPr>
        <p:cNvPr id="1" name=""/>
        <p:cNvGrpSpPr/>
        <p:nvPr/>
      </p:nvGrpSpPr>
      <p:grpSpPr>
        <a:xfrm>
          <a:off x="0" y="0"/>
          <a:ext cx="0" cy="0"/>
          <a:chOff x="0" y="0"/>
          <a:chExt cx="0" cy="0"/>
        </a:xfrm>
      </p:grpSpPr>
      <p:cxnSp>
        <p:nvCxnSpPr>
          <p:cNvPr id="12" name="直接连接符 11"/>
          <p:cNvCxnSpPr/>
          <p:nvPr userDrawn="1"/>
        </p:nvCxnSpPr>
        <p:spPr>
          <a:xfrm flipH="1" flipV="1">
            <a:off x="0" y="5956300"/>
            <a:ext cx="7343775" cy="90170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userDrawn="1"/>
        </p:nvCxnSpPr>
        <p:spPr>
          <a:xfrm flipV="1">
            <a:off x="7267575" y="882650"/>
            <a:ext cx="1876425" cy="597535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nvGrpSpPr>
          <p:cNvPr id="16398" name="组合 8"/>
          <p:cNvGrpSpPr/>
          <p:nvPr userDrawn="1"/>
        </p:nvGrpSpPr>
        <p:grpSpPr>
          <a:xfrm>
            <a:off x="22225" y="5916613"/>
            <a:ext cx="9153525" cy="971550"/>
            <a:chOff x="-695097" y="3554679"/>
            <a:chExt cx="12223376" cy="972992"/>
          </a:xfrm>
        </p:grpSpPr>
        <p:sp>
          <p:nvSpPr>
            <p:cNvPr id="15" name="任意多边形 14"/>
            <p:cNvSpPr/>
            <p:nvPr userDrawn="1"/>
          </p:nvSpPr>
          <p:spPr>
            <a:xfrm>
              <a:off x="-695097" y="3554679"/>
              <a:ext cx="12223376" cy="945435"/>
            </a:xfrm>
            <a:custGeom>
              <a:avLst/>
              <a:gdLst>
                <a:gd name="connsiteX0" fmla="*/ 0 w 12223376"/>
                <a:gd name="connsiteY0" fmla="*/ 1237129 h 1237129"/>
                <a:gd name="connsiteX1" fmla="*/ 12223376 w 12223376"/>
                <a:gd name="connsiteY1" fmla="*/ 1237129 h 1237129"/>
                <a:gd name="connsiteX2" fmla="*/ 9197788 w 12223376"/>
                <a:gd name="connsiteY2" fmla="*/ 0 h 1237129"/>
                <a:gd name="connsiteX3" fmla="*/ 0 w 12223376"/>
                <a:gd name="connsiteY3" fmla="*/ 1237129 h 1237129"/>
              </a:gdLst>
              <a:ahLst/>
              <a:cxnLst>
                <a:cxn ang="0">
                  <a:pos x="connsiteX0" y="connsiteY0"/>
                </a:cxn>
                <a:cxn ang="0">
                  <a:pos x="connsiteX1" y="connsiteY1"/>
                </a:cxn>
                <a:cxn ang="0">
                  <a:pos x="connsiteX2" y="connsiteY2"/>
                </a:cxn>
                <a:cxn ang="0">
                  <a:pos x="connsiteX3" y="connsiteY3"/>
                </a:cxn>
              </a:cxnLst>
              <a:rect l="l" t="t" r="r" b="b"/>
              <a:pathLst>
                <a:path w="12223376" h="1237129">
                  <a:moveTo>
                    <a:pt x="0" y="1237129"/>
                  </a:moveTo>
                  <a:lnTo>
                    <a:pt x="12223376" y="1237129"/>
                  </a:lnTo>
                  <a:lnTo>
                    <a:pt x="9197788" y="0"/>
                  </a:lnTo>
                  <a:lnTo>
                    <a:pt x="0" y="1237129"/>
                  </a:lnTo>
                  <a:close/>
                </a:path>
              </a:pathLst>
            </a:custGeom>
            <a:solidFill>
              <a:srgbClr val="FFFF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p>
          </p:txBody>
        </p:sp>
        <p:sp>
          <p:nvSpPr>
            <p:cNvPr id="16" name="任意多边形 15"/>
            <p:cNvSpPr/>
            <p:nvPr userDrawn="1"/>
          </p:nvSpPr>
          <p:spPr>
            <a:xfrm>
              <a:off x="2599236" y="3569517"/>
              <a:ext cx="6790058" cy="930597"/>
            </a:xfrm>
            <a:custGeom>
              <a:avLst/>
              <a:gdLst>
                <a:gd name="connsiteX0" fmla="*/ 5889812 w 6790765"/>
                <a:gd name="connsiteY0" fmla="*/ 0 h 1264023"/>
                <a:gd name="connsiteX1" fmla="*/ 5930153 w 6790765"/>
                <a:gd name="connsiteY1" fmla="*/ 40341 h 1264023"/>
                <a:gd name="connsiteX2" fmla="*/ 6790765 w 6790765"/>
                <a:gd name="connsiteY2" fmla="*/ 1264023 h 1264023"/>
                <a:gd name="connsiteX3" fmla="*/ 0 w 6790765"/>
                <a:gd name="connsiteY3" fmla="*/ 1264023 h 1264023"/>
                <a:gd name="connsiteX4" fmla="*/ 5889812 w 6790765"/>
                <a:gd name="connsiteY4" fmla="*/ 0 h 12640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0765" h="1264023">
                  <a:moveTo>
                    <a:pt x="5889812" y="0"/>
                  </a:moveTo>
                  <a:lnTo>
                    <a:pt x="5930153" y="40341"/>
                  </a:lnTo>
                  <a:lnTo>
                    <a:pt x="6790765" y="1264023"/>
                  </a:lnTo>
                  <a:lnTo>
                    <a:pt x="0" y="1264023"/>
                  </a:lnTo>
                  <a:lnTo>
                    <a:pt x="5889812" y="0"/>
                  </a:lnTo>
                  <a:close/>
                </a:path>
              </a:pathLst>
            </a:custGeom>
            <a:solidFill>
              <a:srgbClr val="FFFF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p>
          </p:txBody>
        </p:sp>
        <p:sp>
          <p:nvSpPr>
            <p:cNvPr id="17" name="任意多边形 16"/>
            <p:cNvSpPr/>
            <p:nvPr userDrawn="1"/>
          </p:nvSpPr>
          <p:spPr>
            <a:xfrm>
              <a:off x="-682378" y="3749701"/>
              <a:ext cx="9359384" cy="777970"/>
            </a:xfrm>
            <a:custGeom>
              <a:avLst/>
              <a:gdLst>
                <a:gd name="connsiteX0" fmla="*/ 0 w 9359153"/>
                <a:gd name="connsiteY0" fmla="*/ 1116106 h 1129553"/>
                <a:gd name="connsiteX1" fmla="*/ 53788 w 9359153"/>
                <a:gd name="connsiteY1" fmla="*/ 1102659 h 1129553"/>
                <a:gd name="connsiteX2" fmla="*/ 4101353 w 9359153"/>
                <a:gd name="connsiteY2" fmla="*/ 0 h 1129553"/>
                <a:gd name="connsiteX3" fmla="*/ 9359153 w 9359153"/>
                <a:gd name="connsiteY3" fmla="*/ 1129553 h 1129553"/>
                <a:gd name="connsiteX4" fmla="*/ 0 w 9359153"/>
                <a:gd name="connsiteY4" fmla="*/ 1116106 h 11295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9153" h="1129553">
                  <a:moveTo>
                    <a:pt x="0" y="1116106"/>
                  </a:moveTo>
                  <a:lnTo>
                    <a:pt x="53788" y="1102659"/>
                  </a:lnTo>
                  <a:lnTo>
                    <a:pt x="4101353" y="0"/>
                  </a:lnTo>
                  <a:lnTo>
                    <a:pt x="9359153" y="1129553"/>
                  </a:lnTo>
                  <a:lnTo>
                    <a:pt x="0" y="1116106"/>
                  </a:lnTo>
                  <a:close/>
                </a:path>
              </a:pathLst>
            </a:custGeom>
            <a:solidFill>
              <a:srgbClr val="FFFF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p>
          </p:txBody>
        </p:sp>
      </p:grpSp>
      <p:grpSp>
        <p:nvGrpSpPr>
          <p:cNvPr id="28" name="组合 21"/>
          <p:cNvGrpSpPr/>
          <p:nvPr userDrawn="1"/>
        </p:nvGrpSpPr>
        <p:grpSpPr bwMode="auto">
          <a:xfrm>
            <a:off x="469900" y="131233"/>
            <a:ext cx="50800" cy="609600"/>
            <a:chOff x="569842" y="98072"/>
            <a:chExt cx="116881" cy="1061155"/>
          </a:xfrm>
          <a:solidFill>
            <a:srgbClr val="FFFF00"/>
          </a:solidFill>
        </p:grpSpPr>
        <p:sp>
          <p:nvSpPr>
            <p:cNvPr id="29" name="矩形 28"/>
            <p:cNvSpPr/>
            <p:nvPr userDrawn="1"/>
          </p:nvSpPr>
          <p:spPr>
            <a:xfrm>
              <a:off x="569842" y="98072"/>
              <a:ext cx="47484" cy="106115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p>
          </p:txBody>
        </p:sp>
        <p:sp>
          <p:nvSpPr>
            <p:cNvPr id="30" name="直接连接符 29"/>
            <p:cNvSpPr/>
            <p:nvPr userDrawn="1"/>
          </p:nvSpPr>
          <p:spPr>
            <a:xfrm>
              <a:off x="686723" y="98072"/>
              <a:ext cx="0" cy="1061155"/>
            </a:xfrm>
            <a:prstGeom prst="line">
              <a:avLst/>
            </a:prstGeom>
            <a:grpFill/>
            <a:ln>
              <a:solidFill>
                <a:srgbClr val="FFFF00"/>
              </a:solidFill>
            </a:ln>
          </p:spPr>
          <p:style>
            <a:lnRef idx="1">
              <a:schemeClr val="accent1"/>
            </a:lnRef>
            <a:fillRef idx="0">
              <a:schemeClr val="accent1"/>
            </a:fillRef>
            <a:effectRef idx="0">
              <a:schemeClr val="accent1"/>
            </a:effectRef>
            <a:fontRef idx="minor">
              <a:schemeClr val="tx1"/>
            </a:fontRef>
          </p:style>
        </p:sp>
      </p:grpSp>
      <p:grpSp>
        <p:nvGrpSpPr>
          <p:cNvPr id="31" name="组合 24"/>
          <p:cNvGrpSpPr/>
          <p:nvPr userDrawn="1"/>
        </p:nvGrpSpPr>
        <p:grpSpPr>
          <a:xfrm>
            <a:off x="8664" y="173360"/>
            <a:ext cx="420076" cy="559871"/>
            <a:chOff x="511087" y="873012"/>
            <a:chExt cx="1328865" cy="1328320"/>
          </a:xfrm>
          <a:solidFill>
            <a:srgbClr val="FFFF00"/>
          </a:solidFill>
        </p:grpSpPr>
        <p:sp>
          <p:nvSpPr>
            <p:cNvPr id="32" name="直角三角形 31"/>
            <p:cNvSpPr/>
            <p:nvPr/>
          </p:nvSpPr>
          <p:spPr>
            <a:xfrm rot="16200000">
              <a:off x="511629" y="874368"/>
              <a:ext cx="331402" cy="331402"/>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p>
          </p:txBody>
        </p:sp>
        <p:sp>
          <p:nvSpPr>
            <p:cNvPr id="33" name="直角三角形 32"/>
            <p:cNvSpPr/>
            <p:nvPr/>
          </p:nvSpPr>
          <p:spPr>
            <a:xfrm rot="16200000">
              <a:off x="511629" y="1205772"/>
              <a:ext cx="331402" cy="331402"/>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p>
          </p:txBody>
        </p:sp>
        <p:sp>
          <p:nvSpPr>
            <p:cNvPr id="34" name="直角三角形 33"/>
            <p:cNvSpPr/>
            <p:nvPr/>
          </p:nvSpPr>
          <p:spPr>
            <a:xfrm rot="16200000">
              <a:off x="844117" y="874368"/>
              <a:ext cx="331402" cy="331402"/>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p>
          </p:txBody>
        </p:sp>
        <p:sp>
          <p:nvSpPr>
            <p:cNvPr id="35" name="直角三角形 34"/>
            <p:cNvSpPr/>
            <p:nvPr/>
          </p:nvSpPr>
          <p:spPr>
            <a:xfrm rot="16200000">
              <a:off x="844117" y="1205772"/>
              <a:ext cx="331402" cy="331402"/>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p>
          </p:txBody>
        </p:sp>
        <p:sp>
          <p:nvSpPr>
            <p:cNvPr id="36" name="直角三角形 35"/>
            <p:cNvSpPr/>
            <p:nvPr/>
          </p:nvSpPr>
          <p:spPr>
            <a:xfrm rot="16200000">
              <a:off x="511087" y="1537442"/>
              <a:ext cx="663890" cy="663890"/>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p>
          </p:txBody>
        </p:sp>
        <p:sp>
          <p:nvSpPr>
            <p:cNvPr id="37" name="直角三角形 36"/>
            <p:cNvSpPr/>
            <p:nvPr/>
          </p:nvSpPr>
          <p:spPr>
            <a:xfrm rot="16200000">
              <a:off x="1176062" y="873012"/>
              <a:ext cx="663890" cy="663890"/>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p>
          </p:txBody>
        </p:sp>
      </p:grpSp>
      <p:sp>
        <p:nvSpPr>
          <p:cNvPr id="2" name="页脚占位符 1"/>
          <p:cNvSpPr>
            <a:spLocks noGrp="1"/>
          </p:cNvSpPr>
          <p:nvPr>
            <p:ph type="ftr" sz="quarter" idx="10"/>
          </p:nvPr>
        </p:nvSpPr>
        <p:spPr>
          <a:xfrm>
            <a:off x="3124200" y="6248400"/>
            <a:ext cx="2895600" cy="457200"/>
          </a:xfrm>
          <a:prstGeom prst="rect">
            <a:avLst/>
          </a:prstGeom>
          <a:noFill/>
          <a:ln w="9525">
            <a:noFill/>
          </a:ln>
        </p:spPr>
        <p:txBody>
          <a:bodyPr anchor="b"/>
          <a:p>
            <a:pPr lvl="0" fontAlgn="base"/>
            <a:endParaRPr lang="zh-CN" altLang="en-US" strike="noStrike" noProof="1" dirty="0">
              <a:latin typeface="Arial" panose="020B0604020202020204" pitchFamily="34" charset="0"/>
            </a:endParaRPr>
          </a:p>
        </p:txBody>
      </p:sp>
      <p:sp>
        <p:nvSpPr>
          <p:cNvPr id="3" name="灯片编号占位符 2"/>
          <p:cNvSpPr>
            <a:spLocks noGrp="1"/>
          </p:cNvSpPr>
          <p:nvPr>
            <p:ph type="sldNum" sz="quarter" idx="11"/>
          </p:nvPr>
        </p:nvSpPr>
        <p:spPr>
          <a:xfrm>
            <a:off x="6553200" y="6248400"/>
            <a:ext cx="2133600" cy="457200"/>
          </a:xfrm>
          <a:prstGeom prst="rect">
            <a:avLst/>
          </a:prstGeom>
          <a:noFill/>
          <a:ln w="9525">
            <a:noFill/>
          </a:ln>
        </p:spPr>
        <p:txBody>
          <a:bodyPr anchor="b"/>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4" name="日期占位符 3"/>
          <p:cNvSpPr>
            <a:spLocks noGrp="1"/>
          </p:cNvSpPr>
          <p:nvPr>
            <p:ph type="dt" sz="half" idx="12"/>
          </p:nvPr>
        </p:nvSpPr>
        <p:spPr>
          <a:xfrm>
            <a:off x="457200" y="6245225"/>
            <a:ext cx="2133600" cy="476250"/>
          </a:xfrm>
          <a:prstGeom prst="rect">
            <a:avLst/>
          </a:prstGeom>
          <a:noFill/>
          <a:ln w="9525">
            <a:noFill/>
          </a:ln>
        </p:spPr>
        <p:txBody>
          <a:bodyPr anchor="b"/>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grpSp>
        <p:nvGrpSpPr>
          <p:cNvPr id="17410" name="组合 15361"/>
          <p:cNvGrpSpPr/>
          <p:nvPr/>
        </p:nvGrpSpPr>
        <p:grpSpPr>
          <a:xfrm>
            <a:off x="0" y="0"/>
            <a:ext cx="9144000" cy="6858000"/>
            <a:chOff x="0" y="0"/>
            <a:chExt cx="5760" cy="4320"/>
          </a:xfrm>
        </p:grpSpPr>
        <p:sp>
          <p:nvSpPr>
            <p:cNvPr id="17411" name="矩形 15362"/>
            <p:cNvSpPr/>
            <p:nvPr/>
          </p:nvSpPr>
          <p:spPr>
            <a:xfrm>
              <a:off x="0" y="0"/>
              <a:ext cx="2208" cy="4320"/>
            </a:xfrm>
            <a:prstGeom prst="rect">
              <a:avLst/>
            </a:prstGeom>
            <a:gradFill rotWithShape="0">
              <a:gsLst>
                <a:gs pos="0">
                  <a:schemeClr val="folHlink"/>
                </a:gs>
                <a:gs pos="100000">
                  <a:schemeClr val="bg1"/>
                </a:gs>
              </a:gsLst>
              <a:lin ang="0" scaled="1"/>
              <a:tileRect/>
            </a:gradFill>
            <a:ln w="9525">
              <a:noFill/>
            </a:ln>
          </p:spPr>
          <p:txBody>
            <a:bodyPr wrap="none" anchor="ctr" anchorCtr="0"/>
            <a:p>
              <a:pPr lvl="0" algn="ctr"/>
              <a:endParaRPr lang="zh-CN" altLang="zh-CN" sz="2400" dirty="0">
                <a:latin typeface="Times New Roman" panose="02020603050405020304" pitchFamily="18" charset="0"/>
                <a:ea typeface="宋体" panose="02010600030101010101" pitchFamily="2" charset="-122"/>
              </a:endParaRPr>
            </a:p>
          </p:txBody>
        </p:sp>
        <p:sp>
          <p:nvSpPr>
            <p:cNvPr id="17412" name="矩形 15363"/>
            <p:cNvSpPr/>
            <p:nvPr/>
          </p:nvSpPr>
          <p:spPr>
            <a:xfrm>
              <a:off x="1081" y="1065"/>
              <a:ext cx="4679" cy="1596"/>
            </a:xfrm>
            <a:prstGeom prst="rect">
              <a:avLst/>
            </a:prstGeom>
            <a:solidFill>
              <a:schemeClr val="bg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grpSp>
          <p:nvGrpSpPr>
            <p:cNvPr id="17413" name="组合 15364"/>
            <p:cNvGrpSpPr/>
            <p:nvPr/>
          </p:nvGrpSpPr>
          <p:grpSpPr>
            <a:xfrm>
              <a:off x="0" y="672"/>
              <a:ext cx="1806" cy="1989"/>
              <a:chOff x="0" y="672"/>
              <a:chExt cx="1806" cy="1989"/>
            </a:xfrm>
          </p:grpSpPr>
          <p:sp>
            <p:nvSpPr>
              <p:cNvPr id="17414" name="矩形 15365"/>
              <p:cNvSpPr/>
              <p:nvPr userDrawn="1"/>
            </p:nvSpPr>
            <p:spPr>
              <a:xfrm>
                <a:off x="361" y="2257"/>
                <a:ext cx="363" cy="404"/>
              </a:xfrm>
              <a:prstGeom prst="rect">
                <a:avLst/>
              </a:prstGeom>
              <a:solidFill>
                <a:schemeClr val="accent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17415" name="矩形 15366"/>
              <p:cNvSpPr/>
              <p:nvPr userDrawn="1"/>
            </p:nvSpPr>
            <p:spPr>
              <a:xfrm>
                <a:off x="1081" y="1065"/>
                <a:ext cx="362" cy="405"/>
              </a:xfrm>
              <a:prstGeom prst="rect">
                <a:avLst/>
              </a:prstGeom>
              <a:solidFill>
                <a:schemeClr val="folHlink"/>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17416" name="矩形 15367"/>
              <p:cNvSpPr/>
              <p:nvPr userDrawn="1"/>
            </p:nvSpPr>
            <p:spPr>
              <a:xfrm>
                <a:off x="1437" y="672"/>
                <a:ext cx="369" cy="400"/>
              </a:xfrm>
              <a:prstGeom prst="rect">
                <a:avLst/>
              </a:prstGeom>
              <a:solidFill>
                <a:schemeClr val="folHlink"/>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17417" name="矩形 15368"/>
              <p:cNvSpPr/>
              <p:nvPr userDrawn="1"/>
            </p:nvSpPr>
            <p:spPr>
              <a:xfrm>
                <a:off x="719" y="2257"/>
                <a:ext cx="368" cy="404"/>
              </a:xfrm>
              <a:prstGeom prst="rect">
                <a:avLst/>
              </a:prstGeom>
              <a:solidFill>
                <a:schemeClr val="bg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17418" name="矩形 15369"/>
              <p:cNvSpPr/>
              <p:nvPr userDrawn="1"/>
            </p:nvSpPr>
            <p:spPr>
              <a:xfrm>
                <a:off x="1437" y="1065"/>
                <a:ext cx="369" cy="405"/>
              </a:xfrm>
              <a:prstGeom prst="rect">
                <a:avLst/>
              </a:prstGeom>
              <a:solidFill>
                <a:schemeClr val="accent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17419" name="矩形 15370"/>
              <p:cNvSpPr/>
              <p:nvPr userDrawn="1"/>
            </p:nvSpPr>
            <p:spPr>
              <a:xfrm>
                <a:off x="719" y="1464"/>
                <a:ext cx="368" cy="399"/>
              </a:xfrm>
              <a:prstGeom prst="rect">
                <a:avLst/>
              </a:prstGeom>
              <a:solidFill>
                <a:schemeClr val="folHlink"/>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17420" name="矩形 15371"/>
              <p:cNvSpPr/>
              <p:nvPr userDrawn="1"/>
            </p:nvSpPr>
            <p:spPr>
              <a:xfrm>
                <a:off x="0" y="1464"/>
                <a:ext cx="367" cy="399"/>
              </a:xfrm>
              <a:prstGeom prst="rect">
                <a:avLst/>
              </a:prstGeom>
              <a:solidFill>
                <a:schemeClr val="bg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17421" name="矩形 15372"/>
              <p:cNvSpPr/>
              <p:nvPr userDrawn="1"/>
            </p:nvSpPr>
            <p:spPr>
              <a:xfrm>
                <a:off x="1081" y="1464"/>
                <a:ext cx="362" cy="399"/>
              </a:xfrm>
              <a:prstGeom prst="rect">
                <a:avLst/>
              </a:prstGeom>
              <a:solidFill>
                <a:schemeClr val="accent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17422" name="矩形 15373"/>
              <p:cNvSpPr/>
              <p:nvPr userDrawn="1"/>
            </p:nvSpPr>
            <p:spPr>
              <a:xfrm>
                <a:off x="361" y="1857"/>
                <a:ext cx="363" cy="406"/>
              </a:xfrm>
              <a:prstGeom prst="rect">
                <a:avLst/>
              </a:prstGeom>
              <a:solidFill>
                <a:schemeClr val="folHlink"/>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17423" name="矩形 15374"/>
              <p:cNvSpPr/>
              <p:nvPr userDrawn="1"/>
            </p:nvSpPr>
            <p:spPr>
              <a:xfrm>
                <a:off x="719" y="1857"/>
                <a:ext cx="368" cy="406"/>
              </a:xfrm>
              <a:prstGeom prst="rect">
                <a:avLst/>
              </a:prstGeom>
              <a:solidFill>
                <a:schemeClr val="accent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grpSp>
      </p:grpSp>
      <p:sp>
        <p:nvSpPr>
          <p:cNvPr id="15379" name="标题 15378"/>
          <p:cNvSpPr>
            <a:spLocks noGrp="1"/>
          </p:cNvSpPr>
          <p:nvPr>
            <p:ph type="ctrTitle"/>
          </p:nvPr>
        </p:nvSpPr>
        <p:spPr>
          <a:xfrm>
            <a:off x="2971800" y="1828800"/>
            <a:ext cx="6019800" cy="2209800"/>
          </a:xfrm>
          <a:prstGeom prst="rect">
            <a:avLst/>
          </a:prstGeom>
          <a:noFill/>
          <a:ln w="9525">
            <a:noFill/>
          </a:ln>
        </p:spPr>
        <p:txBody>
          <a:bodyPr anchor="ctr"/>
          <a:lstStyle>
            <a:lvl1pPr lvl="0">
              <a:defRPr sz="5000">
                <a:solidFill>
                  <a:srgbClr val="FFFFFF"/>
                </a:solidFill>
              </a:defRPr>
            </a:lvl1pPr>
          </a:lstStyle>
          <a:p>
            <a:pPr lvl="0" fontAlgn="base"/>
            <a:r>
              <a:rPr lang="zh-CN" altLang="en-US" strike="noStrike" noProof="1" dirty="0"/>
              <a:t>单击此处编辑母版标题样式</a:t>
            </a:r>
            <a:endParaRPr lang="zh-CN" altLang="en-US" strike="noStrike" noProof="1" dirty="0"/>
          </a:p>
        </p:txBody>
      </p:sp>
      <p:sp>
        <p:nvSpPr>
          <p:cNvPr id="15380" name="副标题 15379"/>
          <p:cNvSpPr>
            <a:spLocks noGrp="1"/>
          </p:cNvSpPr>
          <p:nvPr>
            <p:ph type="subTitle" idx="1"/>
          </p:nvPr>
        </p:nvSpPr>
        <p:spPr>
          <a:xfrm>
            <a:off x="2971800" y="4267200"/>
            <a:ext cx="6019800" cy="1752600"/>
          </a:xfrm>
          <a:prstGeom prst="rect">
            <a:avLst/>
          </a:prstGeom>
          <a:noFill/>
          <a:ln w="9525">
            <a:noFill/>
          </a:ln>
        </p:spPr>
        <p:txBody>
          <a:bodyPr anchor="t"/>
          <a:lstStyle>
            <a:lvl1pPr marL="0" lvl="0" indent="0">
              <a:buNone/>
              <a:defRPr sz="3400"/>
            </a:lvl1pPr>
            <a:lvl2pPr marL="457200" lvl="1" indent="0" algn="ctr">
              <a:buNone/>
              <a:defRPr sz="3400"/>
            </a:lvl2pPr>
            <a:lvl3pPr marL="914400" lvl="2" indent="0" algn="ctr">
              <a:buNone/>
              <a:defRPr sz="3400"/>
            </a:lvl3pPr>
            <a:lvl4pPr marL="1371600" lvl="3" indent="0" algn="ctr">
              <a:buNone/>
              <a:defRPr sz="3400"/>
            </a:lvl4pPr>
            <a:lvl5pPr marL="1828800" lvl="4" indent="0" algn="ctr">
              <a:buNone/>
              <a:defRPr sz="3400"/>
            </a:lvl5pPr>
          </a:lstStyle>
          <a:p>
            <a:pPr lvl="0" fontAlgn="base"/>
            <a:r>
              <a:rPr lang="zh-CN" altLang="en-US" strike="noStrike" noProof="1" dirty="0"/>
              <a:t>单击此处编辑母版副标题样式</a:t>
            </a:r>
            <a:endParaRPr lang="zh-CN" altLang="en-US" strike="noStrike" noProof="1" dirty="0"/>
          </a:p>
        </p:txBody>
      </p:sp>
      <p:sp>
        <p:nvSpPr>
          <p:cNvPr id="15376" name="日期占位符 15375"/>
          <p:cNvSpPr>
            <a:spLocks noGrp="1"/>
          </p:cNvSpPr>
          <p:nvPr>
            <p:ph type="dt" sz="half" idx="2"/>
          </p:nvPr>
        </p:nvSpPr>
        <p:spPr>
          <a:xfrm>
            <a:off x="457200" y="6248400"/>
            <a:ext cx="2133600" cy="457200"/>
          </a:xfrm>
          <a:prstGeom prst="rect">
            <a:avLst/>
          </a:prstGeom>
          <a:noFill/>
          <a:ln w="9525">
            <a:noFill/>
          </a:ln>
        </p:spPr>
        <p:txBody>
          <a:bodyPr anchor="b"/>
          <a:lstStyle>
            <a:lvl1pPr>
              <a:defRPr sz="1200"/>
            </a:lvl1pPr>
          </a:lstStyle>
          <a:p>
            <a:pPr fontAlgn="base"/>
            <a:endParaRPr lang="zh-CN" altLang="en-US" strike="noStrike" noProof="1" dirty="0">
              <a:latin typeface="Arial" panose="020B0604020202020204" pitchFamily="34" charset="0"/>
            </a:endParaRPr>
          </a:p>
        </p:txBody>
      </p:sp>
      <p:sp>
        <p:nvSpPr>
          <p:cNvPr id="15377" name="页脚占位符 15376"/>
          <p:cNvSpPr>
            <a:spLocks noGrp="1"/>
          </p:cNvSpPr>
          <p:nvPr>
            <p:ph type="ftr" sz="quarter" idx="3"/>
          </p:nvPr>
        </p:nvSpPr>
        <p:spPr>
          <a:xfrm>
            <a:off x="3124200" y="6248400"/>
            <a:ext cx="2895600" cy="457200"/>
          </a:xfrm>
          <a:prstGeom prst="rect">
            <a:avLst/>
          </a:prstGeom>
          <a:noFill/>
          <a:ln w="9525">
            <a:noFill/>
          </a:ln>
        </p:spPr>
        <p:txBody>
          <a:bodyPr anchor="b"/>
          <a:lstStyle>
            <a:lvl1pPr algn="ctr">
              <a:defRPr sz="1200"/>
            </a:lvl1pPr>
          </a:lstStyle>
          <a:p>
            <a:pPr fontAlgn="base"/>
            <a:endParaRPr lang="zh-CN" altLang="en-US" strike="noStrike" noProof="1" dirty="0">
              <a:latin typeface="Arial" panose="020B0604020202020204" pitchFamily="34" charset="0"/>
            </a:endParaRPr>
          </a:p>
        </p:txBody>
      </p:sp>
      <p:sp>
        <p:nvSpPr>
          <p:cNvPr id="15378" name="灯片编号占位符 15377"/>
          <p:cNvSpPr>
            <a:spLocks noGrp="1"/>
          </p:cNvSpPr>
          <p:nvPr>
            <p:ph type="sldNum" sz="quarter" idx="4"/>
          </p:nvPr>
        </p:nvSpPr>
        <p:spPr>
          <a:xfrm>
            <a:off x="6553200" y="6248400"/>
            <a:ext cx="2133600" cy="457200"/>
          </a:xfrm>
          <a:prstGeom prst="rect">
            <a:avLst/>
          </a:prstGeom>
          <a:noFill/>
          <a:ln w="9525">
            <a:noFill/>
          </a:ln>
        </p:spPr>
        <p:txBody>
          <a:bodyPr anchor="b"/>
          <a:lstStyle>
            <a:lvl1pPr algn="r">
              <a:defRPr sz="1200">
                <a:latin typeface="Arial Black" panose="020B0A04020102020204" pitchFamily="34" charset="0"/>
              </a:defRPr>
            </a:lvl1pPr>
          </a:lstStyle>
          <a:p>
            <a:pPr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transition>
    <p:blinds dir="vert"/>
  </p:transition>
  <p:hf sldNum="0" hdr="0" ftr="0" dt="0"/>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页脚占位符 6"/>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8" name="灯片编号占位符 7"/>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9" name="日期占位符 8"/>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981200"/>
            <a:ext cx="4032504" cy="38862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54296" y="1981200"/>
            <a:ext cx="4032504" cy="38862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页脚占位符 4"/>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7" name="日期占位符 6"/>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页脚占位符 6"/>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8" name="灯片编号占位符 7"/>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9" name="日期占位符 8"/>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页脚占位符 2"/>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4" name="灯片编号占位符 3"/>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5" name="日期占位符 4"/>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页脚占位符 1"/>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3" name="灯片编号占位符 2"/>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4" name="日期占位符 3"/>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页脚占位符 4"/>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7" name="日期占位符 6"/>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页脚占位符 4"/>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7" name="日期占位符 6"/>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457200"/>
            <a:ext cx="2057400" cy="5410200"/>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457200"/>
            <a:ext cx="6052930" cy="5410200"/>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2" name="页脚占位符 1"/>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3" name="灯片编号占位符 2"/>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4" name="日期占位符 3"/>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628650" y="1825625"/>
            <a:ext cx="38862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29150" y="1825625"/>
            <a:ext cx="38862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页脚占位符 4"/>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7" name="日期占位符 6"/>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页脚占位符 2"/>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4" name="灯片编号占位符 3"/>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5" name="日期占位符 4"/>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表格占位符 2"/>
          <p:cNvSpPr>
            <a:spLocks noGrp="1"/>
          </p:cNvSpPr>
          <p:nvPr>
            <p:ph type="tbl" idx="1"/>
          </p:nvPr>
        </p:nvSpPr>
        <p:spPr/>
        <p:txBody>
          <a:bodyPr/>
          <a:lstStyle/>
          <a:p>
            <a:pPr fontAlgn="base"/>
            <a:endParaRPr lang="zh-CN" altLang="en-US" strike="noStrike" noProof="1"/>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3_标题和内容">
    <p:bg>
      <p:bgPr>
        <a:solidFill>
          <a:srgbClr val="076354"/>
        </a:solidFill>
        <a:effectLst/>
      </p:bgPr>
    </p:bg>
    <p:spTree>
      <p:nvGrpSpPr>
        <p:cNvPr id="1" name=""/>
        <p:cNvGrpSpPr/>
        <p:nvPr/>
      </p:nvGrpSpPr>
      <p:grpSpPr>
        <a:xfrm>
          <a:off x="0" y="0"/>
          <a:ext cx="0" cy="0"/>
          <a:chOff x="0" y="0"/>
          <a:chExt cx="0" cy="0"/>
        </a:xfrm>
      </p:grpSpPr>
      <p:pic>
        <p:nvPicPr>
          <p:cNvPr id="18444" name="图片 6"/>
          <p:cNvPicPr>
            <a:picLocks noChangeAspect="1"/>
          </p:cNvPicPr>
          <p:nvPr userDrawn="1"/>
        </p:nvPicPr>
        <p:blipFill>
          <a:blip r:embed="rId2">
            <a:clrChange>
              <a:clrFrom>
                <a:srgbClr val="244242"/>
              </a:clrFrom>
              <a:clrTo>
                <a:srgbClr val="244242">
                  <a:alpha val="0"/>
                </a:srgbClr>
              </a:clrTo>
            </a:clrChange>
          </a:blip>
          <a:stretch>
            <a:fillRect/>
          </a:stretch>
        </p:blipFill>
        <p:spPr>
          <a:xfrm>
            <a:off x="-77787" y="-90487"/>
            <a:ext cx="9299575" cy="7023100"/>
          </a:xfrm>
          <a:prstGeom prst="rect">
            <a:avLst/>
          </a:prstGeom>
          <a:noFill/>
          <a:ln w="9525">
            <a:noFill/>
          </a:ln>
        </p:spPr>
      </p:pic>
      <p:pic>
        <p:nvPicPr>
          <p:cNvPr id="18445" name="图片 7"/>
          <p:cNvPicPr>
            <a:picLocks noChangeAspect="1"/>
          </p:cNvPicPr>
          <p:nvPr userDrawn="1"/>
        </p:nvPicPr>
        <p:blipFill>
          <a:blip r:embed="rId3"/>
          <a:stretch>
            <a:fillRect/>
          </a:stretch>
        </p:blipFill>
        <p:spPr>
          <a:xfrm>
            <a:off x="7831138" y="298450"/>
            <a:ext cx="1023937" cy="1162050"/>
          </a:xfrm>
          <a:prstGeom prst="rect">
            <a:avLst/>
          </a:prstGeom>
          <a:noFill/>
          <a:ln w="9525">
            <a:noFill/>
          </a:ln>
        </p:spPr>
      </p:pic>
      <p:sp>
        <p:nvSpPr>
          <p:cNvPr id="4" name="内容占位符 8"/>
          <p:cNvSpPr>
            <a:spLocks noGrp="1"/>
          </p:cNvSpPr>
          <p:nvPr>
            <p:ph sz="quarter" idx="10"/>
          </p:nvPr>
        </p:nvSpPr>
        <p:spPr>
          <a:xfrm>
            <a:off x="385763" y="863599"/>
            <a:ext cx="6632575" cy="5372100"/>
          </a:xfrm>
        </p:spPr>
        <p:txBody>
          <a:bodyPr/>
          <a:lstStyle>
            <a:lvl1pPr marL="0" indent="467995" eaLnBrk="1" hangingPunct="1">
              <a:lnSpc>
                <a:spcPct val="140000"/>
              </a:lnSpc>
              <a:spcBef>
                <a:spcPts val="0"/>
              </a:spcBef>
              <a:buNone/>
              <a:defRPr sz="1800">
                <a:solidFill>
                  <a:schemeClr val="bg1"/>
                </a:solidFill>
                <a:latin typeface="微软雅黑" panose="020B0503020204020204" charset="-122"/>
                <a:ea typeface="微软雅黑" panose="020B0503020204020204" charset="-122"/>
              </a:defRPr>
            </a:lvl1pPr>
            <a:lvl2pPr marL="0" indent="539750" eaLnBrk="1" hangingPunct="1">
              <a:lnSpc>
                <a:spcPct val="150000"/>
              </a:lnSpc>
              <a:spcBef>
                <a:spcPts val="0"/>
              </a:spcBef>
              <a:buNone/>
              <a:defRPr sz="1800">
                <a:solidFill>
                  <a:schemeClr val="bg1"/>
                </a:solidFill>
                <a:latin typeface="微软雅黑" panose="020B0503020204020204" charset="-122"/>
                <a:ea typeface="微软雅黑" panose="020B0503020204020204" charset="-122"/>
              </a:defRPr>
            </a:lvl2pPr>
            <a:lvl3pPr marL="0" indent="539750" eaLnBrk="1" hangingPunct="1">
              <a:lnSpc>
                <a:spcPct val="150000"/>
              </a:lnSpc>
              <a:spcBef>
                <a:spcPts val="0"/>
              </a:spcBef>
              <a:buNone/>
              <a:defRPr sz="1800">
                <a:solidFill>
                  <a:schemeClr val="bg1"/>
                </a:solidFill>
                <a:latin typeface="微软雅黑" panose="020B0503020204020204" charset="-122"/>
                <a:ea typeface="微软雅黑" panose="020B0503020204020204" charset="-122"/>
              </a:defRPr>
            </a:lvl3pPr>
            <a:lvl4pPr marL="0" indent="539750" eaLnBrk="1" hangingPunct="1">
              <a:lnSpc>
                <a:spcPct val="150000"/>
              </a:lnSpc>
              <a:spcBef>
                <a:spcPts val="0"/>
              </a:spcBef>
              <a:buNone/>
              <a:defRPr sz="1800">
                <a:solidFill>
                  <a:schemeClr val="bg1"/>
                </a:solidFill>
                <a:latin typeface="微软雅黑" panose="020B0503020204020204" charset="-122"/>
                <a:ea typeface="微软雅黑" panose="020B0503020204020204" charset="-122"/>
              </a:defRPr>
            </a:lvl4pPr>
            <a:lvl5pPr marL="0" indent="539750" eaLnBrk="1" hangingPunct="1">
              <a:lnSpc>
                <a:spcPct val="150000"/>
              </a:lnSpc>
              <a:spcBef>
                <a:spcPts val="0"/>
              </a:spcBef>
              <a:buNone/>
              <a:defRPr sz="1800">
                <a:solidFill>
                  <a:schemeClr val="bg1"/>
                </a:solidFill>
                <a:latin typeface="微软雅黑" panose="020B0503020204020204" charset="-122"/>
                <a:ea typeface="微软雅黑" panose="020B0503020204020204" charset="-122"/>
              </a:defRPr>
            </a:lvl5pPr>
          </a:lstStyle>
          <a:p>
            <a:pPr lvl="0" fontAlgn="base"/>
            <a:r>
              <a:rPr lang="zh-CN" altLang="en-US" strike="noStrike" noProof="1" dirty="0" smtClean="0"/>
              <a:t>单击此处编辑母版文本样式</a:t>
            </a:r>
            <a:endParaRPr lang="zh-CN" altLang="en-US" strike="noStrike" noProof="1" dirty="0" smtClean="0"/>
          </a:p>
        </p:txBody>
      </p:sp>
      <p:sp>
        <p:nvSpPr>
          <p:cNvPr id="2" name="日期占位符 1"/>
          <p:cNvSpPr>
            <a:spLocks noGrp="1"/>
          </p:cNvSpPr>
          <p:nvPr>
            <p:ph type="dt" sz="half" idx="11"/>
          </p:nvPr>
        </p:nvSpPr>
        <p:spPr>
          <a:xfrm>
            <a:off x="457200" y="6245225"/>
            <a:ext cx="2133600" cy="476250"/>
          </a:xfrm>
          <a:prstGeom prst="rect">
            <a:avLst/>
          </a:prstGeom>
          <a:noFill/>
          <a:ln w="9525">
            <a:noFill/>
          </a:ln>
        </p:spPr>
        <p:txBody>
          <a:bodyPr anchor="b"/>
          <a:p>
            <a:pPr marL="0" marR="0" lvl="0" indent="0" algn="l" defTabSz="685800" rtl="0" eaLnBrk="1" fontAlgn="auto" latinLnBrk="0" hangingPunct="1">
              <a:lnSpc>
                <a:spcPct val="100000"/>
              </a:lnSpc>
              <a:spcBef>
                <a:spcPts val="0"/>
              </a:spcBef>
              <a:spcAft>
                <a:spcPts val="0"/>
              </a:spcAft>
              <a:buClrTx/>
              <a:buSzTx/>
              <a:buFontTx/>
              <a:buNone/>
              <a:defRPr/>
            </a:pPr>
            <a:fld id="{751400EB-4AE6-4402-9A11-ED75F6E17962}" type="datetimeFigureOut">
              <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2"/>
          </p:nvPr>
        </p:nvSpPr>
        <p:spPr>
          <a:xfrm>
            <a:off x="3124200" y="6248400"/>
            <a:ext cx="2895600" cy="457200"/>
          </a:xfrm>
          <a:prstGeom prst="rect">
            <a:avLst/>
          </a:prstGeom>
          <a:noFill/>
          <a:ln w="9525">
            <a:noFill/>
          </a:ln>
        </p:spPr>
        <p:txBody>
          <a:bodyPr anchor="b"/>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3"/>
          </p:nvPr>
        </p:nvSpPr>
        <p:spPr>
          <a:xfrm>
            <a:off x="6553200" y="6248400"/>
            <a:ext cx="2133600" cy="457200"/>
          </a:xfrm>
          <a:prstGeom prst="rect">
            <a:avLst/>
          </a:prstGeom>
          <a:noFill/>
          <a:ln w="9525">
            <a:noFill/>
          </a:ln>
        </p:spPr>
        <p:txBody>
          <a:bodyPr anchor="b"/>
          <a:p>
            <a:pPr lvl="0" eaLnBrk="1" fontAlgn="base" hangingPunct="1">
              <a:buNone/>
            </a:pPr>
            <a:fld id="{9A0DB2DC-4C9A-4742-B13C-FB6460FD3503}" type="slidenum">
              <a:rPr lang="zh-CN" altLang="en-US" strike="noStrike" noProof="1" dirty="0">
                <a:latin typeface="Nexa Light" pitchFamily="50" charset="0"/>
                <a:ea typeface="宋体" panose="02010600030101010101" pitchFamily="2" charset="-122"/>
                <a:cs typeface="+mn-cs"/>
              </a:rPr>
            </a:fld>
            <a:endParaRPr lang="zh-CN" altLang="en-US" strike="noStrike" noProof="1" dirty="0">
              <a:latin typeface="Nexa Light" pitchFamily="50" charset="0"/>
            </a:endParaRPr>
          </a:p>
        </p:txBody>
      </p:sp>
    </p:spTree>
  </p:cSld>
  <p:clrMapOvr>
    <a:masterClrMapping/>
  </p:clrMapOvr>
  <p:transition spd="slow"/>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内容页">
    <p:bg>
      <p:bgPr>
        <a:solidFill>
          <a:schemeClr val="bg1"/>
        </a:solidFill>
        <a:effectLst/>
      </p:bgPr>
    </p:bg>
    <p:spTree>
      <p:nvGrpSpPr>
        <p:cNvPr id="1" name=""/>
        <p:cNvGrpSpPr/>
        <p:nvPr/>
      </p:nvGrpSpPr>
      <p:grpSpPr>
        <a:xfrm>
          <a:off x="0" y="0"/>
          <a:ext cx="0" cy="0"/>
          <a:chOff x="0" y="0"/>
          <a:chExt cx="0" cy="0"/>
        </a:xfrm>
      </p:grpSpPr>
      <p:cxnSp>
        <p:nvCxnSpPr>
          <p:cNvPr id="12" name="直接连接符 11"/>
          <p:cNvCxnSpPr/>
          <p:nvPr userDrawn="1"/>
        </p:nvCxnSpPr>
        <p:spPr>
          <a:xfrm flipH="1" flipV="1">
            <a:off x="0" y="5956300"/>
            <a:ext cx="7343775" cy="90170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userDrawn="1"/>
        </p:nvCxnSpPr>
        <p:spPr>
          <a:xfrm flipV="1">
            <a:off x="7267575" y="882650"/>
            <a:ext cx="1876425" cy="597535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nvGrpSpPr>
          <p:cNvPr id="19470" name="组合 8"/>
          <p:cNvGrpSpPr/>
          <p:nvPr userDrawn="1"/>
        </p:nvGrpSpPr>
        <p:grpSpPr>
          <a:xfrm>
            <a:off x="22225" y="5916613"/>
            <a:ext cx="9153525" cy="971550"/>
            <a:chOff x="-695097" y="3554679"/>
            <a:chExt cx="12223376" cy="972992"/>
          </a:xfrm>
        </p:grpSpPr>
        <p:sp>
          <p:nvSpPr>
            <p:cNvPr id="15" name="任意多边形 14"/>
            <p:cNvSpPr/>
            <p:nvPr userDrawn="1"/>
          </p:nvSpPr>
          <p:spPr>
            <a:xfrm>
              <a:off x="-695097" y="3554679"/>
              <a:ext cx="12223376" cy="945435"/>
            </a:xfrm>
            <a:custGeom>
              <a:avLst/>
              <a:gdLst>
                <a:gd name="connsiteX0" fmla="*/ 0 w 12223376"/>
                <a:gd name="connsiteY0" fmla="*/ 1237129 h 1237129"/>
                <a:gd name="connsiteX1" fmla="*/ 12223376 w 12223376"/>
                <a:gd name="connsiteY1" fmla="*/ 1237129 h 1237129"/>
                <a:gd name="connsiteX2" fmla="*/ 9197788 w 12223376"/>
                <a:gd name="connsiteY2" fmla="*/ 0 h 1237129"/>
                <a:gd name="connsiteX3" fmla="*/ 0 w 12223376"/>
                <a:gd name="connsiteY3" fmla="*/ 1237129 h 1237129"/>
              </a:gdLst>
              <a:ahLst/>
              <a:cxnLst>
                <a:cxn ang="0">
                  <a:pos x="connsiteX0" y="connsiteY0"/>
                </a:cxn>
                <a:cxn ang="0">
                  <a:pos x="connsiteX1" y="connsiteY1"/>
                </a:cxn>
                <a:cxn ang="0">
                  <a:pos x="connsiteX2" y="connsiteY2"/>
                </a:cxn>
                <a:cxn ang="0">
                  <a:pos x="connsiteX3" y="connsiteY3"/>
                </a:cxn>
              </a:cxnLst>
              <a:rect l="l" t="t" r="r" b="b"/>
              <a:pathLst>
                <a:path w="12223376" h="1237129">
                  <a:moveTo>
                    <a:pt x="0" y="1237129"/>
                  </a:moveTo>
                  <a:lnTo>
                    <a:pt x="12223376" y="1237129"/>
                  </a:lnTo>
                  <a:lnTo>
                    <a:pt x="9197788" y="0"/>
                  </a:lnTo>
                  <a:lnTo>
                    <a:pt x="0" y="1237129"/>
                  </a:lnTo>
                  <a:close/>
                </a:path>
              </a:pathLst>
            </a:custGeom>
            <a:solidFill>
              <a:srgbClr val="FFFF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p>
          </p:txBody>
        </p:sp>
        <p:sp>
          <p:nvSpPr>
            <p:cNvPr id="16" name="任意多边形 15"/>
            <p:cNvSpPr/>
            <p:nvPr userDrawn="1"/>
          </p:nvSpPr>
          <p:spPr>
            <a:xfrm>
              <a:off x="2599236" y="3569517"/>
              <a:ext cx="6790058" cy="930597"/>
            </a:xfrm>
            <a:custGeom>
              <a:avLst/>
              <a:gdLst>
                <a:gd name="connsiteX0" fmla="*/ 5889812 w 6790765"/>
                <a:gd name="connsiteY0" fmla="*/ 0 h 1264023"/>
                <a:gd name="connsiteX1" fmla="*/ 5930153 w 6790765"/>
                <a:gd name="connsiteY1" fmla="*/ 40341 h 1264023"/>
                <a:gd name="connsiteX2" fmla="*/ 6790765 w 6790765"/>
                <a:gd name="connsiteY2" fmla="*/ 1264023 h 1264023"/>
                <a:gd name="connsiteX3" fmla="*/ 0 w 6790765"/>
                <a:gd name="connsiteY3" fmla="*/ 1264023 h 1264023"/>
                <a:gd name="connsiteX4" fmla="*/ 5889812 w 6790765"/>
                <a:gd name="connsiteY4" fmla="*/ 0 h 12640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0765" h="1264023">
                  <a:moveTo>
                    <a:pt x="5889812" y="0"/>
                  </a:moveTo>
                  <a:lnTo>
                    <a:pt x="5930153" y="40341"/>
                  </a:lnTo>
                  <a:lnTo>
                    <a:pt x="6790765" y="1264023"/>
                  </a:lnTo>
                  <a:lnTo>
                    <a:pt x="0" y="1264023"/>
                  </a:lnTo>
                  <a:lnTo>
                    <a:pt x="5889812" y="0"/>
                  </a:lnTo>
                  <a:close/>
                </a:path>
              </a:pathLst>
            </a:custGeom>
            <a:solidFill>
              <a:srgbClr val="FFFF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p>
          </p:txBody>
        </p:sp>
        <p:sp>
          <p:nvSpPr>
            <p:cNvPr id="17" name="任意多边形 16"/>
            <p:cNvSpPr/>
            <p:nvPr userDrawn="1"/>
          </p:nvSpPr>
          <p:spPr>
            <a:xfrm>
              <a:off x="-682378" y="3749701"/>
              <a:ext cx="9359384" cy="777970"/>
            </a:xfrm>
            <a:custGeom>
              <a:avLst/>
              <a:gdLst>
                <a:gd name="connsiteX0" fmla="*/ 0 w 9359153"/>
                <a:gd name="connsiteY0" fmla="*/ 1116106 h 1129553"/>
                <a:gd name="connsiteX1" fmla="*/ 53788 w 9359153"/>
                <a:gd name="connsiteY1" fmla="*/ 1102659 h 1129553"/>
                <a:gd name="connsiteX2" fmla="*/ 4101353 w 9359153"/>
                <a:gd name="connsiteY2" fmla="*/ 0 h 1129553"/>
                <a:gd name="connsiteX3" fmla="*/ 9359153 w 9359153"/>
                <a:gd name="connsiteY3" fmla="*/ 1129553 h 1129553"/>
                <a:gd name="connsiteX4" fmla="*/ 0 w 9359153"/>
                <a:gd name="connsiteY4" fmla="*/ 1116106 h 11295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9153" h="1129553">
                  <a:moveTo>
                    <a:pt x="0" y="1116106"/>
                  </a:moveTo>
                  <a:lnTo>
                    <a:pt x="53788" y="1102659"/>
                  </a:lnTo>
                  <a:lnTo>
                    <a:pt x="4101353" y="0"/>
                  </a:lnTo>
                  <a:lnTo>
                    <a:pt x="9359153" y="1129553"/>
                  </a:lnTo>
                  <a:lnTo>
                    <a:pt x="0" y="1116106"/>
                  </a:lnTo>
                  <a:close/>
                </a:path>
              </a:pathLst>
            </a:custGeom>
            <a:solidFill>
              <a:srgbClr val="FFFF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p>
          </p:txBody>
        </p:sp>
      </p:grpSp>
      <p:grpSp>
        <p:nvGrpSpPr>
          <p:cNvPr id="28" name="组合 21"/>
          <p:cNvGrpSpPr/>
          <p:nvPr userDrawn="1"/>
        </p:nvGrpSpPr>
        <p:grpSpPr bwMode="auto">
          <a:xfrm>
            <a:off x="469900" y="131233"/>
            <a:ext cx="50800" cy="609600"/>
            <a:chOff x="569842" y="98072"/>
            <a:chExt cx="116881" cy="1061155"/>
          </a:xfrm>
          <a:solidFill>
            <a:srgbClr val="FFFF00"/>
          </a:solidFill>
        </p:grpSpPr>
        <p:sp>
          <p:nvSpPr>
            <p:cNvPr id="29" name="矩形 28"/>
            <p:cNvSpPr/>
            <p:nvPr userDrawn="1"/>
          </p:nvSpPr>
          <p:spPr>
            <a:xfrm>
              <a:off x="569842" y="98072"/>
              <a:ext cx="47484" cy="106115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p>
          </p:txBody>
        </p:sp>
        <p:sp>
          <p:nvSpPr>
            <p:cNvPr id="30" name="直接连接符 29"/>
            <p:cNvSpPr/>
            <p:nvPr userDrawn="1"/>
          </p:nvSpPr>
          <p:spPr>
            <a:xfrm>
              <a:off x="686723" y="98072"/>
              <a:ext cx="0" cy="1061155"/>
            </a:xfrm>
            <a:prstGeom prst="line">
              <a:avLst/>
            </a:prstGeom>
            <a:grpFill/>
            <a:ln>
              <a:solidFill>
                <a:srgbClr val="FFFF00"/>
              </a:solidFill>
            </a:ln>
          </p:spPr>
          <p:style>
            <a:lnRef idx="1">
              <a:schemeClr val="accent1"/>
            </a:lnRef>
            <a:fillRef idx="0">
              <a:schemeClr val="accent1"/>
            </a:fillRef>
            <a:effectRef idx="0">
              <a:schemeClr val="accent1"/>
            </a:effectRef>
            <a:fontRef idx="minor">
              <a:schemeClr val="tx1"/>
            </a:fontRef>
          </p:style>
        </p:sp>
      </p:grpSp>
      <p:grpSp>
        <p:nvGrpSpPr>
          <p:cNvPr id="31" name="组合 24"/>
          <p:cNvGrpSpPr/>
          <p:nvPr userDrawn="1"/>
        </p:nvGrpSpPr>
        <p:grpSpPr>
          <a:xfrm>
            <a:off x="8665" y="173360"/>
            <a:ext cx="420076" cy="559871"/>
            <a:chOff x="511087" y="873012"/>
            <a:chExt cx="1328865" cy="1328320"/>
          </a:xfrm>
          <a:solidFill>
            <a:srgbClr val="FFFF00"/>
          </a:solidFill>
        </p:grpSpPr>
        <p:sp>
          <p:nvSpPr>
            <p:cNvPr id="32" name="直角三角形 31"/>
            <p:cNvSpPr/>
            <p:nvPr/>
          </p:nvSpPr>
          <p:spPr>
            <a:xfrm rot="16200000">
              <a:off x="511629" y="874368"/>
              <a:ext cx="331402" cy="331402"/>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p>
          </p:txBody>
        </p:sp>
        <p:sp>
          <p:nvSpPr>
            <p:cNvPr id="33" name="直角三角形 32"/>
            <p:cNvSpPr/>
            <p:nvPr/>
          </p:nvSpPr>
          <p:spPr>
            <a:xfrm rot="16200000">
              <a:off x="511629" y="1205772"/>
              <a:ext cx="331402" cy="331402"/>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p>
          </p:txBody>
        </p:sp>
        <p:sp>
          <p:nvSpPr>
            <p:cNvPr id="34" name="直角三角形 33"/>
            <p:cNvSpPr/>
            <p:nvPr/>
          </p:nvSpPr>
          <p:spPr>
            <a:xfrm rot="16200000">
              <a:off x="844117" y="874368"/>
              <a:ext cx="331402" cy="331402"/>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p>
          </p:txBody>
        </p:sp>
        <p:sp>
          <p:nvSpPr>
            <p:cNvPr id="35" name="直角三角形 34"/>
            <p:cNvSpPr/>
            <p:nvPr/>
          </p:nvSpPr>
          <p:spPr>
            <a:xfrm rot="16200000">
              <a:off x="844117" y="1205772"/>
              <a:ext cx="331402" cy="331402"/>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p>
          </p:txBody>
        </p:sp>
        <p:sp>
          <p:nvSpPr>
            <p:cNvPr id="36" name="直角三角形 35"/>
            <p:cNvSpPr/>
            <p:nvPr/>
          </p:nvSpPr>
          <p:spPr>
            <a:xfrm rot="16200000">
              <a:off x="511087" y="1537442"/>
              <a:ext cx="663890" cy="663890"/>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p>
          </p:txBody>
        </p:sp>
        <p:sp>
          <p:nvSpPr>
            <p:cNvPr id="37" name="直角三角形 36"/>
            <p:cNvSpPr/>
            <p:nvPr/>
          </p:nvSpPr>
          <p:spPr>
            <a:xfrm rot="16200000">
              <a:off x="1176062" y="873012"/>
              <a:ext cx="663890" cy="663890"/>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p>
          </p:txBody>
        </p:sp>
      </p:grpSp>
      <p:sp>
        <p:nvSpPr>
          <p:cNvPr id="2" name="页脚占位符 1"/>
          <p:cNvSpPr>
            <a:spLocks noGrp="1"/>
          </p:cNvSpPr>
          <p:nvPr>
            <p:ph type="ftr" sz="quarter" idx="10"/>
          </p:nvPr>
        </p:nvSpPr>
        <p:spPr>
          <a:xfrm>
            <a:off x="3124200" y="6248400"/>
            <a:ext cx="2895600" cy="457200"/>
          </a:xfrm>
          <a:prstGeom prst="rect">
            <a:avLst/>
          </a:prstGeom>
          <a:noFill/>
          <a:ln w="9525">
            <a:noFill/>
          </a:ln>
        </p:spPr>
        <p:txBody>
          <a:bodyPr anchor="b"/>
          <a:p>
            <a:pPr lvl="0" fontAlgn="base"/>
            <a:endParaRPr lang="zh-CN" altLang="en-US" strike="noStrike" noProof="1" dirty="0">
              <a:latin typeface="Arial" panose="020B0604020202020204" pitchFamily="34" charset="0"/>
            </a:endParaRPr>
          </a:p>
        </p:txBody>
      </p:sp>
      <p:sp>
        <p:nvSpPr>
          <p:cNvPr id="3" name="灯片编号占位符 2"/>
          <p:cNvSpPr>
            <a:spLocks noGrp="1"/>
          </p:cNvSpPr>
          <p:nvPr>
            <p:ph type="sldNum" sz="quarter" idx="11"/>
          </p:nvPr>
        </p:nvSpPr>
        <p:spPr>
          <a:xfrm>
            <a:off x="6553200" y="6248400"/>
            <a:ext cx="2133600" cy="457200"/>
          </a:xfrm>
          <a:prstGeom prst="rect">
            <a:avLst/>
          </a:prstGeom>
          <a:noFill/>
          <a:ln w="9525">
            <a:noFill/>
          </a:ln>
        </p:spPr>
        <p:txBody>
          <a:bodyPr anchor="b"/>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4" name="日期占位符 3"/>
          <p:cNvSpPr>
            <a:spLocks noGrp="1"/>
          </p:cNvSpPr>
          <p:nvPr>
            <p:ph type="dt" sz="half" idx="12"/>
          </p:nvPr>
        </p:nvSpPr>
        <p:spPr>
          <a:xfrm>
            <a:off x="457200" y="6245225"/>
            <a:ext cx="2133600" cy="476250"/>
          </a:xfrm>
          <a:prstGeom prst="rect">
            <a:avLst/>
          </a:prstGeom>
          <a:noFill/>
          <a:ln w="9525">
            <a:noFill/>
          </a:ln>
        </p:spPr>
        <p:txBody>
          <a:bodyPr anchor="b"/>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grpSp>
        <p:nvGrpSpPr>
          <p:cNvPr id="20482" name="组合 15361"/>
          <p:cNvGrpSpPr/>
          <p:nvPr/>
        </p:nvGrpSpPr>
        <p:grpSpPr>
          <a:xfrm>
            <a:off x="0" y="0"/>
            <a:ext cx="9144000" cy="6858000"/>
            <a:chOff x="0" y="0"/>
            <a:chExt cx="5760" cy="4320"/>
          </a:xfrm>
        </p:grpSpPr>
        <p:sp>
          <p:nvSpPr>
            <p:cNvPr id="20483" name="矩形 15362"/>
            <p:cNvSpPr/>
            <p:nvPr/>
          </p:nvSpPr>
          <p:spPr>
            <a:xfrm>
              <a:off x="0" y="0"/>
              <a:ext cx="2208" cy="4320"/>
            </a:xfrm>
            <a:prstGeom prst="rect">
              <a:avLst/>
            </a:prstGeom>
            <a:gradFill rotWithShape="0">
              <a:gsLst>
                <a:gs pos="0">
                  <a:schemeClr val="folHlink"/>
                </a:gs>
                <a:gs pos="100000">
                  <a:schemeClr val="bg1"/>
                </a:gs>
              </a:gsLst>
              <a:lin ang="0" scaled="1"/>
              <a:tileRect/>
            </a:gradFill>
            <a:ln w="9525">
              <a:noFill/>
            </a:ln>
          </p:spPr>
          <p:txBody>
            <a:bodyPr wrap="none" anchor="ctr" anchorCtr="0"/>
            <a:p>
              <a:pPr lvl="0" algn="ctr"/>
              <a:endParaRPr lang="zh-CN" altLang="zh-CN" sz="2400" dirty="0">
                <a:latin typeface="Times New Roman" panose="02020603050405020304" pitchFamily="18" charset="0"/>
                <a:ea typeface="宋体" panose="02010600030101010101" pitchFamily="2" charset="-122"/>
              </a:endParaRPr>
            </a:p>
          </p:txBody>
        </p:sp>
        <p:sp>
          <p:nvSpPr>
            <p:cNvPr id="20484" name="矩形 15363"/>
            <p:cNvSpPr/>
            <p:nvPr/>
          </p:nvSpPr>
          <p:spPr>
            <a:xfrm>
              <a:off x="1081" y="1065"/>
              <a:ext cx="4679" cy="1596"/>
            </a:xfrm>
            <a:prstGeom prst="rect">
              <a:avLst/>
            </a:prstGeom>
            <a:solidFill>
              <a:schemeClr val="bg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grpSp>
          <p:nvGrpSpPr>
            <p:cNvPr id="20485" name="组合 15364"/>
            <p:cNvGrpSpPr/>
            <p:nvPr/>
          </p:nvGrpSpPr>
          <p:grpSpPr>
            <a:xfrm>
              <a:off x="0" y="672"/>
              <a:ext cx="1806" cy="1989"/>
              <a:chOff x="0" y="672"/>
              <a:chExt cx="1806" cy="1989"/>
            </a:xfrm>
          </p:grpSpPr>
          <p:sp>
            <p:nvSpPr>
              <p:cNvPr id="20486" name="矩形 15365"/>
              <p:cNvSpPr/>
              <p:nvPr userDrawn="1"/>
            </p:nvSpPr>
            <p:spPr>
              <a:xfrm>
                <a:off x="361" y="2257"/>
                <a:ext cx="363" cy="404"/>
              </a:xfrm>
              <a:prstGeom prst="rect">
                <a:avLst/>
              </a:prstGeom>
              <a:solidFill>
                <a:schemeClr val="accent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20487" name="矩形 15366"/>
              <p:cNvSpPr/>
              <p:nvPr userDrawn="1"/>
            </p:nvSpPr>
            <p:spPr>
              <a:xfrm>
                <a:off x="1081" y="1065"/>
                <a:ext cx="362" cy="405"/>
              </a:xfrm>
              <a:prstGeom prst="rect">
                <a:avLst/>
              </a:prstGeom>
              <a:solidFill>
                <a:schemeClr val="folHlink"/>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20488" name="矩形 15367"/>
              <p:cNvSpPr/>
              <p:nvPr userDrawn="1"/>
            </p:nvSpPr>
            <p:spPr>
              <a:xfrm>
                <a:off x="1437" y="672"/>
                <a:ext cx="369" cy="400"/>
              </a:xfrm>
              <a:prstGeom prst="rect">
                <a:avLst/>
              </a:prstGeom>
              <a:solidFill>
                <a:schemeClr val="folHlink"/>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20489" name="矩形 15368"/>
              <p:cNvSpPr/>
              <p:nvPr userDrawn="1"/>
            </p:nvSpPr>
            <p:spPr>
              <a:xfrm>
                <a:off x="719" y="2257"/>
                <a:ext cx="368" cy="404"/>
              </a:xfrm>
              <a:prstGeom prst="rect">
                <a:avLst/>
              </a:prstGeom>
              <a:solidFill>
                <a:schemeClr val="bg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20490" name="矩形 15369"/>
              <p:cNvSpPr/>
              <p:nvPr userDrawn="1"/>
            </p:nvSpPr>
            <p:spPr>
              <a:xfrm>
                <a:off x="1437" y="1065"/>
                <a:ext cx="369" cy="405"/>
              </a:xfrm>
              <a:prstGeom prst="rect">
                <a:avLst/>
              </a:prstGeom>
              <a:solidFill>
                <a:schemeClr val="accent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20491" name="矩形 15370"/>
              <p:cNvSpPr/>
              <p:nvPr userDrawn="1"/>
            </p:nvSpPr>
            <p:spPr>
              <a:xfrm>
                <a:off x="719" y="1464"/>
                <a:ext cx="368" cy="399"/>
              </a:xfrm>
              <a:prstGeom prst="rect">
                <a:avLst/>
              </a:prstGeom>
              <a:solidFill>
                <a:schemeClr val="folHlink"/>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20492" name="矩形 15371"/>
              <p:cNvSpPr/>
              <p:nvPr userDrawn="1"/>
            </p:nvSpPr>
            <p:spPr>
              <a:xfrm>
                <a:off x="0" y="1464"/>
                <a:ext cx="367" cy="399"/>
              </a:xfrm>
              <a:prstGeom prst="rect">
                <a:avLst/>
              </a:prstGeom>
              <a:solidFill>
                <a:schemeClr val="bg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20493" name="矩形 15372"/>
              <p:cNvSpPr/>
              <p:nvPr userDrawn="1"/>
            </p:nvSpPr>
            <p:spPr>
              <a:xfrm>
                <a:off x="1081" y="1464"/>
                <a:ext cx="362" cy="399"/>
              </a:xfrm>
              <a:prstGeom prst="rect">
                <a:avLst/>
              </a:prstGeom>
              <a:solidFill>
                <a:schemeClr val="accent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20494" name="矩形 15373"/>
              <p:cNvSpPr/>
              <p:nvPr userDrawn="1"/>
            </p:nvSpPr>
            <p:spPr>
              <a:xfrm>
                <a:off x="361" y="1857"/>
                <a:ext cx="363" cy="406"/>
              </a:xfrm>
              <a:prstGeom prst="rect">
                <a:avLst/>
              </a:prstGeom>
              <a:solidFill>
                <a:schemeClr val="folHlink"/>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20495" name="矩形 15374"/>
              <p:cNvSpPr/>
              <p:nvPr userDrawn="1"/>
            </p:nvSpPr>
            <p:spPr>
              <a:xfrm>
                <a:off x="719" y="1857"/>
                <a:ext cx="368" cy="406"/>
              </a:xfrm>
              <a:prstGeom prst="rect">
                <a:avLst/>
              </a:prstGeom>
              <a:solidFill>
                <a:schemeClr val="accent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grpSp>
      </p:grpSp>
      <p:sp>
        <p:nvSpPr>
          <p:cNvPr id="15379" name="标题 15378"/>
          <p:cNvSpPr>
            <a:spLocks noGrp="1"/>
          </p:cNvSpPr>
          <p:nvPr>
            <p:ph type="ctrTitle"/>
          </p:nvPr>
        </p:nvSpPr>
        <p:spPr>
          <a:xfrm>
            <a:off x="2971800" y="1828800"/>
            <a:ext cx="6019800" cy="2209800"/>
          </a:xfrm>
          <a:prstGeom prst="rect">
            <a:avLst/>
          </a:prstGeom>
          <a:noFill/>
          <a:ln w="9525">
            <a:noFill/>
          </a:ln>
        </p:spPr>
        <p:txBody>
          <a:bodyPr anchor="ctr"/>
          <a:lstStyle>
            <a:lvl1pPr lvl="0">
              <a:defRPr sz="5000">
                <a:solidFill>
                  <a:srgbClr val="FFFFFF"/>
                </a:solidFill>
              </a:defRPr>
            </a:lvl1pPr>
          </a:lstStyle>
          <a:p>
            <a:pPr lvl="0" fontAlgn="base"/>
            <a:r>
              <a:rPr lang="zh-CN" altLang="en-US" strike="noStrike" noProof="1" dirty="0"/>
              <a:t>单击此处编辑母版标题样式</a:t>
            </a:r>
            <a:endParaRPr lang="zh-CN" altLang="en-US" strike="noStrike" noProof="1" dirty="0"/>
          </a:p>
        </p:txBody>
      </p:sp>
      <p:sp>
        <p:nvSpPr>
          <p:cNvPr id="15380" name="副标题 15379"/>
          <p:cNvSpPr>
            <a:spLocks noGrp="1"/>
          </p:cNvSpPr>
          <p:nvPr>
            <p:ph type="subTitle" idx="1"/>
          </p:nvPr>
        </p:nvSpPr>
        <p:spPr>
          <a:xfrm>
            <a:off x="2971800" y="4267200"/>
            <a:ext cx="6019800" cy="1752600"/>
          </a:xfrm>
          <a:prstGeom prst="rect">
            <a:avLst/>
          </a:prstGeom>
          <a:noFill/>
          <a:ln w="9525">
            <a:noFill/>
          </a:ln>
        </p:spPr>
        <p:txBody>
          <a:bodyPr anchor="t"/>
          <a:lstStyle>
            <a:lvl1pPr marL="0" lvl="0" indent="0">
              <a:buNone/>
              <a:defRPr sz="3400"/>
            </a:lvl1pPr>
            <a:lvl2pPr marL="457200" lvl="1" indent="0" algn="ctr">
              <a:buNone/>
              <a:defRPr sz="3400"/>
            </a:lvl2pPr>
            <a:lvl3pPr marL="914400" lvl="2" indent="0" algn="ctr">
              <a:buNone/>
              <a:defRPr sz="3400"/>
            </a:lvl3pPr>
            <a:lvl4pPr marL="1371600" lvl="3" indent="0" algn="ctr">
              <a:buNone/>
              <a:defRPr sz="3400"/>
            </a:lvl4pPr>
            <a:lvl5pPr marL="1828800" lvl="4" indent="0" algn="ctr">
              <a:buNone/>
              <a:defRPr sz="3400"/>
            </a:lvl5pPr>
          </a:lstStyle>
          <a:p>
            <a:pPr lvl="0" fontAlgn="base"/>
            <a:r>
              <a:rPr lang="zh-CN" altLang="en-US" strike="noStrike" noProof="1" dirty="0"/>
              <a:t>单击此处编辑母版副标题样式</a:t>
            </a:r>
            <a:endParaRPr lang="zh-CN" altLang="en-US" strike="noStrike" noProof="1" dirty="0"/>
          </a:p>
        </p:txBody>
      </p:sp>
      <p:sp>
        <p:nvSpPr>
          <p:cNvPr id="15376" name="日期占位符 15375"/>
          <p:cNvSpPr>
            <a:spLocks noGrp="1"/>
          </p:cNvSpPr>
          <p:nvPr>
            <p:ph type="dt" sz="half" idx="2"/>
          </p:nvPr>
        </p:nvSpPr>
        <p:spPr>
          <a:xfrm>
            <a:off x="457200" y="6248400"/>
            <a:ext cx="2133600" cy="457200"/>
          </a:xfrm>
          <a:prstGeom prst="rect">
            <a:avLst/>
          </a:prstGeom>
          <a:noFill/>
          <a:ln w="9525">
            <a:noFill/>
          </a:ln>
        </p:spPr>
        <p:txBody>
          <a:bodyPr anchor="b"/>
          <a:lstStyle>
            <a:lvl1pPr>
              <a:defRPr sz="1200"/>
            </a:lvl1pPr>
          </a:lstStyle>
          <a:p>
            <a:pPr fontAlgn="base"/>
            <a:endParaRPr lang="zh-CN" altLang="en-US" strike="noStrike" noProof="1" dirty="0">
              <a:latin typeface="Arial" panose="020B0604020202020204" pitchFamily="34" charset="0"/>
            </a:endParaRPr>
          </a:p>
        </p:txBody>
      </p:sp>
      <p:sp>
        <p:nvSpPr>
          <p:cNvPr id="15377" name="页脚占位符 15376"/>
          <p:cNvSpPr>
            <a:spLocks noGrp="1"/>
          </p:cNvSpPr>
          <p:nvPr>
            <p:ph type="ftr" sz="quarter" idx="3"/>
          </p:nvPr>
        </p:nvSpPr>
        <p:spPr>
          <a:xfrm>
            <a:off x="3124200" y="6248400"/>
            <a:ext cx="2895600" cy="457200"/>
          </a:xfrm>
          <a:prstGeom prst="rect">
            <a:avLst/>
          </a:prstGeom>
          <a:noFill/>
          <a:ln w="9525">
            <a:noFill/>
          </a:ln>
        </p:spPr>
        <p:txBody>
          <a:bodyPr anchor="b"/>
          <a:lstStyle>
            <a:lvl1pPr algn="ctr">
              <a:defRPr sz="1200"/>
            </a:lvl1pPr>
          </a:lstStyle>
          <a:p>
            <a:pPr fontAlgn="base"/>
            <a:endParaRPr lang="zh-CN" altLang="en-US" strike="noStrike" noProof="1" dirty="0">
              <a:latin typeface="Arial" panose="020B0604020202020204" pitchFamily="34" charset="0"/>
            </a:endParaRPr>
          </a:p>
        </p:txBody>
      </p:sp>
      <p:sp>
        <p:nvSpPr>
          <p:cNvPr id="15378" name="灯片编号占位符 15377"/>
          <p:cNvSpPr>
            <a:spLocks noGrp="1"/>
          </p:cNvSpPr>
          <p:nvPr>
            <p:ph type="sldNum" sz="quarter" idx="4"/>
          </p:nvPr>
        </p:nvSpPr>
        <p:spPr>
          <a:xfrm>
            <a:off x="6553200" y="6248400"/>
            <a:ext cx="2133600" cy="457200"/>
          </a:xfrm>
          <a:prstGeom prst="rect">
            <a:avLst/>
          </a:prstGeom>
          <a:noFill/>
          <a:ln w="9525">
            <a:noFill/>
          </a:ln>
        </p:spPr>
        <p:txBody>
          <a:bodyPr anchor="b"/>
          <a:lstStyle>
            <a:lvl1pPr algn="r">
              <a:defRPr sz="1200">
                <a:latin typeface="Arial Black" panose="020B0A04020102020204" pitchFamily="34" charset="0"/>
              </a:defRPr>
            </a:lvl1pPr>
          </a:lstStyle>
          <a:p>
            <a:pPr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transition>
    <p:blinds dir="vert"/>
  </p:transition>
  <p:hf sldNum="0" hdr="0" ftr="0" dt="0"/>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981200"/>
            <a:ext cx="4032504" cy="38862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54296" y="1981200"/>
            <a:ext cx="4032504" cy="38862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页脚占位符 4"/>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7" name="日期占位符 6"/>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页脚占位符 6"/>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8" name="灯片编号占位符 7"/>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9" name="日期占位符 8"/>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页脚占位符 2"/>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4" name="灯片编号占位符 3"/>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5" name="日期占位符 4"/>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页脚占位符 1"/>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3" name="灯片编号占位符 2"/>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4" name="日期占位符 3"/>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页脚占位符 1"/>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3" name="灯片编号占位符 2"/>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4" name="日期占位符 3"/>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页脚占位符 4"/>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7" name="日期占位符 6"/>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页脚占位符 4"/>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7" name="日期占位符 6"/>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457200"/>
            <a:ext cx="2057400" cy="5410200"/>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457200"/>
            <a:ext cx="6052930" cy="5410200"/>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2" name="页脚占位符 1"/>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3" name="灯片编号占位符 2"/>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4" name="日期占位符 3"/>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628650" y="1825625"/>
            <a:ext cx="38862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29150" y="1825625"/>
            <a:ext cx="38862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页脚占位符 4"/>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7" name="日期占位符 6"/>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表格占位符 2"/>
          <p:cNvSpPr>
            <a:spLocks noGrp="1"/>
          </p:cNvSpPr>
          <p:nvPr>
            <p:ph type="tbl" idx="1"/>
          </p:nvPr>
        </p:nvSpPr>
        <p:spPr/>
        <p:txBody>
          <a:bodyPr/>
          <a:lstStyle/>
          <a:p>
            <a:pPr fontAlgn="base"/>
            <a:endParaRPr lang="zh-CN" altLang="en-US" strike="noStrike" noProof="1"/>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3_标题和内容">
    <p:bg>
      <p:bgPr>
        <a:solidFill>
          <a:srgbClr val="076354"/>
        </a:solidFill>
        <a:effectLst/>
      </p:bgPr>
    </p:bg>
    <p:spTree>
      <p:nvGrpSpPr>
        <p:cNvPr id="1" name=""/>
        <p:cNvGrpSpPr/>
        <p:nvPr/>
      </p:nvGrpSpPr>
      <p:grpSpPr>
        <a:xfrm>
          <a:off x="0" y="0"/>
          <a:ext cx="0" cy="0"/>
          <a:chOff x="0" y="0"/>
          <a:chExt cx="0" cy="0"/>
        </a:xfrm>
      </p:grpSpPr>
      <p:pic>
        <p:nvPicPr>
          <p:cNvPr id="21516" name="图片 6"/>
          <p:cNvPicPr>
            <a:picLocks noChangeAspect="1"/>
          </p:cNvPicPr>
          <p:nvPr userDrawn="1"/>
        </p:nvPicPr>
        <p:blipFill>
          <a:blip r:embed="rId2">
            <a:clrChange>
              <a:clrFrom>
                <a:srgbClr val="244242"/>
              </a:clrFrom>
              <a:clrTo>
                <a:srgbClr val="244242">
                  <a:alpha val="0"/>
                </a:srgbClr>
              </a:clrTo>
            </a:clrChange>
          </a:blip>
          <a:stretch>
            <a:fillRect/>
          </a:stretch>
        </p:blipFill>
        <p:spPr>
          <a:xfrm>
            <a:off x="-77787" y="-90487"/>
            <a:ext cx="9299575" cy="7023100"/>
          </a:xfrm>
          <a:prstGeom prst="rect">
            <a:avLst/>
          </a:prstGeom>
          <a:noFill/>
          <a:ln w="9525">
            <a:noFill/>
          </a:ln>
        </p:spPr>
      </p:pic>
      <p:pic>
        <p:nvPicPr>
          <p:cNvPr id="21517" name="图片 7"/>
          <p:cNvPicPr>
            <a:picLocks noChangeAspect="1"/>
          </p:cNvPicPr>
          <p:nvPr userDrawn="1"/>
        </p:nvPicPr>
        <p:blipFill>
          <a:blip r:embed="rId3"/>
          <a:stretch>
            <a:fillRect/>
          </a:stretch>
        </p:blipFill>
        <p:spPr>
          <a:xfrm>
            <a:off x="7831138" y="298450"/>
            <a:ext cx="1023937" cy="1162050"/>
          </a:xfrm>
          <a:prstGeom prst="rect">
            <a:avLst/>
          </a:prstGeom>
          <a:noFill/>
          <a:ln w="9525">
            <a:noFill/>
          </a:ln>
        </p:spPr>
      </p:pic>
      <p:sp>
        <p:nvSpPr>
          <p:cNvPr id="4" name="内容占位符 8"/>
          <p:cNvSpPr>
            <a:spLocks noGrp="1"/>
          </p:cNvSpPr>
          <p:nvPr>
            <p:ph sz="quarter" idx="10"/>
          </p:nvPr>
        </p:nvSpPr>
        <p:spPr>
          <a:xfrm>
            <a:off x="385763" y="863599"/>
            <a:ext cx="6632575" cy="5372100"/>
          </a:xfrm>
        </p:spPr>
        <p:txBody>
          <a:bodyPr/>
          <a:lstStyle>
            <a:lvl1pPr marL="0" indent="467995" eaLnBrk="1" hangingPunct="1">
              <a:lnSpc>
                <a:spcPct val="140000"/>
              </a:lnSpc>
              <a:spcBef>
                <a:spcPts val="0"/>
              </a:spcBef>
              <a:buNone/>
              <a:defRPr sz="1800">
                <a:solidFill>
                  <a:schemeClr val="bg1"/>
                </a:solidFill>
                <a:latin typeface="微软雅黑" panose="020B0503020204020204" charset="-122"/>
                <a:ea typeface="微软雅黑" panose="020B0503020204020204" charset="-122"/>
              </a:defRPr>
            </a:lvl1pPr>
            <a:lvl2pPr marL="0" indent="539750" eaLnBrk="1" hangingPunct="1">
              <a:lnSpc>
                <a:spcPct val="150000"/>
              </a:lnSpc>
              <a:spcBef>
                <a:spcPts val="0"/>
              </a:spcBef>
              <a:buNone/>
              <a:defRPr sz="1800">
                <a:solidFill>
                  <a:schemeClr val="bg1"/>
                </a:solidFill>
                <a:latin typeface="微软雅黑" panose="020B0503020204020204" charset="-122"/>
                <a:ea typeface="微软雅黑" panose="020B0503020204020204" charset="-122"/>
              </a:defRPr>
            </a:lvl2pPr>
            <a:lvl3pPr marL="0" indent="539750" eaLnBrk="1" hangingPunct="1">
              <a:lnSpc>
                <a:spcPct val="150000"/>
              </a:lnSpc>
              <a:spcBef>
                <a:spcPts val="0"/>
              </a:spcBef>
              <a:buNone/>
              <a:defRPr sz="1800">
                <a:solidFill>
                  <a:schemeClr val="bg1"/>
                </a:solidFill>
                <a:latin typeface="微软雅黑" panose="020B0503020204020204" charset="-122"/>
                <a:ea typeface="微软雅黑" panose="020B0503020204020204" charset="-122"/>
              </a:defRPr>
            </a:lvl3pPr>
            <a:lvl4pPr marL="0" indent="539750" eaLnBrk="1" hangingPunct="1">
              <a:lnSpc>
                <a:spcPct val="150000"/>
              </a:lnSpc>
              <a:spcBef>
                <a:spcPts val="0"/>
              </a:spcBef>
              <a:buNone/>
              <a:defRPr sz="1800">
                <a:solidFill>
                  <a:schemeClr val="bg1"/>
                </a:solidFill>
                <a:latin typeface="微软雅黑" panose="020B0503020204020204" charset="-122"/>
                <a:ea typeface="微软雅黑" panose="020B0503020204020204" charset="-122"/>
              </a:defRPr>
            </a:lvl4pPr>
            <a:lvl5pPr marL="0" indent="539750" eaLnBrk="1" hangingPunct="1">
              <a:lnSpc>
                <a:spcPct val="150000"/>
              </a:lnSpc>
              <a:spcBef>
                <a:spcPts val="0"/>
              </a:spcBef>
              <a:buNone/>
              <a:defRPr sz="1800">
                <a:solidFill>
                  <a:schemeClr val="bg1"/>
                </a:solidFill>
                <a:latin typeface="微软雅黑" panose="020B0503020204020204" charset="-122"/>
                <a:ea typeface="微软雅黑" panose="020B0503020204020204" charset="-122"/>
              </a:defRPr>
            </a:lvl5pPr>
          </a:lstStyle>
          <a:p>
            <a:pPr lvl="0" fontAlgn="base"/>
            <a:r>
              <a:rPr lang="zh-CN" altLang="en-US" strike="noStrike" noProof="1" dirty="0" smtClean="0"/>
              <a:t>单击此处编辑母版文本样式</a:t>
            </a:r>
            <a:endParaRPr lang="zh-CN" altLang="en-US" strike="noStrike" noProof="1" dirty="0" smtClean="0"/>
          </a:p>
        </p:txBody>
      </p:sp>
      <p:sp>
        <p:nvSpPr>
          <p:cNvPr id="2" name="日期占位符 1"/>
          <p:cNvSpPr>
            <a:spLocks noGrp="1"/>
          </p:cNvSpPr>
          <p:nvPr>
            <p:ph type="dt" sz="half" idx="11"/>
          </p:nvPr>
        </p:nvSpPr>
        <p:spPr>
          <a:xfrm>
            <a:off x="457200" y="6245225"/>
            <a:ext cx="2133600" cy="476250"/>
          </a:xfrm>
          <a:prstGeom prst="rect">
            <a:avLst/>
          </a:prstGeom>
          <a:noFill/>
          <a:ln w="9525">
            <a:noFill/>
          </a:ln>
        </p:spPr>
        <p:txBody>
          <a:bodyPr anchor="b"/>
          <a:p>
            <a:pPr marL="0" marR="0" lvl="0" indent="0" algn="l" defTabSz="685800" rtl="0" eaLnBrk="1" fontAlgn="auto" latinLnBrk="0" hangingPunct="1">
              <a:lnSpc>
                <a:spcPct val="100000"/>
              </a:lnSpc>
              <a:spcBef>
                <a:spcPts val="0"/>
              </a:spcBef>
              <a:spcAft>
                <a:spcPts val="0"/>
              </a:spcAft>
              <a:buClrTx/>
              <a:buSzTx/>
              <a:buFontTx/>
              <a:buNone/>
              <a:defRPr/>
            </a:pPr>
            <a:fld id="{751400EB-4AE6-4402-9A11-ED75F6E17962}" type="datetimeFigureOut">
              <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2"/>
          </p:nvPr>
        </p:nvSpPr>
        <p:spPr>
          <a:xfrm>
            <a:off x="3124200" y="6248400"/>
            <a:ext cx="2895600" cy="457200"/>
          </a:xfrm>
          <a:prstGeom prst="rect">
            <a:avLst/>
          </a:prstGeom>
          <a:noFill/>
          <a:ln w="9525">
            <a:noFill/>
          </a:ln>
        </p:spPr>
        <p:txBody>
          <a:bodyPr anchor="b"/>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3"/>
          </p:nvPr>
        </p:nvSpPr>
        <p:spPr>
          <a:xfrm>
            <a:off x="6553200" y="6248400"/>
            <a:ext cx="2133600" cy="457200"/>
          </a:xfrm>
          <a:prstGeom prst="rect">
            <a:avLst/>
          </a:prstGeom>
          <a:noFill/>
          <a:ln w="9525">
            <a:noFill/>
          </a:ln>
        </p:spPr>
        <p:txBody>
          <a:bodyPr anchor="b"/>
          <a:p>
            <a:pPr lvl="0" eaLnBrk="1" fontAlgn="base" hangingPunct="1">
              <a:buNone/>
            </a:pPr>
            <a:fld id="{9A0DB2DC-4C9A-4742-B13C-FB6460FD3503}" type="slidenum">
              <a:rPr lang="zh-CN" altLang="en-US" strike="noStrike" noProof="1" dirty="0">
                <a:latin typeface="Nexa Light" pitchFamily="50" charset="0"/>
                <a:ea typeface="宋体" panose="02010600030101010101" pitchFamily="2" charset="-122"/>
                <a:cs typeface="+mn-cs"/>
              </a:rPr>
            </a:fld>
            <a:endParaRPr lang="zh-CN" altLang="en-US" strike="noStrike" noProof="1" dirty="0">
              <a:latin typeface="Nexa Light" pitchFamily="50" charset="0"/>
            </a:endParaRPr>
          </a:p>
        </p:txBody>
      </p:sp>
    </p:spTree>
  </p:cSld>
  <p:clrMapOvr>
    <a:masterClrMapping/>
  </p:clrMapOvr>
  <p:transition spd="slow"/>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内容页">
    <p:bg>
      <p:bgPr>
        <a:solidFill>
          <a:schemeClr val="bg1"/>
        </a:solidFill>
        <a:effectLst/>
      </p:bgPr>
    </p:bg>
    <p:spTree>
      <p:nvGrpSpPr>
        <p:cNvPr id="1" name=""/>
        <p:cNvGrpSpPr/>
        <p:nvPr/>
      </p:nvGrpSpPr>
      <p:grpSpPr>
        <a:xfrm>
          <a:off x="0" y="0"/>
          <a:ext cx="0" cy="0"/>
          <a:chOff x="0" y="0"/>
          <a:chExt cx="0" cy="0"/>
        </a:xfrm>
      </p:grpSpPr>
      <p:cxnSp>
        <p:nvCxnSpPr>
          <p:cNvPr id="12" name="直接连接符 11"/>
          <p:cNvCxnSpPr/>
          <p:nvPr userDrawn="1"/>
        </p:nvCxnSpPr>
        <p:spPr>
          <a:xfrm flipH="1" flipV="1">
            <a:off x="0" y="5956300"/>
            <a:ext cx="7343775" cy="90170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userDrawn="1"/>
        </p:nvCxnSpPr>
        <p:spPr>
          <a:xfrm flipV="1">
            <a:off x="7267575" y="882650"/>
            <a:ext cx="1876425" cy="597535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nvGrpSpPr>
          <p:cNvPr id="22542" name="组合 8"/>
          <p:cNvGrpSpPr/>
          <p:nvPr userDrawn="1"/>
        </p:nvGrpSpPr>
        <p:grpSpPr>
          <a:xfrm>
            <a:off x="22225" y="5916613"/>
            <a:ext cx="9153525" cy="971550"/>
            <a:chOff x="-695097" y="3554679"/>
            <a:chExt cx="12223376" cy="972992"/>
          </a:xfrm>
        </p:grpSpPr>
        <p:sp>
          <p:nvSpPr>
            <p:cNvPr id="15" name="任意多边形 14"/>
            <p:cNvSpPr/>
            <p:nvPr userDrawn="1"/>
          </p:nvSpPr>
          <p:spPr>
            <a:xfrm>
              <a:off x="-695097" y="3554679"/>
              <a:ext cx="12223376" cy="945435"/>
            </a:xfrm>
            <a:custGeom>
              <a:avLst/>
              <a:gdLst>
                <a:gd name="connsiteX0" fmla="*/ 0 w 12223376"/>
                <a:gd name="connsiteY0" fmla="*/ 1237129 h 1237129"/>
                <a:gd name="connsiteX1" fmla="*/ 12223376 w 12223376"/>
                <a:gd name="connsiteY1" fmla="*/ 1237129 h 1237129"/>
                <a:gd name="connsiteX2" fmla="*/ 9197788 w 12223376"/>
                <a:gd name="connsiteY2" fmla="*/ 0 h 1237129"/>
                <a:gd name="connsiteX3" fmla="*/ 0 w 12223376"/>
                <a:gd name="connsiteY3" fmla="*/ 1237129 h 1237129"/>
              </a:gdLst>
              <a:ahLst/>
              <a:cxnLst>
                <a:cxn ang="0">
                  <a:pos x="connsiteX0" y="connsiteY0"/>
                </a:cxn>
                <a:cxn ang="0">
                  <a:pos x="connsiteX1" y="connsiteY1"/>
                </a:cxn>
                <a:cxn ang="0">
                  <a:pos x="connsiteX2" y="connsiteY2"/>
                </a:cxn>
                <a:cxn ang="0">
                  <a:pos x="connsiteX3" y="connsiteY3"/>
                </a:cxn>
              </a:cxnLst>
              <a:rect l="l" t="t" r="r" b="b"/>
              <a:pathLst>
                <a:path w="12223376" h="1237129">
                  <a:moveTo>
                    <a:pt x="0" y="1237129"/>
                  </a:moveTo>
                  <a:lnTo>
                    <a:pt x="12223376" y="1237129"/>
                  </a:lnTo>
                  <a:lnTo>
                    <a:pt x="9197788" y="0"/>
                  </a:lnTo>
                  <a:lnTo>
                    <a:pt x="0" y="1237129"/>
                  </a:lnTo>
                  <a:close/>
                </a:path>
              </a:pathLst>
            </a:custGeom>
            <a:solidFill>
              <a:srgbClr val="FFFF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p>
          </p:txBody>
        </p:sp>
        <p:sp>
          <p:nvSpPr>
            <p:cNvPr id="16" name="任意多边形 15"/>
            <p:cNvSpPr/>
            <p:nvPr userDrawn="1"/>
          </p:nvSpPr>
          <p:spPr>
            <a:xfrm>
              <a:off x="2599236" y="3569517"/>
              <a:ext cx="6790058" cy="930597"/>
            </a:xfrm>
            <a:custGeom>
              <a:avLst/>
              <a:gdLst>
                <a:gd name="connsiteX0" fmla="*/ 5889812 w 6790765"/>
                <a:gd name="connsiteY0" fmla="*/ 0 h 1264023"/>
                <a:gd name="connsiteX1" fmla="*/ 5930153 w 6790765"/>
                <a:gd name="connsiteY1" fmla="*/ 40341 h 1264023"/>
                <a:gd name="connsiteX2" fmla="*/ 6790765 w 6790765"/>
                <a:gd name="connsiteY2" fmla="*/ 1264023 h 1264023"/>
                <a:gd name="connsiteX3" fmla="*/ 0 w 6790765"/>
                <a:gd name="connsiteY3" fmla="*/ 1264023 h 1264023"/>
                <a:gd name="connsiteX4" fmla="*/ 5889812 w 6790765"/>
                <a:gd name="connsiteY4" fmla="*/ 0 h 12640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0765" h="1264023">
                  <a:moveTo>
                    <a:pt x="5889812" y="0"/>
                  </a:moveTo>
                  <a:lnTo>
                    <a:pt x="5930153" y="40341"/>
                  </a:lnTo>
                  <a:lnTo>
                    <a:pt x="6790765" y="1264023"/>
                  </a:lnTo>
                  <a:lnTo>
                    <a:pt x="0" y="1264023"/>
                  </a:lnTo>
                  <a:lnTo>
                    <a:pt x="5889812" y="0"/>
                  </a:lnTo>
                  <a:close/>
                </a:path>
              </a:pathLst>
            </a:custGeom>
            <a:solidFill>
              <a:srgbClr val="FFFF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p>
          </p:txBody>
        </p:sp>
        <p:sp>
          <p:nvSpPr>
            <p:cNvPr id="17" name="任意多边形 16"/>
            <p:cNvSpPr/>
            <p:nvPr userDrawn="1"/>
          </p:nvSpPr>
          <p:spPr>
            <a:xfrm>
              <a:off x="-682378" y="3749701"/>
              <a:ext cx="9359384" cy="777970"/>
            </a:xfrm>
            <a:custGeom>
              <a:avLst/>
              <a:gdLst>
                <a:gd name="connsiteX0" fmla="*/ 0 w 9359153"/>
                <a:gd name="connsiteY0" fmla="*/ 1116106 h 1129553"/>
                <a:gd name="connsiteX1" fmla="*/ 53788 w 9359153"/>
                <a:gd name="connsiteY1" fmla="*/ 1102659 h 1129553"/>
                <a:gd name="connsiteX2" fmla="*/ 4101353 w 9359153"/>
                <a:gd name="connsiteY2" fmla="*/ 0 h 1129553"/>
                <a:gd name="connsiteX3" fmla="*/ 9359153 w 9359153"/>
                <a:gd name="connsiteY3" fmla="*/ 1129553 h 1129553"/>
                <a:gd name="connsiteX4" fmla="*/ 0 w 9359153"/>
                <a:gd name="connsiteY4" fmla="*/ 1116106 h 11295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9153" h="1129553">
                  <a:moveTo>
                    <a:pt x="0" y="1116106"/>
                  </a:moveTo>
                  <a:lnTo>
                    <a:pt x="53788" y="1102659"/>
                  </a:lnTo>
                  <a:lnTo>
                    <a:pt x="4101353" y="0"/>
                  </a:lnTo>
                  <a:lnTo>
                    <a:pt x="9359153" y="1129553"/>
                  </a:lnTo>
                  <a:lnTo>
                    <a:pt x="0" y="1116106"/>
                  </a:lnTo>
                  <a:close/>
                </a:path>
              </a:pathLst>
            </a:custGeom>
            <a:solidFill>
              <a:srgbClr val="FFFF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p>
          </p:txBody>
        </p:sp>
      </p:grpSp>
      <p:grpSp>
        <p:nvGrpSpPr>
          <p:cNvPr id="28" name="组合 21"/>
          <p:cNvGrpSpPr/>
          <p:nvPr userDrawn="1"/>
        </p:nvGrpSpPr>
        <p:grpSpPr bwMode="auto">
          <a:xfrm>
            <a:off x="469900" y="131233"/>
            <a:ext cx="50800" cy="609600"/>
            <a:chOff x="569842" y="98072"/>
            <a:chExt cx="116881" cy="1061155"/>
          </a:xfrm>
          <a:solidFill>
            <a:srgbClr val="FFFF00"/>
          </a:solidFill>
        </p:grpSpPr>
        <p:sp>
          <p:nvSpPr>
            <p:cNvPr id="29" name="矩形 28"/>
            <p:cNvSpPr/>
            <p:nvPr userDrawn="1"/>
          </p:nvSpPr>
          <p:spPr>
            <a:xfrm>
              <a:off x="569842" y="98072"/>
              <a:ext cx="47484" cy="106115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p>
          </p:txBody>
        </p:sp>
        <p:sp>
          <p:nvSpPr>
            <p:cNvPr id="30" name="直接连接符 29"/>
            <p:cNvSpPr/>
            <p:nvPr userDrawn="1"/>
          </p:nvSpPr>
          <p:spPr>
            <a:xfrm>
              <a:off x="686723" y="98072"/>
              <a:ext cx="0" cy="1061155"/>
            </a:xfrm>
            <a:prstGeom prst="line">
              <a:avLst/>
            </a:prstGeom>
            <a:grpFill/>
            <a:ln>
              <a:solidFill>
                <a:srgbClr val="FFFF00"/>
              </a:solidFill>
            </a:ln>
          </p:spPr>
          <p:style>
            <a:lnRef idx="1">
              <a:schemeClr val="accent1"/>
            </a:lnRef>
            <a:fillRef idx="0">
              <a:schemeClr val="accent1"/>
            </a:fillRef>
            <a:effectRef idx="0">
              <a:schemeClr val="accent1"/>
            </a:effectRef>
            <a:fontRef idx="minor">
              <a:schemeClr val="tx1"/>
            </a:fontRef>
          </p:style>
        </p:sp>
      </p:grpSp>
      <p:grpSp>
        <p:nvGrpSpPr>
          <p:cNvPr id="31" name="组合 24"/>
          <p:cNvGrpSpPr/>
          <p:nvPr userDrawn="1"/>
        </p:nvGrpSpPr>
        <p:grpSpPr>
          <a:xfrm>
            <a:off x="8666" y="173360"/>
            <a:ext cx="420076" cy="559871"/>
            <a:chOff x="511087" y="873012"/>
            <a:chExt cx="1328865" cy="1328320"/>
          </a:xfrm>
          <a:solidFill>
            <a:srgbClr val="FFFF00"/>
          </a:solidFill>
        </p:grpSpPr>
        <p:sp>
          <p:nvSpPr>
            <p:cNvPr id="32" name="直角三角形 31"/>
            <p:cNvSpPr/>
            <p:nvPr/>
          </p:nvSpPr>
          <p:spPr>
            <a:xfrm rot="16200000">
              <a:off x="511629" y="874368"/>
              <a:ext cx="331402" cy="331402"/>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p>
          </p:txBody>
        </p:sp>
        <p:sp>
          <p:nvSpPr>
            <p:cNvPr id="33" name="直角三角形 32"/>
            <p:cNvSpPr/>
            <p:nvPr/>
          </p:nvSpPr>
          <p:spPr>
            <a:xfrm rot="16200000">
              <a:off x="511629" y="1205772"/>
              <a:ext cx="331402" cy="331402"/>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p>
          </p:txBody>
        </p:sp>
        <p:sp>
          <p:nvSpPr>
            <p:cNvPr id="34" name="直角三角形 33"/>
            <p:cNvSpPr/>
            <p:nvPr/>
          </p:nvSpPr>
          <p:spPr>
            <a:xfrm rot="16200000">
              <a:off x="844117" y="874368"/>
              <a:ext cx="331402" cy="331402"/>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p>
          </p:txBody>
        </p:sp>
        <p:sp>
          <p:nvSpPr>
            <p:cNvPr id="35" name="直角三角形 34"/>
            <p:cNvSpPr/>
            <p:nvPr/>
          </p:nvSpPr>
          <p:spPr>
            <a:xfrm rot="16200000">
              <a:off x="844117" y="1205772"/>
              <a:ext cx="331402" cy="331402"/>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p>
          </p:txBody>
        </p:sp>
        <p:sp>
          <p:nvSpPr>
            <p:cNvPr id="36" name="直角三角形 35"/>
            <p:cNvSpPr/>
            <p:nvPr/>
          </p:nvSpPr>
          <p:spPr>
            <a:xfrm rot="16200000">
              <a:off x="511087" y="1537442"/>
              <a:ext cx="663890" cy="663890"/>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p>
          </p:txBody>
        </p:sp>
        <p:sp>
          <p:nvSpPr>
            <p:cNvPr id="37" name="直角三角形 36"/>
            <p:cNvSpPr/>
            <p:nvPr/>
          </p:nvSpPr>
          <p:spPr>
            <a:xfrm rot="16200000">
              <a:off x="1176062" y="873012"/>
              <a:ext cx="663890" cy="663890"/>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p>
          </p:txBody>
        </p:sp>
      </p:grpSp>
      <p:sp>
        <p:nvSpPr>
          <p:cNvPr id="2" name="页脚占位符 1"/>
          <p:cNvSpPr>
            <a:spLocks noGrp="1"/>
          </p:cNvSpPr>
          <p:nvPr>
            <p:ph type="ftr" sz="quarter" idx="10"/>
          </p:nvPr>
        </p:nvSpPr>
        <p:spPr>
          <a:xfrm>
            <a:off x="3124200" y="6248400"/>
            <a:ext cx="2895600" cy="457200"/>
          </a:xfrm>
          <a:prstGeom prst="rect">
            <a:avLst/>
          </a:prstGeom>
          <a:noFill/>
          <a:ln w="9525">
            <a:noFill/>
          </a:ln>
        </p:spPr>
        <p:txBody>
          <a:bodyPr anchor="b"/>
          <a:p>
            <a:pPr lvl="0" fontAlgn="base"/>
            <a:endParaRPr lang="zh-CN" altLang="en-US" strike="noStrike" noProof="1" dirty="0">
              <a:latin typeface="Arial" panose="020B0604020202020204" pitchFamily="34" charset="0"/>
            </a:endParaRPr>
          </a:p>
        </p:txBody>
      </p:sp>
      <p:sp>
        <p:nvSpPr>
          <p:cNvPr id="3" name="灯片编号占位符 2"/>
          <p:cNvSpPr>
            <a:spLocks noGrp="1"/>
          </p:cNvSpPr>
          <p:nvPr>
            <p:ph type="sldNum" sz="quarter" idx="11"/>
          </p:nvPr>
        </p:nvSpPr>
        <p:spPr>
          <a:xfrm>
            <a:off x="6553200" y="6248400"/>
            <a:ext cx="2133600" cy="457200"/>
          </a:xfrm>
          <a:prstGeom prst="rect">
            <a:avLst/>
          </a:prstGeom>
          <a:noFill/>
          <a:ln w="9525">
            <a:noFill/>
          </a:ln>
        </p:spPr>
        <p:txBody>
          <a:bodyPr anchor="b"/>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4" name="日期占位符 3"/>
          <p:cNvSpPr>
            <a:spLocks noGrp="1"/>
          </p:cNvSpPr>
          <p:nvPr>
            <p:ph type="dt" sz="half" idx="12"/>
          </p:nvPr>
        </p:nvSpPr>
        <p:spPr>
          <a:xfrm>
            <a:off x="457200" y="6245225"/>
            <a:ext cx="2133600" cy="476250"/>
          </a:xfrm>
          <a:prstGeom prst="rect">
            <a:avLst/>
          </a:prstGeom>
          <a:noFill/>
          <a:ln w="9525">
            <a:noFill/>
          </a:ln>
        </p:spPr>
        <p:txBody>
          <a:bodyPr anchor="b"/>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页脚占位符 4"/>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7" name="日期占位符 6"/>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页脚占位符 4"/>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7" name="日期占位符 6"/>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5.xml"/><Relationship Id="rId8" Type="http://schemas.openxmlformats.org/officeDocument/2006/relationships/slideLayout" Target="../slideLayouts/slideLayout24.xml"/><Relationship Id="rId7" Type="http://schemas.openxmlformats.org/officeDocument/2006/relationships/slideLayout" Target="../slideLayouts/slideLayout23.xml"/><Relationship Id="rId6" Type="http://schemas.openxmlformats.org/officeDocument/2006/relationships/slideLayout" Target="../slideLayouts/slideLayout22.xml"/><Relationship Id="rId5" Type="http://schemas.openxmlformats.org/officeDocument/2006/relationships/slideLayout" Target="../slideLayouts/slideLayout21.xml"/><Relationship Id="rId4" Type="http://schemas.openxmlformats.org/officeDocument/2006/relationships/slideLayout" Target="../slideLayouts/slideLayout20.xml"/><Relationship Id="rId3" Type="http://schemas.openxmlformats.org/officeDocument/2006/relationships/slideLayout" Target="../slideLayouts/slideLayout19.xml"/><Relationship Id="rId2" Type="http://schemas.openxmlformats.org/officeDocument/2006/relationships/slideLayout" Target="../slideLayouts/slideLayout18.xml"/><Relationship Id="rId15" Type="http://schemas.openxmlformats.org/officeDocument/2006/relationships/theme" Target="../theme/theme2.xml"/><Relationship Id="rId14" Type="http://schemas.openxmlformats.org/officeDocument/2006/relationships/slideLayout" Target="../slideLayouts/slideLayout30.xml"/><Relationship Id="rId13" Type="http://schemas.openxmlformats.org/officeDocument/2006/relationships/slideLayout" Target="../slideLayouts/slideLayout29.xml"/><Relationship Id="rId12" Type="http://schemas.openxmlformats.org/officeDocument/2006/relationships/slideLayout" Target="../slideLayouts/slideLayout28.xml"/><Relationship Id="rId11" Type="http://schemas.openxmlformats.org/officeDocument/2006/relationships/slideLayout" Target="../slideLayouts/slideLayout27.xml"/><Relationship Id="rId10" Type="http://schemas.openxmlformats.org/officeDocument/2006/relationships/slideLayout" Target="../slideLayouts/slideLayout26.xml"/><Relationship Id="rId1"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9.xml"/><Relationship Id="rId8" Type="http://schemas.openxmlformats.org/officeDocument/2006/relationships/slideLayout" Target="../slideLayouts/slideLayout38.xml"/><Relationship Id="rId7" Type="http://schemas.openxmlformats.org/officeDocument/2006/relationships/slideLayout" Target="../slideLayouts/slideLayout37.xml"/><Relationship Id="rId6" Type="http://schemas.openxmlformats.org/officeDocument/2006/relationships/slideLayout" Target="../slideLayouts/slideLayout36.xml"/><Relationship Id="rId5" Type="http://schemas.openxmlformats.org/officeDocument/2006/relationships/slideLayout" Target="../slideLayouts/slideLayout35.xml"/><Relationship Id="rId4" Type="http://schemas.openxmlformats.org/officeDocument/2006/relationships/slideLayout" Target="../slideLayouts/slideLayout34.xml"/><Relationship Id="rId3" Type="http://schemas.openxmlformats.org/officeDocument/2006/relationships/slideLayout" Target="../slideLayouts/slideLayout33.xml"/><Relationship Id="rId2" Type="http://schemas.openxmlformats.org/officeDocument/2006/relationships/slideLayout" Target="../slideLayouts/slideLayout32.xml"/><Relationship Id="rId17" Type="http://schemas.openxmlformats.org/officeDocument/2006/relationships/theme" Target="../theme/theme3.xml"/><Relationship Id="rId16" Type="http://schemas.openxmlformats.org/officeDocument/2006/relationships/slideLayout" Target="../slideLayouts/slideLayout46.xml"/><Relationship Id="rId15" Type="http://schemas.openxmlformats.org/officeDocument/2006/relationships/slideLayout" Target="../slideLayouts/slideLayout45.xml"/><Relationship Id="rId14" Type="http://schemas.openxmlformats.org/officeDocument/2006/relationships/slideLayout" Target="../slideLayouts/slideLayout44.xml"/><Relationship Id="rId13" Type="http://schemas.openxmlformats.org/officeDocument/2006/relationships/slideLayout" Target="../slideLayouts/slideLayout43.xml"/><Relationship Id="rId12" Type="http://schemas.openxmlformats.org/officeDocument/2006/relationships/slideLayout" Target="../slideLayouts/slideLayout42.xml"/><Relationship Id="rId11" Type="http://schemas.openxmlformats.org/officeDocument/2006/relationships/slideLayout" Target="../slideLayouts/slideLayout41.xml"/><Relationship Id="rId10" Type="http://schemas.openxmlformats.org/officeDocument/2006/relationships/slideLayout" Target="../slideLayouts/slideLayout40.xml"/><Relationship Id="rId1"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55.xml"/><Relationship Id="rId8" Type="http://schemas.openxmlformats.org/officeDocument/2006/relationships/slideLayout" Target="../slideLayouts/slideLayout54.xml"/><Relationship Id="rId7" Type="http://schemas.openxmlformats.org/officeDocument/2006/relationships/slideLayout" Target="../slideLayouts/slideLayout53.xml"/><Relationship Id="rId6" Type="http://schemas.openxmlformats.org/officeDocument/2006/relationships/slideLayout" Target="../slideLayouts/slideLayout52.xml"/><Relationship Id="rId5" Type="http://schemas.openxmlformats.org/officeDocument/2006/relationships/slideLayout" Target="../slideLayouts/slideLayout51.xml"/><Relationship Id="rId4" Type="http://schemas.openxmlformats.org/officeDocument/2006/relationships/slideLayout" Target="../slideLayouts/slideLayout50.xml"/><Relationship Id="rId3" Type="http://schemas.openxmlformats.org/officeDocument/2006/relationships/slideLayout" Target="../slideLayouts/slideLayout49.xml"/><Relationship Id="rId2" Type="http://schemas.openxmlformats.org/officeDocument/2006/relationships/slideLayout" Target="../slideLayouts/slideLayout48.xml"/><Relationship Id="rId17" Type="http://schemas.openxmlformats.org/officeDocument/2006/relationships/theme" Target="../theme/theme4.xml"/><Relationship Id="rId16" Type="http://schemas.openxmlformats.org/officeDocument/2006/relationships/slideLayout" Target="../slideLayouts/slideLayout62.xml"/><Relationship Id="rId15" Type="http://schemas.openxmlformats.org/officeDocument/2006/relationships/slideLayout" Target="../slideLayouts/slideLayout61.xml"/><Relationship Id="rId14" Type="http://schemas.openxmlformats.org/officeDocument/2006/relationships/slideLayout" Target="../slideLayouts/slideLayout60.xml"/><Relationship Id="rId13" Type="http://schemas.openxmlformats.org/officeDocument/2006/relationships/slideLayout" Target="../slideLayouts/slideLayout59.xml"/><Relationship Id="rId12" Type="http://schemas.openxmlformats.org/officeDocument/2006/relationships/slideLayout" Target="../slideLayouts/slideLayout58.xml"/><Relationship Id="rId11" Type="http://schemas.openxmlformats.org/officeDocument/2006/relationships/slideLayout" Target="../slideLayouts/slideLayout57.xml"/><Relationship Id="rId10" Type="http://schemas.openxmlformats.org/officeDocument/2006/relationships/slideLayout" Target="../slideLayouts/slideLayout56.xml"/><Relationship Id="rId1" Type="http://schemas.openxmlformats.org/officeDocument/2006/relationships/slideLayout" Target="../slideLayouts/slideLayout47.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71.xml"/><Relationship Id="rId8" Type="http://schemas.openxmlformats.org/officeDocument/2006/relationships/slideLayout" Target="../slideLayouts/slideLayout70.xml"/><Relationship Id="rId7" Type="http://schemas.openxmlformats.org/officeDocument/2006/relationships/slideLayout" Target="../slideLayouts/slideLayout69.xml"/><Relationship Id="rId6" Type="http://schemas.openxmlformats.org/officeDocument/2006/relationships/slideLayout" Target="../slideLayouts/slideLayout68.xml"/><Relationship Id="rId5" Type="http://schemas.openxmlformats.org/officeDocument/2006/relationships/slideLayout" Target="../slideLayouts/slideLayout67.xml"/><Relationship Id="rId4" Type="http://schemas.openxmlformats.org/officeDocument/2006/relationships/slideLayout" Target="../slideLayouts/slideLayout66.xml"/><Relationship Id="rId3" Type="http://schemas.openxmlformats.org/officeDocument/2006/relationships/slideLayout" Target="../slideLayouts/slideLayout65.xml"/><Relationship Id="rId2" Type="http://schemas.openxmlformats.org/officeDocument/2006/relationships/slideLayout" Target="../slideLayouts/slideLayout64.xml"/><Relationship Id="rId17" Type="http://schemas.openxmlformats.org/officeDocument/2006/relationships/theme" Target="../theme/theme5.xml"/><Relationship Id="rId16" Type="http://schemas.openxmlformats.org/officeDocument/2006/relationships/slideLayout" Target="../slideLayouts/slideLayout78.xml"/><Relationship Id="rId15" Type="http://schemas.openxmlformats.org/officeDocument/2006/relationships/slideLayout" Target="../slideLayouts/slideLayout77.xml"/><Relationship Id="rId14" Type="http://schemas.openxmlformats.org/officeDocument/2006/relationships/slideLayout" Target="../slideLayouts/slideLayout76.xml"/><Relationship Id="rId13" Type="http://schemas.openxmlformats.org/officeDocument/2006/relationships/slideLayout" Target="../slideLayouts/slideLayout75.xml"/><Relationship Id="rId12" Type="http://schemas.openxmlformats.org/officeDocument/2006/relationships/slideLayout" Target="../slideLayouts/slideLayout74.xml"/><Relationship Id="rId11" Type="http://schemas.openxmlformats.org/officeDocument/2006/relationships/slideLayout" Target="../slideLayouts/slideLayout73.xml"/><Relationship Id="rId10" Type="http://schemas.openxmlformats.org/officeDocument/2006/relationships/slideLayout" Target="../slideLayouts/slideLayout72.xml"/><Relationship Id="rId1" Type="http://schemas.openxmlformats.org/officeDocument/2006/relationships/slideLayout" Target="../slideLayouts/slideLayout6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4338" name="页脚占位符 14337"/>
          <p:cNvSpPr>
            <a:spLocks noGrp="1"/>
          </p:cNvSpPr>
          <p:nvPr>
            <p:ph type="ftr" sz="quarter" idx="3"/>
          </p:nvPr>
        </p:nvSpPr>
        <p:spPr>
          <a:xfrm>
            <a:off x="3124200" y="6248400"/>
            <a:ext cx="2895600" cy="457200"/>
          </a:xfrm>
          <a:prstGeom prst="rect">
            <a:avLst/>
          </a:prstGeom>
          <a:noFill/>
          <a:ln w="9525">
            <a:noFill/>
          </a:ln>
        </p:spPr>
        <p:txBody>
          <a:bodyPr anchor="b"/>
          <a:lstStyle>
            <a:lvl1pPr algn="ctr">
              <a:defRPr sz="1200"/>
            </a:lvl1pPr>
          </a:lstStyle>
          <a:p>
            <a:pPr lvl="0" fontAlgn="base"/>
            <a:endParaRPr lang="zh-CN" altLang="en-US" strike="noStrike" noProof="1" dirty="0">
              <a:latin typeface="Arial" panose="020B0604020202020204" pitchFamily="34" charset="0"/>
            </a:endParaRPr>
          </a:p>
        </p:txBody>
      </p:sp>
      <p:sp>
        <p:nvSpPr>
          <p:cNvPr id="14339" name="灯片编号占位符 14338"/>
          <p:cNvSpPr>
            <a:spLocks noGrp="1"/>
          </p:cNvSpPr>
          <p:nvPr>
            <p:ph type="sldNum" sz="quarter" idx="4"/>
          </p:nvPr>
        </p:nvSpPr>
        <p:spPr>
          <a:xfrm>
            <a:off x="6553200" y="6248400"/>
            <a:ext cx="2133600" cy="457200"/>
          </a:xfrm>
          <a:prstGeom prst="rect">
            <a:avLst/>
          </a:prstGeom>
          <a:noFill/>
          <a:ln w="9525">
            <a:noFill/>
          </a:ln>
        </p:spPr>
        <p:txBody>
          <a:bodyPr anchor="b"/>
          <a:lstStyle>
            <a:lvl1pPr algn="r">
              <a:defRPr sz="1200">
                <a:latin typeface="Arial Black" panose="020B0A04020102020204" pitchFamily="34" charset="0"/>
              </a:defRPr>
            </a:lvl1pPr>
          </a:lstStyle>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grpSp>
        <p:nvGrpSpPr>
          <p:cNvPr id="1028" name="组合 14339"/>
          <p:cNvGrpSpPr/>
          <p:nvPr/>
        </p:nvGrpSpPr>
        <p:grpSpPr>
          <a:xfrm>
            <a:off x="0" y="0"/>
            <a:ext cx="9144000" cy="546100"/>
            <a:chOff x="0" y="0"/>
            <a:chExt cx="5760" cy="344"/>
          </a:xfrm>
        </p:grpSpPr>
        <p:sp>
          <p:nvSpPr>
            <p:cNvPr id="1029" name="矩形 14340"/>
            <p:cNvSpPr/>
            <p:nvPr/>
          </p:nvSpPr>
          <p:spPr>
            <a:xfrm>
              <a:off x="0" y="0"/>
              <a:ext cx="180" cy="336"/>
            </a:xfrm>
            <a:prstGeom prst="rect">
              <a:avLst/>
            </a:prstGeom>
            <a:gradFill rotWithShape="0">
              <a:gsLst>
                <a:gs pos="0">
                  <a:schemeClr val="folHlink"/>
                </a:gs>
                <a:gs pos="100000">
                  <a:schemeClr val="bg1"/>
                </a:gs>
              </a:gsLst>
              <a:lin ang="0" scaled="1"/>
              <a:tileRect/>
            </a:gradFill>
            <a:ln w="9525">
              <a:noFill/>
            </a:ln>
          </p:spPr>
          <p:txBody>
            <a:bodyPr wrap="none" anchor="ctr" anchorCtr="0"/>
            <a:p>
              <a:pPr lvl="0" algn="ctr"/>
              <a:endParaRPr lang="zh-CN" altLang="zh-CN" sz="2400" dirty="0">
                <a:latin typeface="Times New Roman" panose="02020603050405020304" pitchFamily="18" charset="0"/>
                <a:ea typeface="宋体" panose="02010600030101010101" pitchFamily="2" charset="-122"/>
              </a:endParaRPr>
            </a:p>
          </p:txBody>
        </p:sp>
        <p:sp>
          <p:nvSpPr>
            <p:cNvPr id="1030" name="矩形 14341"/>
            <p:cNvSpPr/>
            <p:nvPr/>
          </p:nvSpPr>
          <p:spPr>
            <a:xfrm>
              <a:off x="260" y="85"/>
              <a:ext cx="5500" cy="173"/>
            </a:xfrm>
            <a:prstGeom prst="rect">
              <a:avLst/>
            </a:prstGeom>
            <a:gradFill rotWithShape="0">
              <a:gsLst>
                <a:gs pos="0">
                  <a:schemeClr val="bg2"/>
                </a:gs>
                <a:gs pos="100000">
                  <a:schemeClr val="bg1"/>
                </a:gs>
              </a:gsLst>
              <a:lin ang="0" scaled="1"/>
              <a:tileRect/>
            </a:gra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1031" name="矩形 14342"/>
            <p:cNvSpPr/>
            <p:nvPr/>
          </p:nvSpPr>
          <p:spPr>
            <a:xfrm>
              <a:off x="258" y="85"/>
              <a:ext cx="87" cy="89"/>
            </a:xfrm>
            <a:prstGeom prst="rect">
              <a:avLst/>
            </a:prstGeom>
            <a:solidFill>
              <a:schemeClr val="folHlink"/>
            </a:solidFill>
            <a:ln w="9525">
              <a:noFill/>
            </a:ln>
          </p:spPr>
          <p:txBody>
            <a:bodyPr anchor="t" anchorCtr="0"/>
            <a:p>
              <a:pPr lvl="0"/>
              <a:endParaRPr lang="zh-CN" altLang="zh-CN" dirty="0">
                <a:solidFill>
                  <a:schemeClr val="hlink"/>
                </a:solidFill>
                <a:latin typeface="Arial" panose="020B0604020202020204" pitchFamily="34" charset="0"/>
                <a:ea typeface="宋体" panose="02010600030101010101" pitchFamily="2" charset="-122"/>
              </a:endParaRPr>
            </a:p>
          </p:txBody>
        </p:sp>
        <p:sp>
          <p:nvSpPr>
            <p:cNvPr id="1032" name="矩形 14343"/>
            <p:cNvSpPr/>
            <p:nvPr/>
          </p:nvSpPr>
          <p:spPr>
            <a:xfrm>
              <a:off x="345" y="0"/>
              <a:ext cx="88" cy="87"/>
            </a:xfrm>
            <a:prstGeom prst="rect">
              <a:avLst/>
            </a:prstGeom>
            <a:solidFill>
              <a:schemeClr val="folHlink"/>
            </a:solidFill>
            <a:ln w="9525">
              <a:noFill/>
            </a:ln>
          </p:spPr>
          <p:txBody>
            <a:bodyPr anchor="t" anchorCtr="0"/>
            <a:p>
              <a:pPr lvl="0"/>
              <a:endParaRPr lang="zh-CN" altLang="zh-CN" dirty="0">
                <a:solidFill>
                  <a:schemeClr val="hlink"/>
                </a:solidFill>
                <a:latin typeface="Arial" panose="020B0604020202020204" pitchFamily="34" charset="0"/>
                <a:ea typeface="宋体" panose="02010600030101010101" pitchFamily="2" charset="-122"/>
              </a:endParaRPr>
            </a:p>
          </p:txBody>
        </p:sp>
        <p:sp>
          <p:nvSpPr>
            <p:cNvPr id="1033" name="矩形 14344"/>
            <p:cNvSpPr/>
            <p:nvPr/>
          </p:nvSpPr>
          <p:spPr>
            <a:xfrm>
              <a:off x="345" y="85"/>
              <a:ext cx="88" cy="89"/>
            </a:xfrm>
            <a:prstGeom prst="rect">
              <a:avLst/>
            </a:prstGeom>
            <a:solidFill>
              <a:schemeClr val="accent2"/>
            </a:solidFill>
            <a:ln w="9525">
              <a:noFill/>
            </a:ln>
          </p:spPr>
          <p:txBody>
            <a:bodyPr anchor="t" anchorCtr="0"/>
            <a:p>
              <a:pPr lvl="0"/>
              <a:endParaRPr lang="zh-CN" altLang="zh-CN" dirty="0">
                <a:solidFill>
                  <a:schemeClr val="accent2"/>
                </a:solidFill>
                <a:latin typeface="Arial" panose="020B0604020202020204" pitchFamily="34" charset="0"/>
                <a:ea typeface="宋体" panose="02010600030101010101" pitchFamily="2" charset="-122"/>
              </a:endParaRPr>
            </a:p>
          </p:txBody>
        </p:sp>
        <p:sp>
          <p:nvSpPr>
            <p:cNvPr id="1034" name="矩形 14345"/>
            <p:cNvSpPr/>
            <p:nvPr/>
          </p:nvSpPr>
          <p:spPr>
            <a:xfrm>
              <a:off x="173" y="173"/>
              <a:ext cx="86" cy="87"/>
            </a:xfrm>
            <a:prstGeom prst="rect">
              <a:avLst/>
            </a:prstGeom>
            <a:solidFill>
              <a:schemeClr val="folHlink"/>
            </a:solidFill>
            <a:ln w="9525">
              <a:noFill/>
            </a:ln>
          </p:spPr>
          <p:txBody>
            <a:bodyPr anchor="t" anchorCtr="0"/>
            <a:p>
              <a:pPr lvl="0"/>
              <a:endParaRPr lang="zh-CN" altLang="zh-CN" dirty="0">
                <a:solidFill>
                  <a:schemeClr val="hlink"/>
                </a:solidFill>
                <a:latin typeface="Arial" panose="020B0604020202020204" pitchFamily="34" charset="0"/>
                <a:ea typeface="宋体" panose="02010600030101010101" pitchFamily="2" charset="-122"/>
              </a:endParaRPr>
            </a:p>
          </p:txBody>
        </p:sp>
        <p:sp>
          <p:nvSpPr>
            <p:cNvPr id="1035" name="矩形 14346"/>
            <p:cNvSpPr/>
            <p:nvPr/>
          </p:nvSpPr>
          <p:spPr>
            <a:xfrm>
              <a:off x="83" y="86"/>
              <a:ext cx="89" cy="87"/>
            </a:xfrm>
            <a:prstGeom prst="rect">
              <a:avLst/>
            </a:prstGeom>
            <a:solidFill>
              <a:schemeClr val="bg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1036" name="矩形 14347"/>
            <p:cNvSpPr/>
            <p:nvPr/>
          </p:nvSpPr>
          <p:spPr>
            <a:xfrm>
              <a:off x="258" y="171"/>
              <a:ext cx="87" cy="87"/>
            </a:xfrm>
            <a:prstGeom prst="rect">
              <a:avLst/>
            </a:prstGeom>
            <a:solidFill>
              <a:schemeClr val="accent2"/>
            </a:solidFill>
            <a:ln w="9525">
              <a:noFill/>
            </a:ln>
          </p:spPr>
          <p:txBody>
            <a:bodyPr anchor="t" anchorCtr="0"/>
            <a:p>
              <a:pPr lvl="0"/>
              <a:endParaRPr lang="zh-CN" altLang="zh-CN" dirty="0">
                <a:solidFill>
                  <a:schemeClr val="accent2"/>
                </a:solidFill>
                <a:latin typeface="Arial" panose="020B0604020202020204" pitchFamily="34" charset="0"/>
                <a:ea typeface="宋体" panose="02010600030101010101" pitchFamily="2" charset="-122"/>
              </a:endParaRPr>
            </a:p>
          </p:txBody>
        </p:sp>
        <p:sp>
          <p:nvSpPr>
            <p:cNvPr id="1037" name="矩形 14348"/>
            <p:cNvSpPr/>
            <p:nvPr/>
          </p:nvSpPr>
          <p:spPr>
            <a:xfrm>
              <a:off x="173" y="258"/>
              <a:ext cx="86" cy="86"/>
            </a:xfrm>
            <a:prstGeom prst="rect">
              <a:avLst/>
            </a:prstGeom>
            <a:solidFill>
              <a:schemeClr val="accent2"/>
            </a:solidFill>
            <a:ln w="9525">
              <a:noFill/>
            </a:ln>
          </p:spPr>
          <p:txBody>
            <a:bodyPr anchor="t" anchorCtr="0"/>
            <a:p>
              <a:pPr lvl="0"/>
              <a:endParaRPr lang="zh-CN" altLang="zh-CN" dirty="0">
                <a:solidFill>
                  <a:schemeClr val="accent2"/>
                </a:solidFill>
                <a:latin typeface="Arial" panose="020B0604020202020204" pitchFamily="34" charset="0"/>
                <a:ea typeface="宋体" panose="02010600030101010101" pitchFamily="2" charset="-122"/>
              </a:endParaRPr>
            </a:p>
          </p:txBody>
        </p:sp>
      </p:grpSp>
      <p:sp>
        <p:nvSpPr>
          <p:cNvPr id="1038" name="标题 14349"/>
          <p:cNvSpPr>
            <a:spLocks noGrp="1"/>
          </p:cNvSpPr>
          <p:nvPr>
            <p:ph type="title"/>
          </p:nvPr>
        </p:nvSpPr>
        <p:spPr>
          <a:xfrm>
            <a:off x="457200" y="457200"/>
            <a:ext cx="8229600" cy="137160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39" name="文本占位符 14350"/>
          <p:cNvSpPr>
            <a:spLocks noGrp="1"/>
          </p:cNvSpPr>
          <p:nvPr>
            <p:ph type="body"/>
          </p:nvPr>
        </p:nvSpPr>
        <p:spPr>
          <a:xfrm>
            <a:off x="457200" y="1981200"/>
            <a:ext cx="8229600" cy="3886200"/>
          </a:xfrm>
          <a:prstGeom prst="rect">
            <a:avLst/>
          </a:prstGeom>
          <a:noFill/>
          <a:ln w="9525">
            <a:noFill/>
          </a:ln>
        </p:spPr>
        <p:txBody>
          <a:bodyPr anchor="t" anchorCtr="0"/>
          <a:p>
            <a:pPr lvl="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14352" name="日期占位符 14351"/>
          <p:cNvSpPr>
            <a:spLocks noGrp="1"/>
          </p:cNvSpPr>
          <p:nvPr>
            <p:ph type="dt" sz="half" idx="2"/>
          </p:nvPr>
        </p:nvSpPr>
        <p:spPr>
          <a:xfrm>
            <a:off x="457200" y="6245225"/>
            <a:ext cx="2133600" cy="476250"/>
          </a:xfrm>
          <a:prstGeom prst="rect">
            <a:avLst/>
          </a:prstGeom>
          <a:noFill/>
          <a:ln w="9525">
            <a:noFill/>
          </a:ln>
        </p:spPr>
        <p:txBody>
          <a:bodyPr anchor="b"/>
          <a:lstStyle>
            <a:lvl1pPr>
              <a:defRPr sz="1200"/>
            </a:lvl1pPr>
          </a:lstStyle>
          <a:p>
            <a:pPr lvl="0" fontAlgn="base"/>
            <a:endParaRPr lang="zh-CN" altLang="en-US" strike="noStrike" noProof="1"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ransition>
    <p:blinds dir="vert"/>
  </p:transition>
  <p:hf sldNum="0" hdr="0" ftr="0" dt="0"/>
  <p:txStyles>
    <p:titleStyle>
      <a:lvl1pPr marL="0" lvl="0" indent="0" algn="l" defTabSz="914400" rtl="0" eaLnBrk="1" fontAlgn="base" latinLnBrk="0" hangingPunct="1">
        <a:lnSpc>
          <a:spcPct val="100000"/>
        </a:lnSpc>
        <a:spcBef>
          <a:spcPct val="0"/>
        </a:spcBef>
        <a:spcAft>
          <a:spcPct val="0"/>
        </a:spcAft>
        <a:buNone/>
        <a:defRPr sz="4400" b="0" i="0" u="none" kern="1200" baseline="0">
          <a:solidFill>
            <a:schemeClr val="tx1"/>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4338" name="页脚占位符 14337"/>
          <p:cNvSpPr>
            <a:spLocks noGrp="1"/>
          </p:cNvSpPr>
          <p:nvPr>
            <p:ph type="ftr" sz="quarter" idx="3"/>
          </p:nvPr>
        </p:nvSpPr>
        <p:spPr>
          <a:xfrm>
            <a:off x="3124200" y="6248400"/>
            <a:ext cx="2895600" cy="457200"/>
          </a:xfrm>
          <a:prstGeom prst="rect">
            <a:avLst/>
          </a:prstGeom>
          <a:noFill/>
          <a:ln w="9525">
            <a:noFill/>
          </a:ln>
        </p:spPr>
        <p:txBody>
          <a:bodyPr anchor="b"/>
          <a:lstStyle>
            <a:lvl1pPr algn="ctr">
              <a:defRPr sz="1200"/>
            </a:lvl1pPr>
          </a:lstStyle>
          <a:p>
            <a:pPr lvl="0" fontAlgn="base"/>
            <a:endParaRPr lang="zh-CN" altLang="en-US" strike="noStrike" noProof="1" dirty="0">
              <a:latin typeface="Arial" panose="020B0604020202020204" pitchFamily="34" charset="0"/>
            </a:endParaRPr>
          </a:p>
        </p:txBody>
      </p:sp>
      <p:sp>
        <p:nvSpPr>
          <p:cNvPr id="14339" name="灯片编号占位符 14338"/>
          <p:cNvSpPr>
            <a:spLocks noGrp="1"/>
          </p:cNvSpPr>
          <p:nvPr>
            <p:ph type="sldNum" sz="quarter" idx="4"/>
          </p:nvPr>
        </p:nvSpPr>
        <p:spPr>
          <a:xfrm>
            <a:off x="6553200" y="6248400"/>
            <a:ext cx="2133600" cy="457200"/>
          </a:xfrm>
          <a:prstGeom prst="rect">
            <a:avLst/>
          </a:prstGeom>
          <a:noFill/>
          <a:ln w="9525">
            <a:noFill/>
          </a:ln>
        </p:spPr>
        <p:txBody>
          <a:bodyPr anchor="b"/>
          <a:lstStyle>
            <a:lvl1pPr algn="r">
              <a:defRPr sz="1200">
                <a:latin typeface="Arial Black" panose="020B0A04020102020204" pitchFamily="34" charset="0"/>
              </a:defRPr>
            </a:lvl1pPr>
          </a:lstStyle>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grpSp>
        <p:nvGrpSpPr>
          <p:cNvPr id="2052" name="组合 14339"/>
          <p:cNvGrpSpPr/>
          <p:nvPr/>
        </p:nvGrpSpPr>
        <p:grpSpPr>
          <a:xfrm>
            <a:off x="0" y="0"/>
            <a:ext cx="9144000" cy="546100"/>
            <a:chOff x="0" y="0"/>
            <a:chExt cx="5760" cy="344"/>
          </a:xfrm>
        </p:grpSpPr>
        <p:sp>
          <p:nvSpPr>
            <p:cNvPr id="2053" name="矩形 14340"/>
            <p:cNvSpPr/>
            <p:nvPr/>
          </p:nvSpPr>
          <p:spPr>
            <a:xfrm>
              <a:off x="0" y="0"/>
              <a:ext cx="180" cy="336"/>
            </a:xfrm>
            <a:prstGeom prst="rect">
              <a:avLst/>
            </a:prstGeom>
            <a:gradFill rotWithShape="0">
              <a:gsLst>
                <a:gs pos="0">
                  <a:schemeClr val="folHlink"/>
                </a:gs>
                <a:gs pos="100000">
                  <a:schemeClr val="bg1"/>
                </a:gs>
              </a:gsLst>
              <a:lin ang="0" scaled="1"/>
              <a:tileRect/>
            </a:gradFill>
            <a:ln w="9525">
              <a:noFill/>
            </a:ln>
          </p:spPr>
          <p:txBody>
            <a:bodyPr wrap="none" anchor="ctr" anchorCtr="0"/>
            <a:p>
              <a:pPr lvl="0" algn="ctr">
                <a:buClr>
                  <a:schemeClr val="bg1"/>
                </a:buClr>
              </a:pPr>
              <a:endParaRPr lang="zh-CN" altLang="zh-CN" sz="2400" dirty="0">
                <a:latin typeface="Times New Roman" panose="02020603050405020304" pitchFamily="18" charset="0"/>
                <a:ea typeface="宋体" panose="02010600030101010101" pitchFamily="2" charset="-122"/>
              </a:endParaRPr>
            </a:p>
          </p:txBody>
        </p:sp>
        <p:sp>
          <p:nvSpPr>
            <p:cNvPr id="2054" name="矩形 14341"/>
            <p:cNvSpPr/>
            <p:nvPr/>
          </p:nvSpPr>
          <p:spPr>
            <a:xfrm>
              <a:off x="260" y="85"/>
              <a:ext cx="5500" cy="173"/>
            </a:xfrm>
            <a:prstGeom prst="rect">
              <a:avLst/>
            </a:prstGeom>
            <a:gradFill rotWithShape="0">
              <a:gsLst>
                <a:gs pos="0">
                  <a:schemeClr val="bg2"/>
                </a:gs>
                <a:gs pos="100000">
                  <a:schemeClr val="bg1"/>
                </a:gs>
              </a:gsLst>
              <a:lin ang="0" scaled="1"/>
              <a:tileRect/>
            </a:gradFill>
            <a:ln w="9525">
              <a:noFill/>
            </a:ln>
          </p:spPr>
          <p:txBody>
            <a:bodyPr anchor="t" anchorCtr="0"/>
            <a:p>
              <a:pPr lvl="0">
                <a:buClr>
                  <a:schemeClr val="bg1"/>
                </a:buClr>
              </a:pPr>
              <a:endParaRPr lang="zh-CN" altLang="zh-CN" sz="2400" dirty="0">
                <a:latin typeface="Times New Roman" panose="02020603050405020304" pitchFamily="18" charset="0"/>
                <a:ea typeface="宋体" panose="02010600030101010101" pitchFamily="2" charset="-122"/>
              </a:endParaRPr>
            </a:p>
          </p:txBody>
        </p:sp>
        <p:sp>
          <p:nvSpPr>
            <p:cNvPr id="2055" name="矩形 14342"/>
            <p:cNvSpPr/>
            <p:nvPr/>
          </p:nvSpPr>
          <p:spPr>
            <a:xfrm>
              <a:off x="258" y="85"/>
              <a:ext cx="87" cy="89"/>
            </a:xfrm>
            <a:prstGeom prst="rect">
              <a:avLst/>
            </a:prstGeom>
            <a:solidFill>
              <a:schemeClr val="folHlink"/>
            </a:solidFill>
            <a:ln w="9525">
              <a:noFill/>
            </a:ln>
          </p:spPr>
          <p:txBody>
            <a:bodyPr anchor="t" anchorCtr="0"/>
            <a:p>
              <a:pPr lvl="0"/>
              <a:endParaRPr lang="zh-CN" altLang="zh-CN" dirty="0">
                <a:solidFill>
                  <a:schemeClr val="hlink"/>
                </a:solidFill>
                <a:latin typeface="Arial" panose="020B0604020202020204" pitchFamily="34" charset="0"/>
                <a:ea typeface="宋体" panose="02010600030101010101" pitchFamily="2" charset="-122"/>
              </a:endParaRPr>
            </a:p>
          </p:txBody>
        </p:sp>
        <p:sp>
          <p:nvSpPr>
            <p:cNvPr id="2056" name="矩形 14343"/>
            <p:cNvSpPr/>
            <p:nvPr/>
          </p:nvSpPr>
          <p:spPr>
            <a:xfrm>
              <a:off x="345" y="0"/>
              <a:ext cx="88" cy="87"/>
            </a:xfrm>
            <a:prstGeom prst="rect">
              <a:avLst/>
            </a:prstGeom>
            <a:solidFill>
              <a:schemeClr val="folHlink"/>
            </a:solidFill>
            <a:ln w="9525">
              <a:noFill/>
            </a:ln>
          </p:spPr>
          <p:txBody>
            <a:bodyPr anchor="t" anchorCtr="0"/>
            <a:p>
              <a:pPr lvl="0"/>
              <a:endParaRPr lang="zh-CN" altLang="zh-CN" dirty="0">
                <a:solidFill>
                  <a:schemeClr val="hlink"/>
                </a:solidFill>
                <a:latin typeface="Arial" panose="020B0604020202020204" pitchFamily="34" charset="0"/>
                <a:ea typeface="宋体" panose="02010600030101010101" pitchFamily="2" charset="-122"/>
              </a:endParaRPr>
            </a:p>
          </p:txBody>
        </p:sp>
        <p:sp>
          <p:nvSpPr>
            <p:cNvPr id="2057" name="矩形 14344"/>
            <p:cNvSpPr/>
            <p:nvPr/>
          </p:nvSpPr>
          <p:spPr>
            <a:xfrm>
              <a:off x="345" y="85"/>
              <a:ext cx="88" cy="89"/>
            </a:xfrm>
            <a:prstGeom prst="rect">
              <a:avLst/>
            </a:prstGeom>
            <a:solidFill>
              <a:schemeClr val="accent2"/>
            </a:solidFill>
            <a:ln w="9525">
              <a:noFill/>
            </a:ln>
          </p:spPr>
          <p:txBody>
            <a:bodyPr anchor="t" anchorCtr="0"/>
            <a:p>
              <a:pPr lvl="0"/>
              <a:endParaRPr lang="zh-CN" altLang="zh-CN" dirty="0">
                <a:solidFill>
                  <a:schemeClr val="accent2"/>
                </a:solidFill>
                <a:latin typeface="Arial" panose="020B0604020202020204" pitchFamily="34" charset="0"/>
                <a:ea typeface="宋体" panose="02010600030101010101" pitchFamily="2" charset="-122"/>
              </a:endParaRPr>
            </a:p>
          </p:txBody>
        </p:sp>
        <p:sp>
          <p:nvSpPr>
            <p:cNvPr id="2058" name="矩形 14345"/>
            <p:cNvSpPr/>
            <p:nvPr/>
          </p:nvSpPr>
          <p:spPr>
            <a:xfrm>
              <a:off x="173" y="173"/>
              <a:ext cx="86" cy="87"/>
            </a:xfrm>
            <a:prstGeom prst="rect">
              <a:avLst/>
            </a:prstGeom>
            <a:solidFill>
              <a:schemeClr val="folHlink"/>
            </a:solidFill>
            <a:ln w="9525">
              <a:noFill/>
            </a:ln>
          </p:spPr>
          <p:txBody>
            <a:bodyPr anchor="t" anchorCtr="0"/>
            <a:p>
              <a:pPr lvl="0"/>
              <a:endParaRPr lang="zh-CN" altLang="zh-CN" dirty="0">
                <a:solidFill>
                  <a:schemeClr val="hlink"/>
                </a:solidFill>
                <a:latin typeface="Arial" panose="020B0604020202020204" pitchFamily="34" charset="0"/>
                <a:ea typeface="宋体" panose="02010600030101010101" pitchFamily="2" charset="-122"/>
              </a:endParaRPr>
            </a:p>
          </p:txBody>
        </p:sp>
        <p:sp>
          <p:nvSpPr>
            <p:cNvPr id="2059" name="矩形 14346"/>
            <p:cNvSpPr/>
            <p:nvPr/>
          </p:nvSpPr>
          <p:spPr>
            <a:xfrm>
              <a:off x="83" y="86"/>
              <a:ext cx="89" cy="87"/>
            </a:xfrm>
            <a:prstGeom prst="rect">
              <a:avLst/>
            </a:prstGeom>
            <a:solidFill>
              <a:schemeClr val="bg2"/>
            </a:solidFill>
            <a:ln w="9525">
              <a:noFill/>
            </a:ln>
          </p:spPr>
          <p:txBody>
            <a:bodyPr anchor="t" anchorCtr="0"/>
            <a:p>
              <a:pPr lvl="0">
                <a:buClr>
                  <a:schemeClr val="bg1"/>
                </a:buClr>
              </a:pPr>
              <a:endParaRPr lang="zh-CN" altLang="zh-CN" sz="2400" dirty="0">
                <a:latin typeface="Times New Roman" panose="02020603050405020304" pitchFamily="18" charset="0"/>
                <a:ea typeface="宋体" panose="02010600030101010101" pitchFamily="2" charset="-122"/>
              </a:endParaRPr>
            </a:p>
          </p:txBody>
        </p:sp>
        <p:sp>
          <p:nvSpPr>
            <p:cNvPr id="2060" name="矩形 14347"/>
            <p:cNvSpPr/>
            <p:nvPr/>
          </p:nvSpPr>
          <p:spPr>
            <a:xfrm>
              <a:off x="258" y="171"/>
              <a:ext cx="87" cy="87"/>
            </a:xfrm>
            <a:prstGeom prst="rect">
              <a:avLst/>
            </a:prstGeom>
            <a:solidFill>
              <a:schemeClr val="accent2"/>
            </a:solidFill>
            <a:ln w="9525">
              <a:noFill/>
            </a:ln>
          </p:spPr>
          <p:txBody>
            <a:bodyPr anchor="t" anchorCtr="0"/>
            <a:p>
              <a:pPr lvl="0"/>
              <a:endParaRPr lang="zh-CN" altLang="zh-CN" dirty="0">
                <a:solidFill>
                  <a:schemeClr val="accent2"/>
                </a:solidFill>
                <a:latin typeface="Arial" panose="020B0604020202020204" pitchFamily="34" charset="0"/>
                <a:ea typeface="宋体" panose="02010600030101010101" pitchFamily="2" charset="-122"/>
              </a:endParaRPr>
            </a:p>
          </p:txBody>
        </p:sp>
        <p:sp>
          <p:nvSpPr>
            <p:cNvPr id="2061" name="矩形 14348"/>
            <p:cNvSpPr/>
            <p:nvPr/>
          </p:nvSpPr>
          <p:spPr>
            <a:xfrm>
              <a:off x="173" y="258"/>
              <a:ext cx="86" cy="86"/>
            </a:xfrm>
            <a:prstGeom prst="rect">
              <a:avLst/>
            </a:prstGeom>
            <a:solidFill>
              <a:schemeClr val="accent2"/>
            </a:solidFill>
            <a:ln w="9525">
              <a:noFill/>
            </a:ln>
          </p:spPr>
          <p:txBody>
            <a:bodyPr anchor="t" anchorCtr="0"/>
            <a:p>
              <a:pPr lvl="0"/>
              <a:endParaRPr lang="zh-CN" altLang="zh-CN" dirty="0">
                <a:solidFill>
                  <a:schemeClr val="accent2"/>
                </a:solidFill>
                <a:latin typeface="Arial" panose="020B0604020202020204" pitchFamily="34" charset="0"/>
                <a:ea typeface="宋体" panose="02010600030101010101" pitchFamily="2" charset="-122"/>
              </a:endParaRPr>
            </a:p>
          </p:txBody>
        </p:sp>
      </p:grpSp>
      <p:sp>
        <p:nvSpPr>
          <p:cNvPr id="2062" name="标题 14349"/>
          <p:cNvSpPr>
            <a:spLocks noGrp="1"/>
          </p:cNvSpPr>
          <p:nvPr>
            <p:ph type="title"/>
          </p:nvPr>
        </p:nvSpPr>
        <p:spPr>
          <a:xfrm>
            <a:off x="457200" y="457200"/>
            <a:ext cx="8229600" cy="137160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2063" name="文本占位符 14350"/>
          <p:cNvSpPr>
            <a:spLocks noGrp="1"/>
          </p:cNvSpPr>
          <p:nvPr>
            <p:ph type="body"/>
          </p:nvPr>
        </p:nvSpPr>
        <p:spPr>
          <a:xfrm>
            <a:off x="457200" y="1981200"/>
            <a:ext cx="8229600" cy="3886200"/>
          </a:xfrm>
          <a:prstGeom prst="rect">
            <a:avLst/>
          </a:prstGeom>
          <a:noFill/>
          <a:ln w="9525">
            <a:noFill/>
          </a:ln>
        </p:spPr>
        <p:txBody>
          <a:bodyPr anchor="t" anchorCtr="0"/>
          <a:p>
            <a:pPr lvl="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14352" name="日期占位符 14351"/>
          <p:cNvSpPr>
            <a:spLocks noGrp="1"/>
          </p:cNvSpPr>
          <p:nvPr>
            <p:ph type="dt" sz="half" idx="2"/>
          </p:nvPr>
        </p:nvSpPr>
        <p:spPr>
          <a:xfrm>
            <a:off x="457200" y="6245225"/>
            <a:ext cx="2133600" cy="476250"/>
          </a:xfrm>
          <a:prstGeom prst="rect">
            <a:avLst/>
          </a:prstGeom>
          <a:noFill/>
          <a:ln w="9525">
            <a:noFill/>
          </a:ln>
        </p:spPr>
        <p:txBody>
          <a:bodyPr anchor="b"/>
          <a:lstStyle>
            <a:lvl1pPr>
              <a:defRPr sz="1200"/>
            </a:lvl1pPr>
          </a:lstStyle>
          <a:p>
            <a:pPr lvl="0" fontAlgn="base"/>
            <a:endParaRPr lang="zh-CN" altLang="en-US" strike="noStrike" noProof="1"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Lst>
  <p:transition>
    <p:blinds dir="vert"/>
  </p:transition>
  <p:hf sldNum="0" hdr="0" ftr="0" dt="0"/>
  <p:txStyles>
    <p:titleStyle>
      <a:lvl1pPr marL="0" lvl="0" indent="0" algn="l" defTabSz="914400" rtl="0" eaLnBrk="1" fontAlgn="base" latinLnBrk="0" hangingPunct="1">
        <a:lnSpc>
          <a:spcPct val="100000"/>
        </a:lnSpc>
        <a:spcBef>
          <a:spcPct val="0"/>
        </a:spcBef>
        <a:spcAft>
          <a:spcPct val="0"/>
        </a:spcAft>
        <a:buNone/>
        <a:defRPr sz="4400" b="0" i="0" u="none" kern="1200" baseline="0">
          <a:solidFill>
            <a:schemeClr val="tx1"/>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4338" name="页脚占位符 14337"/>
          <p:cNvSpPr>
            <a:spLocks noGrp="1"/>
          </p:cNvSpPr>
          <p:nvPr>
            <p:ph type="ftr" sz="quarter" idx="3"/>
          </p:nvPr>
        </p:nvSpPr>
        <p:spPr>
          <a:xfrm>
            <a:off x="3124200" y="6248400"/>
            <a:ext cx="2895600" cy="457200"/>
          </a:xfrm>
          <a:prstGeom prst="rect">
            <a:avLst/>
          </a:prstGeom>
          <a:noFill/>
          <a:ln w="9525">
            <a:noFill/>
          </a:ln>
        </p:spPr>
        <p:txBody>
          <a:bodyPr anchor="b"/>
          <a:lstStyle>
            <a:lvl1pPr algn="ctr">
              <a:defRPr sz="1200"/>
            </a:lvl1pPr>
          </a:lstStyle>
          <a:p>
            <a:pPr lvl="0" fontAlgn="base"/>
            <a:endParaRPr lang="zh-CN" altLang="en-US" strike="noStrike" noProof="1" dirty="0">
              <a:latin typeface="Arial" panose="020B0604020202020204" pitchFamily="34" charset="0"/>
            </a:endParaRPr>
          </a:p>
        </p:txBody>
      </p:sp>
      <p:sp>
        <p:nvSpPr>
          <p:cNvPr id="14339" name="灯片编号占位符 14338"/>
          <p:cNvSpPr>
            <a:spLocks noGrp="1"/>
          </p:cNvSpPr>
          <p:nvPr>
            <p:ph type="sldNum" sz="quarter" idx="4"/>
          </p:nvPr>
        </p:nvSpPr>
        <p:spPr>
          <a:xfrm>
            <a:off x="6553200" y="6248400"/>
            <a:ext cx="2133600" cy="457200"/>
          </a:xfrm>
          <a:prstGeom prst="rect">
            <a:avLst/>
          </a:prstGeom>
          <a:noFill/>
          <a:ln w="9525">
            <a:noFill/>
          </a:ln>
        </p:spPr>
        <p:txBody>
          <a:bodyPr anchor="b"/>
          <a:lstStyle>
            <a:lvl1pPr algn="r">
              <a:defRPr sz="1200">
                <a:latin typeface="Arial Black" panose="020B0A04020102020204" pitchFamily="34" charset="0"/>
              </a:defRPr>
            </a:lvl1pPr>
          </a:lstStyle>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grpSp>
        <p:nvGrpSpPr>
          <p:cNvPr id="4100" name="组合 14339"/>
          <p:cNvGrpSpPr/>
          <p:nvPr/>
        </p:nvGrpSpPr>
        <p:grpSpPr>
          <a:xfrm>
            <a:off x="0" y="0"/>
            <a:ext cx="9144000" cy="546100"/>
            <a:chOff x="0" y="0"/>
            <a:chExt cx="5760" cy="344"/>
          </a:xfrm>
        </p:grpSpPr>
        <p:sp>
          <p:nvSpPr>
            <p:cNvPr id="4101" name="矩形 14340"/>
            <p:cNvSpPr/>
            <p:nvPr/>
          </p:nvSpPr>
          <p:spPr>
            <a:xfrm>
              <a:off x="0" y="0"/>
              <a:ext cx="180" cy="336"/>
            </a:xfrm>
            <a:prstGeom prst="rect">
              <a:avLst/>
            </a:prstGeom>
            <a:gradFill rotWithShape="0">
              <a:gsLst>
                <a:gs pos="0">
                  <a:schemeClr val="folHlink"/>
                </a:gs>
                <a:gs pos="100000">
                  <a:schemeClr val="bg1"/>
                </a:gs>
              </a:gsLst>
              <a:lin ang="0" scaled="1"/>
              <a:tileRect/>
            </a:gradFill>
            <a:ln w="9525">
              <a:noFill/>
            </a:ln>
          </p:spPr>
          <p:txBody>
            <a:bodyPr wrap="none" anchor="ctr" anchorCtr="0"/>
            <a:p>
              <a:pPr lvl="0" algn="ctr"/>
              <a:endParaRPr lang="zh-CN" altLang="zh-CN" sz="2400" dirty="0">
                <a:latin typeface="Times New Roman" panose="02020603050405020304" pitchFamily="18" charset="0"/>
                <a:ea typeface="宋体" panose="02010600030101010101" pitchFamily="2" charset="-122"/>
              </a:endParaRPr>
            </a:p>
          </p:txBody>
        </p:sp>
        <p:sp>
          <p:nvSpPr>
            <p:cNvPr id="4102" name="矩形 14341"/>
            <p:cNvSpPr/>
            <p:nvPr/>
          </p:nvSpPr>
          <p:spPr>
            <a:xfrm>
              <a:off x="260" y="85"/>
              <a:ext cx="5500" cy="173"/>
            </a:xfrm>
            <a:prstGeom prst="rect">
              <a:avLst/>
            </a:prstGeom>
            <a:gradFill rotWithShape="0">
              <a:gsLst>
                <a:gs pos="0">
                  <a:schemeClr val="bg2"/>
                </a:gs>
                <a:gs pos="100000">
                  <a:schemeClr val="bg1"/>
                </a:gs>
              </a:gsLst>
              <a:lin ang="0" scaled="1"/>
              <a:tileRect/>
            </a:gra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4103" name="矩形 14342"/>
            <p:cNvSpPr/>
            <p:nvPr/>
          </p:nvSpPr>
          <p:spPr>
            <a:xfrm>
              <a:off x="258" y="85"/>
              <a:ext cx="87" cy="89"/>
            </a:xfrm>
            <a:prstGeom prst="rect">
              <a:avLst/>
            </a:prstGeom>
            <a:solidFill>
              <a:schemeClr val="folHlink"/>
            </a:solidFill>
            <a:ln w="9525">
              <a:noFill/>
            </a:ln>
          </p:spPr>
          <p:txBody>
            <a:bodyPr anchor="t" anchorCtr="0"/>
            <a:p>
              <a:pPr lvl="0"/>
              <a:endParaRPr lang="zh-CN" altLang="zh-CN" dirty="0">
                <a:solidFill>
                  <a:schemeClr val="hlink"/>
                </a:solidFill>
                <a:latin typeface="Arial" panose="020B0604020202020204" pitchFamily="34" charset="0"/>
                <a:ea typeface="宋体" panose="02010600030101010101" pitchFamily="2" charset="-122"/>
              </a:endParaRPr>
            </a:p>
          </p:txBody>
        </p:sp>
        <p:sp>
          <p:nvSpPr>
            <p:cNvPr id="4104" name="矩形 14343"/>
            <p:cNvSpPr/>
            <p:nvPr/>
          </p:nvSpPr>
          <p:spPr>
            <a:xfrm>
              <a:off x="345" y="0"/>
              <a:ext cx="88" cy="87"/>
            </a:xfrm>
            <a:prstGeom prst="rect">
              <a:avLst/>
            </a:prstGeom>
            <a:solidFill>
              <a:schemeClr val="folHlink"/>
            </a:solidFill>
            <a:ln w="9525">
              <a:noFill/>
            </a:ln>
          </p:spPr>
          <p:txBody>
            <a:bodyPr anchor="t" anchorCtr="0"/>
            <a:p>
              <a:pPr lvl="0"/>
              <a:endParaRPr lang="zh-CN" altLang="zh-CN" dirty="0">
                <a:solidFill>
                  <a:schemeClr val="hlink"/>
                </a:solidFill>
                <a:latin typeface="Arial" panose="020B0604020202020204" pitchFamily="34" charset="0"/>
                <a:ea typeface="宋体" panose="02010600030101010101" pitchFamily="2" charset="-122"/>
              </a:endParaRPr>
            </a:p>
          </p:txBody>
        </p:sp>
        <p:sp>
          <p:nvSpPr>
            <p:cNvPr id="4105" name="矩形 14344"/>
            <p:cNvSpPr/>
            <p:nvPr/>
          </p:nvSpPr>
          <p:spPr>
            <a:xfrm>
              <a:off x="345" y="85"/>
              <a:ext cx="88" cy="89"/>
            </a:xfrm>
            <a:prstGeom prst="rect">
              <a:avLst/>
            </a:prstGeom>
            <a:solidFill>
              <a:schemeClr val="accent2"/>
            </a:solidFill>
            <a:ln w="9525">
              <a:noFill/>
            </a:ln>
          </p:spPr>
          <p:txBody>
            <a:bodyPr anchor="t" anchorCtr="0"/>
            <a:p>
              <a:pPr lvl="0"/>
              <a:endParaRPr lang="zh-CN" altLang="zh-CN" dirty="0">
                <a:solidFill>
                  <a:schemeClr val="accent2"/>
                </a:solidFill>
                <a:latin typeface="Arial" panose="020B0604020202020204" pitchFamily="34" charset="0"/>
                <a:ea typeface="宋体" panose="02010600030101010101" pitchFamily="2" charset="-122"/>
              </a:endParaRPr>
            </a:p>
          </p:txBody>
        </p:sp>
        <p:sp>
          <p:nvSpPr>
            <p:cNvPr id="4106" name="矩形 14345"/>
            <p:cNvSpPr/>
            <p:nvPr/>
          </p:nvSpPr>
          <p:spPr>
            <a:xfrm>
              <a:off x="173" y="173"/>
              <a:ext cx="86" cy="87"/>
            </a:xfrm>
            <a:prstGeom prst="rect">
              <a:avLst/>
            </a:prstGeom>
            <a:solidFill>
              <a:schemeClr val="folHlink"/>
            </a:solidFill>
            <a:ln w="9525">
              <a:noFill/>
            </a:ln>
          </p:spPr>
          <p:txBody>
            <a:bodyPr anchor="t" anchorCtr="0"/>
            <a:p>
              <a:pPr lvl="0"/>
              <a:endParaRPr lang="zh-CN" altLang="zh-CN" dirty="0">
                <a:solidFill>
                  <a:schemeClr val="hlink"/>
                </a:solidFill>
                <a:latin typeface="Arial" panose="020B0604020202020204" pitchFamily="34" charset="0"/>
                <a:ea typeface="宋体" panose="02010600030101010101" pitchFamily="2" charset="-122"/>
              </a:endParaRPr>
            </a:p>
          </p:txBody>
        </p:sp>
        <p:sp>
          <p:nvSpPr>
            <p:cNvPr id="4107" name="矩形 14346"/>
            <p:cNvSpPr/>
            <p:nvPr/>
          </p:nvSpPr>
          <p:spPr>
            <a:xfrm>
              <a:off x="83" y="86"/>
              <a:ext cx="89" cy="87"/>
            </a:xfrm>
            <a:prstGeom prst="rect">
              <a:avLst/>
            </a:prstGeom>
            <a:solidFill>
              <a:schemeClr val="bg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4108" name="矩形 14347"/>
            <p:cNvSpPr/>
            <p:nvPr/>
          </p:nvSpPr>
          <p:spPr>
            <a:xfrm>
              <a:off x="258" y="171"/>
              <a:ext cx="87" cy="87"/>
            </a:xfrm>
            <a:prstGeom prst="rect">
              <a:avLst/>
            </a:prstGeom>
            <a:solidFill>
              <a:schemeClr val="accent2"/>
            </a:solidFill>
            <a:ln w="9525">
              <a:noFill/>
            </a:ln>
          </p:spPr>
          <p:txBody>
            <a:bodyPr anchor="t" anchorCtr="0"/>
            <a:p>
              <a:pPr lvl="0"/>
              <a:endParaRPr lang="zh-CN" altLang="zh-CN" dirty="0">
                <a:solidFill>
                  <a:schemeClr val="accent2"/>
                </a:solidFill>
                <a:latin typeface="Arial" panose="020B0604020202020204" pitchFamily="34" charset="0"/>
                <a:ea typeface="宋体" panose="02010600030101010101" pitchFamily="2" charset="-122"/>
              </a:endParaRPr>
            </a:p>
          </p:txBody>
        </p:sp>
        <p:sp>
          <p:nvSpPr>
            <p:cNvPr id="4109" name="矩形 14348"/>
            <p:cNvSpPr/>
            <p:nvPr/>
          </p:nvSpPr>
          <p:spPr>
            <a:xfrm>
              <a:off x="173" y="258"/>
              <a:ext cx="86" cy="86"/>
            </a:xfrm>
            <a:prstGeom prst="rect">
              <a:avLst/>
            </a:prstGeom>
            <a:solidFill>
              <a:schemeClr val="accent2"/>
            </a:solidFill>
            <a:ln w="9525">
              <a:noFill/>
            </a:ln>
          </p:spPr>
          <p:txBody>
            <a:bodyPr anchor="t" anchorCtr="0"/>
            <a:p>
              <a:pPr lvl="0"/>
              <a:endParaRPr lang="zh-CN" altLang="zh-CN" dirty="0">
                <a:solidFill>
                  <a:schemeClr val="accent2"/>
                </a:solidFill>
                <a:latin typeface="Arial" panose="020B0604020202020204" pitchFamily="34" charset="0"/>
                <a:ea typeface="宋体" panose="02010600030101010101" pitchFamily="2" charset="-122"/>
              </a:endParaRPr>
            </a:p>
          </p:txBody>
        </p:sp>
      </p:grpSp>
      <p:sp>
        <p:nvSpPr>
          <p:cNvPr id="4110" name="标题 14349"/>
          <p:cNvSpPr>
            <a:spLocks noGrp="1"/>
          </p:cNvSpPr>
          <p:nvPr>
            <p:ph type="title"/>
          </p:nvPr>
        </p:nvSpPr>
        <p:spPr>
          <a:xfrm>
            <a:off x="457200" y="457200"/>
            <a:ext cx="8229600" cy="137160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4111" name="文本占位符 14350"/>
          <p:cNvSpPr>
            <a:spLocks noGrp="1"/>
          </p:cNvSpPr>
          <p:nvPr>
            <p:ph type="body"/>
          </p:nvPr>
        </p:nvSpPr>
        <p:spPr>
          <a:xfrm>
            <a:off x="457200" y="1981200"/>
            <a:ext cx="8229600" cy="3886200"/>
          </a:xfrm>
          <a:prstGeom prst="rect">
            <a:avLst/>
          </a:prstGeom>
          <a:noFill/>
          <a:ln w="9525">
            <a:noFill/>
          </a:ln>
        </p:spPr>
        <p:txBody>
          <a:bodyPr anchor="t" anchorCtr="0"/>
          <a:p>
            <a:pPr lvl="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14352" name="日期占位符 14351"/>
          <p:cNvSpPr>
            <a:spLocks noGrp="1"/>
          </p:cNvSpPr>
          <p:nvPr>
            <p:ph type="dt" sz="half" idx="2"/>
          </p:nvPr>
        </p:nvSpPr>
        <p:spPr>
          <a:xfrm>
            <a:off x="457200" y="6245225"/>
            <a:ext cx="2133600" cy="476250"/>
          </a:xfrm>
          <a:prstGeom prst="rect">
            <a:avLst/>
          </a:prstGeom>
          <a:noFill/>
          <a:ln w="9525">
            <a:noFill/>
          </a:ln>
        </p:spPr>
        <p:txBody>
          <a:bodyPr anchor="b"/>
          <a:lstStyle>
            <a:lvl1pPr>
              <a:defRPr sz="1200"/>
            </a:lvl1pPr>
          </a:lstStyle>
          <a:p>
            <a:pPr lvl="0" fontAlgn="base"/>
            <a:endParaRPr lang="zh-CN" altLang="en-US" strike="noStrike" noProof="1"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 id="2147483695" r:id="rId15"/>
    <p:sldLayoutId id="2147483696" r:id="rId16"/>
  </p:sldLayoutIdLst>
  <p:transition>
    <p:blinds dir="vert"/>
  </p:transition>
  <p:hf sldNum="0" hdr="0" ftr="0" dt="0"/>
  <p:txStyles>
    <p:titleStyle>
      <a:lvl1pPr marL="0" lvl="0" indent="0" algn="l" defTabSz="914400" rtl="0" eaLnBrk="1" fontAlgn="base" latinLnBrk="0" hangingPunct="1">
        <a:lnSpc>
          <a:spcPct val="100000"/>
        </a:lnSpc>
        <a:spcBef>
          <a:spcPct val="0"/>
        </a:spcBef>
        <a:spcAft>
          <a:spcPct val="0"/>
        </a:spcAft>
        <a:buNone/>
        <a:defRPr sz="4400" b="0" i="0" u="none" kern="1200" baseline="0">
          <a:solidFill>
            <a:schemeClr val="tx1"/>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4338" name="页脚占位符 14337"/>
          <p:cNvSpPr>
            <a:spLocks noGrp="1"/>
          </p:cNvSpPr>
          <p:nvPr>
            <p:ph type="ftr" sz="quarter" idx="3"/>
          </p:nvPr>
        </p:nvSpPr>
        <p:spPr>
          <a:xfrm>
            <a:off x="3124200" y="6248400"/>
            <a:ext cx="2895600" cy="457200"/>
          </a:xfrm>
          <a:prstGeom prst="rect">
            <a:avLst/>
          </a:prstGeom>
          <a:noFill/>
          <a:ln w="9525">
            <a:noFill/>
          </a:ln>
        </p:spPr>
        <p:txBody>
          <a:bodyPr anchor="b"/>
          <a:lstStyle>
            <a:lvl1pPr algn="ctr">
              <a:defRPr sz="1200"/>
            </a:lvl1pPr>
          </a:lstStyle>
          <a:p>
            <a:pPr lvl="0" fontAlgn="base"/>
            <a:endParaRPr lang="zh-CN" altLang="en-US" strike="noStrike" noProof="1" dirty="0">
              <a:latin typeface="Arial" panose="020B0604020202020204" pitchFamily="34" charset="0"/>
            </a:endParaRPr>
          </a:p>
        </p:txBody>
      </p:sp>
      <p:sp>
        <p:nvSpPr>
          <p:cNvPr id="14339" name="灯片编号占位符 14338"/>
          <p:cNvSpPr>
            <a:spLocks noGrp="1"/>
          </p:cNvSpPr>
          <p:nvPr>
            <p:ph type="sldNum" sz="quarter" idx="4"/>
          </p:nvPr>
        </p:nvSpPr>
        <p:spPr>
          <a:xfrm>
            <a:off x="6553200" y="6248400"/>
            <a:ext cx="2133600" cy="457200"/>
          </a:xfrm>
          <a:prstGeom prst="rect">
            <a:avLst/>
          </a:prstGeom>
          <a:noFill/>
          <a:ln w="9525">
            <a:noFill/>
          </a:ln>
        </p:spPr>
        <p:txBody>
          <a:bodyPr anchor="b"/>
          <a:lstStyle>
            <a:lvl1pPr algn="r">
              <a:defRPr sz="1200">
                <a:latin typeface="Arial Black" panose="020B0A04020102020204" pitchFamily="34" charset="0"/>
              </a:defRPr>
            </a:lvl1pPr>
          </a:lstStyle>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grpSp>
        <p:nvGrpSpPr>
          <p:cNvPr id="5124" name="组合 14339"/>
          <p:cNvGrpSpPr/>
          <p:nvPr/>
        </p:nvGrpSpPr>
        <p:grpSpPr>
          <a:xfrm>
            <a:off x="0" y="0"/>
            <a:ext cx="9144000" cy="546100"/>
            <a:chOff x="0" y="0"/>
            <a:chExt cx="5760" cy="344"/>
          </a:xfrm>
        </p:grpSpPr>
        <p:sp>
          <p:nvSpPr>
            <p:cNvPr id="5125" name="矩形 14340"/>
            <p:cNvSpPr/>
            <p:nvPr/>
          </p:nvSpPr>
          <p:spPr>
            <a:xfrm>
              <a:off x="0" y="0"/>
              <a:ext cx="180" cy="336"/>
            </a:xfrm>
            <a:prstGeom prst="rect">
              <a:avLst/>
            </a:prstGeom>
            <a:gradFill rotWithShape="0">
              <a:gsLst>
                <a:gs pos="0">
                  <a:schemeClr val="folHlink"/>
                </a:gs>
                <a:gs pos="100000">
                  <a:schemeClr val="bg1"/>
                </a:gs>
              </a:gsLst>
              <a:lin ang="0" scaled="1"/>
              <a:tileRect/>
            </a:gradFill>
            <a:ln w="9525">
              <a:noFill/>
            </a:ln>
          </p:spPr>
          <p:txBody>
            <a:bodyPr wrap="none" anchor="ctr" anchorCtr="0"/>
            <a:p>
              <a:pPr lvl="0" algn="ctr"/>
              <a:endParaRPr lang="zh-CN" altLang="zh-CN" sz="2400" dirty="0">
                <a:latin typeface="Times New Roman" panose="02020603050405020304" pitchFamily="18" charset="0"/>
                <a:ea typeface="宋体" panose="02010600030101010101" pitchFamily="2" charset="-122"/>
              </a:endParaRPr>
            </a:p>
          </p:txBody>
        </p:sp>
        <p:sp>
          <p:nvSpPr>
            <p:cNvPr id="5126" name="矩形 14341"/>
            <p:cNvSpPr/>
            <p:nvPr/>
          </p:nvSpPr>
          <p:spPr>
            <a:xfrm>
              <a:off x="260" y="85"/>
              <a:ext cx="5500" cy="173"/>
            </a:xfrm>
            <a:prstGeom prst="rect">
              <a:avLst/>
            </a:prstGeom>
            <a:gradFill rotWithShape="0">
              <a:gsLst>
                <a:gs pos="0">
                  <a:schemeClr val="bg2"/>
                </a:gs>
                <a:gs pos="100000">
                  <a:schemeClr val="bg1"/>
                </a:gs>
              </a:gsLst>
              <a:lin ang="0" scaled="1"/>
              <a:tileRect/>
            </a:gra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5127" name="矩形 14342"/>
            <p:cNvSpPr/>
            <p:nvPr/>
          </p:nvSpPr>
          <p:spPr>
            <a:xfrm>
              <a:off x="258" y="85"/>
              <a:ext cx="87" cy="89"/>
            </a:xfrm>
            <a:prstGeom prst="rect">
              <a:avLst/>
            </a:prstGeom>
            <a:solidFill>
              <a:schemeClr val="folHlink"/>
            </a:solidFill>
            <a:ln w="9525">
              <a:noFill/>
            </a:ln>
          </p:spPr>
          <p:txBody>
            <a:bodyPr anchor="t" anchorCtr="0"/>
            <a:p>
              <a:pPr lvl="0"/>
              <a:endParaRPr lang="zh-CN" altLang="zh-CN" dirty="0">
                <a:solidFill>
                  <a:schemeClr val="hlink"/>
                </a:solidFill>
                <a:latin typeface="Arial" panose="020B0604020202020204" pitchFamily="34" charset="0"/>
                <a:ea typeface="宋体" panose="02010600030101010101" pitchFamily="2" charset="-122"/>
              </a:endParaRPr>
            </a:p>
          </p:txBody>
        </p:sp>
        <p:sp>
          <p:nvSpPr>
            <p:cNvPr id="5128" name="矩形 14343"/>
            <p:cNvSpPr/>
            <p:nvPr/>
          </p:nvSpPr>
          <p:spPr>
            <a:xfrm>
              <a:off x="345" y="0"/>
              <a:ext cx="88" cy="87"/>
            </a:xfrm>
            <a:prstGeom prst="rect">
              <a:avLst/>
            </a:prstGeom>
            <a:solidFill>
              <a:schemeClr val="folHlink"/>
            </a:solidFill>
            <a:ln w="9525">
              <a:noFill/>
            </a:ln>
          </p:spPr>
          <p:txBody>
            <a:bodyPr anchor="t" anchorCtr="0"/>
            <a:p>
              <a:pPr lvl="0"/>
              <a:endParaRPr lang="zh-CN" altLang="zh-CN" dirty="0">
                <a:solidFill>
                  <a:schemeClr val="hlink"/>
                </a:solidFill>
                <a:latin typeface="Arial" panose="020B0604020202020204" pitchFamily="34" charset="0"/>
                <a:ea typeface="宋体" panose="02010600030101010101" pitchFamily="2" charset="-122"/>
              </a:endParaRPr>
            </a:p>
          </p:txBody>
        </p:sp>
        <p:sp>
          <p:nvSpPr>
            <p:cNvPr id="5129" name="矩形 14344"/>
            <p:cNvSpPr/>
            <p:nvPr/>
          </p:nvSpPr>
          <p:spPr>
            <a:xfrm>
              <a:off x="345" y="85"/>
              <a:ext cx="88" cy="89"/>
            </a:xfrm>
            <a:prstGeom prst="rect">
              <a:avLst/>
            </a:prstGeom>
            <a:solidFill>
              <a:schemeClr val="accent2"/>
            </a:solidFill>
            <a:ln w="9525">
              <a:noFill/>
            </a:ln>
          </p:spPr>
          <p:txBody>
            <a:bodyPr anchor="t" anchorCtr="0"/>
            <a:p>
              <a:pPr lvl="0"/>
              <a:endParaRPr lang="zh-CN" altLang="zh-CN" dirty="0">
                <a:solidFill>
                  <a:schemeClr val="accent2"/>
                </a:solidFill>
                <a:latin typeface="Arial" panose="020B0604020202020204" pitchFamily="34" charset="0"/>
                <a:ea typeface="宋体" panose="02010600030101010101" pitchFamily="2" charset="-122"/>
              </a:endParaRPr>
            </a:p>
          </p:txBody>
        </p:sp>
        <p:sp>
          <p:nvSpPr>
            <p:cNvPr id="5130" name="矩形 14345"/>
            <p:cNvSpPr/>
            <p:nvPr/>
          </p:nvSpPr>
          <p:spPr>
            <a:xfrm>
              <a:off x="173" y="173"/>
              <a:ext cx="86" cy="87"/>
            </a:xfrm>
            <a:prstGeom prst="rect">
              <a:avLst/>
            </a:prstGeom>
            <a:solidFill>
              <a:schemeClr val="folHlink"/>
            </a:solidFill>
            <a:ln w="9525">
              <a:noFill/>
            </a:ln>
          </p:spPr>
          <p:txBody>
            <a:bodyPr anchor="t" anchorCtr="0"/>
            <a:p>
              <a:pPr lvl="0"/>
              <a:endParaRPr lang="zh-CN" altLang="zh-CN" dirty="0">
                <a:solidFill>
                  <a:schemeClr val="hlink"/>
                </a:solidFill>
                <a:latin typeface="Arial" panose="020B0604020202020204" pitchFamily="34" charset="0"/>
                <a:ea typeface="宋体" panose="02010600030101010101" pitchFamily="2" charset="-122"/>
              </a:endParaRPr>
            </a:p>
          </p:txBody>
        </p:sp>
        <p:sp>
          <p:nvSpPr>
            <p:cNvPr id="5131" name="矩形 14346"/>
            <p:cNvSpPr/>
            <p:nvPr/>
          </p:nvSpPr>
          <p:spPr>
            <a:xfrm>
              <a:off x="83" y="86"/>
              <a:ext cx="89" cy="87"/>
            </a:xfrm>
            <a:prstGeom prst="rect">
              <a:avLst/>
            </a:prstGeom>
            <a:solidFill>
              <a:schemeClr val="bg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5132" name="矩形 14347"/>
            <p:cNvSpPr/>
            <p:nvPr/>
          </p:nvSpPr>
          <p:spPr>
            <a:xfrm>
              <a:off x="258" y="171"/>
              <a:ext cx="87" cy="87"/>
            </a:xfrm>
            <a:prstGeom prst="rect">
              <a:avLst/>
            </a:prstGeom>
            <a:solidFill>
              <a:schemeClr val="accent2"/>
            </a:solidFill>
            <a:ln w="9525">
              <a:noFill/>
            </a:ln>
          </p:spPr>
          <p:txBody>
            <a:bodyPr anchor="t" anchorCtr="0"/>
            <a:p>
              <a:pPr lvl="0"/>
              <a:endParaRPr lang="zh-CN" altLang="zh-CN" dirty="0">
                <a:solidFill>
                  <a:schemeClr val="accent2"/>
                </a:solidFill>
                <a:latin typeface="Arial" panose="020B0604020202020204" pitchFamily="34" charset="0"/>
                <a:ea typeface="宋体" panose="02010600030101010101" pitchFamily="2" charset="-122"/>
              </a:endParaRPr>
            </a:p>
          </p:txBody>
        </p:sp>
        <p:sp>
          <p:nvSpPr>
            <p:cNvPr id="5133" name="矩形 14348"/>
            <p:cNvSpPr/>
            <p:nvPr/>
          </p:nvSpPr>
          <p:spPr>
            <a:xfrm>
              <a:off x="173" y="258"/>
              <a:ext cx="86" cy="86"/>
            </a:xfrm>
            <a:prstGeom prst="rect">
              <a:avLst/>
            </a:prstGeom>
            <a:solidFill>
              <a:schemeClr val="accent2"/>
            </a:solidFill>
            <a:ln w="9525">
              <a:noFill/>
            </a:ln>
          </p:spPr>
          <p:txBody>
            <a:bodyPr anchor="t" anchorCtr="0"/>
            <a:p>
              <a:pPr lvl="0"/>
              <a:endParaRPr lang="zh-CN" altLang="zh-CN" dirty="0">
                <a:solidFill>
                  <a:schemeClr val="accent2"/>
                </a:solidFill>
                <a:latin typeface="Arial" panose="020B0604020202020204" pitchFamily="34" charset="0"/>
                <a:ea typeface="宋体" panose="02010600030101010101" pitchFamily="2" charset="-122"/>
              </a:endParaRPr>
            </a:p>
          </p:txBody>
        </p:sp>
      </p:grpSp>
      <p:sp>
        <p:nvSpPr>
          <p:cNvPr id="5134" name="标题 14349"/>
          <p:cNvSpPr>
            <a:spLocks noGrp="1"/>
          </p:cNvSpPr>
          <p:nvPr>
            <p:ph type="title"/>
          </p:nvPr>
        </p:nvSpPr>
        <p:spPr>
          <a:xfrm>
            <a:off x="457200" y="457200"/>
            <a:ext cx="8229600" cy="137160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5135" name="文本占位符 14350"/>
          <p:cNvSpPr>
            <a:spLocks noGrp="1"/>
          </p:cNvSpPr>
          <p:nvPr>
            <p:ph type="body"/>
          </p:nvPr>
        </p:nvSpPr>
        <p:spPr>
          <a:xfrm>
            <a:off x="457200" y="1981200"/>
            <a:ext cx="8229600" cy="3886200"/>
          </a:xfrm>
          <a:prstGeom prst="rect">
            <a:avLst/>
          </a:prstGeom>
          <a:noFill/>
          <a:ln w="9525">
            <a:noFill/>
          </a:ln>
        </p:spPr>
        <p:txBody>
          <a:bodyPr anchor="t" anchorCtr="0"/>
          <a:p>
            <a:pPr lvl="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14352" name="日期占位符 14351"/>
          <p:cNvSpPr>
            <a:spLocks noGrp="1"/>
          </p:cNvSpPr>
          <p:nvPr>
            <p:ph type="dt" sz="half" idx="2"/>
          </p:nvPr>
        </p:nvSpPr>
        <p:spPr>
          <a:xfrm>
            <a:off x="457200" y="6245225"/>
            <a:ext cx="2133600" cy="476250"/>
          </a:xfrm>
          <a:prstGeom prst="rect">
            <a:avLst/>
          </a:prstGeom>
          <a:noFill/>
          <a:ln w="9525">
            <a:noFill/>
          </a:ln>
        </p:spPr>
        <p:txBody>
          <a:bodyPr anchor="b"/>
          <a:lstStyle>
            <a:lvl1pPr>
              <a:defRPr sz="1200"/>
            </a:lvl1pPr>
          </a:lstStyle>
          <a:p>
            <a:pPr lvl="0" fontAlgn="base"/>
            <a:endParaRPr lang="zh-CN" altLang="en-US" strike="noStrike" noProof="1"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710" r:id="rId13"/>
    <p:sldLayoutId id="2147483711" r:id="rId14"/>
    <p:sldLayoutId id="2147483712" r:id="rId15"/>
    <p:sldLayoutId id="2147483713" r:id="rId16"/>
  </p:sldLayoutIdLst>
  <p:transition>
    <p:blinds dir="vert"/>
  </p:transition>
  <p:hf sldNum="0" hdr="0" ftr="0" dt="0"/>
  <p:txStyles>
    <p:titleStyle>
      <a:lvl1pPr marL="0" lvl="0" indent="0" algn="l" defTabSz="914400" rtl="0" eaLnBrk="1" fontAlgn="base" latinLnBrk="0" hangingPunct="1">
        <a:lnSpc>
          <a:spcPct val="100000"/>
        </a:lnSpc>
        <a:spcBef>
          <a:spcPct val="0"/>
        </a:spcBef>
        <a:spcAft>
          <a:spcPct val="0"/>
        </a:spcAft>
        <a:buNone/>
        <a:defRPr sz="4400" b="0" i="0" u="none" kern="1200" baseline="0">
          <a:solidFill>
            <a:schemeClr val="tx1"/>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4338" name="页脚占位符 14337"/>
          <p:cNvSpPr>
            <a:spLocks noGrp="1"/>
          </p:cNvSpPr>
          <p:nvPr>
            <p:ph type="ftr" sz="quarter" idx="3"/>
          </p:nvPr>
        </p:nvSpPr>
        <p:spPr>
          <a:xfrm>
            <a:off x="3124200" y="6248400"/>
            <a:ext cx="2895600" cy="457200"/>
          </a:xfrm>
          <a:prstGeom prst="rect">
            <a:avLst/>
          </a:prstGeom>
          <a:noFill/>
          <a:ln w="9525">
            <a:noFill/>
          </a:ln>
        </p:spPr>
        <p:txBody>
          <a:bodyPr anchor="b"/>
          <a:lstStyle>
            <a:lvl1pPr algn="ctr">
              <a:defRPr sz="1200"/>
            </a:lvl1pPr>
          </a:lstStyle>
          <a:p>
            <a:pPr lvl="0" fontAlgn="base"/>
            <a:endParaRPr lang="zh-CN" altLang="en-US" strike="noStrike" noProof="1" dirty="0">
              <a:latin typeface="Arial" panose="020B0604020202020204" pitchFamily="34" charset="0"/>
            </a:endParaRPr>
          </a:p>
        </p:txBody>
      </p:sp>
      <p:sp>
        <p:nvSpPr>
          <p:cNvPr id="14339" name="灯片编号占位符 14338"/>
          <p:cNvSpPr>
            <a:spLocks noGrp="1"/>
          </p:cNvSpPr>
          <p:nvPr>
            <p:ph type="sldNum" sz="quarter" idx="4"/>
          </p:nvPr>
        </p:nvSpPr>
        <p:spPr>
          <a:xfrm>
            <a:off x="6553200" y="6248400"/>
            <a:ext cx="2133600" cy="457200"/>
          </a:xfrm>
          <a:prstGeom prst="rect">
            <a:avLst/>
          </a:prstGeom>
          <a:noFill/>
          <a:ln w="9525">
            <a:noFill/>
          </a:ln>
        </p:spPr>
        <p:txBody>
          <a:bodyPr anchor="b"/>
          <a:lstStyle>
            <a:lvl1pPr algn="r">
              <a:defRPr sz="1200">
                <a:latin typeface="Arial Black" panose="020B0A04020102020204" pitchFamily="34" charset="0"/>
              </a:defRPr>
            </a:lvl1pPr>
          </a:lstStyle>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grpSp>
        <p:nvGrpSpPr>
          <p:cNvPr id="6148" name="组合 14339"/>
          <p:cNvGrpSpPr/>
          <p:nvPr/>
        </p:nvGrpSpPr>
        <p:grpSpPr>
          <a:xfrm>
            <a:off x="0" y="0"/>
            <a:ext cx="9144000" cy="546100"/>
            <a:chOff x="0" y="0"/>
            <a:chExt cx="5760" cy="344"/>
          </a:xfrm>
        </p:grpSpPr>
        <p:sp>
          <p:nvSpPr>
            <p:cNvPr id="6149" name="矩形 14340"/>
            <p:cNvSpPr/>
            <p:nvPr/>
          </p:nvSpPr>
          <p:spPr>
            <a:xfrm>
              <a:off x="0" y="0"/>
              <a:ext cx="180" cy="336"/>
            </a:xfrm>
            <a:prstGeom prst="rect">
              <a:avLst/>
            </a:prstGeom>
            <a:gradFill rotWithShape="0">
              <a:gsLst>
                <a:gs pos="0">
                  <a:schemeClr val="folHlink"/>
                </a:gs>
                <a:gs pos="100000">
                  <a:schemeClr val="bg1"/>
                </a:gs>
              </a:gsLst>
              <a:lin ang="0" scaled="1"/>
              <a:tileRect/>
            </a:gradFill>
            <a:ln w="9525">
              <a:noFill/>
            </a:ln>
          </p:spPr>
          <p:txBody>
            <a:bodyPr wrap="none" anchor="ctr" anchorCtr="0"/>
            <a:p>
              <a:pPr lvl="0" algn="ctr"/>
              <a:endParaRPr lang="zh-CN" altLang="zh-CN" sz="2400" dirty="0">
                <a:latin typeface="Times New Roman" panose="02020603050405020304" pitchFamily="18" charset="0"/>
                <a:ea typeface="宋体" panose="02010600030101010101" pitchFamily="2" charset="-122"/>
              </a:endParaRPr>
            </a:p>
          </p:txBody>
        </p:sp>
        <p:sp>
          <p:nvSpPr>
            <p:cNvPr id="6150" name="矩形 14341"/>
            <p:cNvSpPr/>
            <p:nvPr/>
          </p:nvSpPr>
          <p:spPr>
            <a:xfrm>
              <a:off x="260" y="85"/>
              <a:ext cx="5500" cy="173"/>
            </a:xfrm>
            <a:prstGeom prst="rect">
              <a:avLst/>
            </a:prstGeom>
            <a:gradFill rotWithShape="0">
              <a:gsLst>
                <a:gs pos="0">
                  <a:schemeClr val="bg2"/>
                </a:gs>
                <a:gs pos="100000">
                  <a:schemeClr val="bg1"/>
                </a:gs>
              </a:gsLst>
              <a:lin ang="0" scaled="1"/>
              <a:tileRect/>
            </a:gra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6151" name="矩形 14342"/>
            <p:cNvSpPr/>
            <p:nvPr/>
          </p:nvSpPr>
          <p:spPr>
            <a:xfrm>
              <a:off x="258" y="85"/>
              <a:ext cx="87" cy="89"/>
            </a:xfrm>
            <a:prstGeom prst="rect">
              <a:avLst/>
            </a:prstGeom>
            <a:solidFill>
              <a:schemeClr val="folHlink"/>
            </a:solidFill>
            <a:ln w="9525">
              <a:noFill/>
            </a:ln>
          </p:spPr>
          <p:txBody>
            <a:bodyPr anchor="t" anchorCtr="0"/>
            <a:p>
              <a:pPr lvl="0"/>
              <a:endParaRPr lang="zh-CN" altLang="zh-CN" dirty="0">
                <a:solidFill>
                  <a:schemeClr val="hlink"/>
                </a:solidFill>
                <a:latin typeface="Arial" panose="020B0604020202020204" pitchFamily="34" charset="0"/>
                <a:ea typeface="宋体" panose="02010600030101010101" pitchFamily="2" charset="-122"/>
              </a:endParaRPr>
            </a:p>
          </p:txBody>
        </p:sp>
        <p:sp>
          <p:nvSpPr>
            <p:cNvPr id="6152" name="矩形 14343"/>
            <p:cNvSpPr/>
            <p:nvPr/>
          </p:nvSpPr>
          <p:spPr>
            <a:xfrm>
              <a:off x="345" y="0"/>
              <a:ext cx="88" cy="87"/>
            </a:xfrm>
            <a:prstGeom prst="rect">
              <a:avLst/>
            </a:prstGeom>
            <a:solidFill>
              <a:schemeClr val="folHlink"/>
            </a:solidFill>
            <a:ln w="9525">
              <a:noFill/>
            </a:ln>
          </p:spPr>
          <p:txBody>
            <a:bodyPr anchor="t" anchorCtr="0"/>
            <a:p>
              <a:pPr lvl="0"/>
              <a:endParaRPr lang="zh-CN" altLang="zh-CN" dirty="0">
                <a:solidFill>
                  <a:schemeClr val="hlink"/>
                </a:solidFill>
                <a:latin typeface="Arial" panose="020B0604020202020204" pitchFamily="34" charset="0"/>
                <a:ea typeface="宋体" panose="02010600030101010101" pitchFamily="2" charset="-122"/>
              </a:endParaRPr>
            </a:p>
          </p:txBody>
        </p:sp>
        <p:sp>
          <p:nvSpPr>
            <p:cNvPr id="6153" name="矩形 14344"/>
            <p:cNvSpPr/>
            <p:nvPr/>
          </p:nvSpPr>
          <p:spPr>
            <a:xfrm>
              <a:off x="345" y="85"/>
              <a:ext cx="88" cy="89"/>
            </a:xfrm>
            <a:prstGeom prst="rect">
              <a:avLst/>
            </a:prstGeom>
            <a:solidFill>
              <a:schemeClr val="accent2"/>
            </a:solidFill>
            <a:ln w="9525">
              <a:noFill/>
            </a:ln>
          </p:spPr>
          <p:txBody>
            <a:bodyPr anchor="t" anchorCtr="0"/>
            <a:p>
              <a:pPr lvl="0"/>
              <a:endParaRPr lang="zh-CN" altLang="zh-CN" dirty="0">
                <a:solidFill>
                  <a:schemeClr val="accent2"/>
                </a:solidFill>
                <a:latin typeface="Arial" panose="020B0604020202020204" pitchFamily="34" charset="0"/>
                <a:ea typeface="宋体" panose="02010600030101010101" pitchFamily="2" charset="-122"/>
              </a:endParaRPr>
            </a:p>
          </p:txBody>
        </p:sp>
        <p:sp>
          <p:nvSpPr>
            <p:cNvPr id="6154" name="矩形 14345"/>
            <p:cNvSpPr/>
            <p:nvPr/>
          </p:nvSpPr>
          <p:spPr>
            <a:xfrm>
              <a:off x="173" y="173"/>
              <a:ext cx="86" cy="87"/>
            </a:xfrm>
            <a:prstGeom prst="rect">
              <a:avLst/>
            </a:prstGeom>
            <a:solidFill>
              <a:schemeClr val="folHlink"/>
            </a:solidFill>
            <a:ln w="9525">
              <a:noFill/>
            </a:ln>
          </p:spPr>
          <p:txBody>
            <a:bodyPr anchor="t" anchorCtr="0"/>
            <a:p>
              <a:pPr lvl="0"/>
              <a:endParaRPr lang="zh-CN" altLang="zh-CN" dirty="0">
                <a:solidFill>
                  <a:schemeClr val="hlink"/>
                </a:solidFill>
                <a:latin typeface="Arial" panose="020B0604020202020204" pitchFamily="34" charset="0"/>
                <a:ea typeface="宋体" panose="02010600030101010101" pitchFamily="2" charset="-122"/>
              </a:endParaRPr>
            </a:p>
          </p:txBody>
        </p:sp>
        <p:sp>
          <p:nvSpPr>
            <p:cNvPr id="6155" name="矩形 14346"/>
            <p:cNvSpPr/>
            <p:nvPr/>
          </p:nvSpPr>
          <p:spPr>
            <a:xfrm>
              <a:off x="83" y="86"/>
              <a:ext cx="89" cy="87"/>
            </a:xfrm>
            <a:prstGeom prst="rect">
              <a:avLst/>
            </a:prstGeom>
            <a:solidFill>
              <a:schemeClr val="bg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6156" name="矩形 14347"/>
            <p:cNvSpPr/>
            <p:nvPr/>
          </p:nvSpPr>
          <p:spPr>
            <a:xfrm>
              <a:off x="258" y="171"/>
              <a:ext cx="87" cy="87"/>
            </a:xfrm>
            <a:prstGeom prst="rect">
              <a:avLst/>
            </a:prstGeom>
            <a:solidFill>
              <a:schemeClr val="accent2"/>
            </a:solidFill>
            <a:ln w="9525">
              <a:noFill/>
            </a:ln>
          </p:spPr>
          <p:txBody>
            <a:bodyPr anchor="t" anchorCtr="0"/>
            <a:p>
              <a:pPr lvl="0"/>
              <a:endParaRPr lang="zh-CN" altLang="zh-CN" dirty="0">
                <a:solidFill>
                  <a:schemeClr val="accent2"/>
                </a:solidFill>
                <a:latin typeface="Arial" panose="020B0604020202020204" pitchFamily="34" charset="0"/>
                <a:ea typeface="宋体" panose="02010600030101010101" pitchFamily="2" charset="-122"/>
              </a:endParaRPr>
            </a:p>
          </p:txBody>
        </p:sp>
        <p:sp>
          <p:nvSpPr>
            <p:cNvPr id="6157" name="矩形 14348"/>
            <p:cNvSpPr/>
            <p:nvPr/>
          </p:nvSpPr>
          <p:spPr>
            <a:xfrm>
              <a:off x="173" y="258"/>
              <a:ext cx="86" cy="86"/>
            </a:xfrm>
            <a:prstGeom prst="rect">
              <a:avLst/>
            </a:prstGeom>
            <a:solidFill>
              <a:schemeClr val="accent2"/>
            </a:solidFill>
            <a:ln w="9525">
              <a:noFill/>
            </a:ln>
          </p:spPr>
          <p:txBody>
            <a:bodyPr anchor="t" anchorCtr="0"/>
            <a:p>
              <a:pPr lvl="0"/>
              <a:endParaRPr lang="zh-CN" altLang="zh-CN" dirty="0">
                <a:solidFill>
                  <a:schemeClr val="accent2"/>
                </a:solidFill>
                <a:latin typeface="Arial" panose="020B0604020202020204" pitchFamily="34" charset="0"/>
                <a:ea typeface="宋体" panose="02010600030101010101" pitchFamily="2" charset="-122"/>
              </a:endParaRPr>
            </a:p>
          </p:txBody>
        </p:sp>
      </p:grpSp>
      <p:sp>
        <p:nvSpPr>
          <p:cNvPr id="6158" name="标题 14349"/>
          <p:cNvSpPr>
            <a:spLocks noGrp="1"/>
          </p:cNvSpPr>
          <p:nvPr>
            <p:ph type="title"/>
          </p:nvPr>
        </p:nvSpPr>
        <p:spPr>
          <a:xfrm>
            <a:off x="457200" y="457200"/>
            <a:ext cx="8229600" cy="137160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6159" name="文本占位符 14350"/>
          <p:cNvSpPr>
            <a:spLocks noGrp="1"/>
          </p:cNvSpPr>
          <p:nvPr>
            <p:ph type="body"/>
          </p:nvPr>
        </p:nvSpPr>
        <p:spPr>
          <a:xfrm>
            <a:off x="457200" y="1981200"/>
            <a:ext cx="8229600" cy="3886200"/>
          </a:xfrm>
          <a:prstGeom prst="rect">
            <a:avLst/>
          </a:prstGeom>
          <a:noFill/>
          <a:ln w="9525">
            <a:noFill/>
          </a:ln>
        </p:spPr>
        <p:txBody>
          <a:bodyPr anchor="t" anchorCtr="0"/>
          <a:p>
            <a:pPr lvl="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14352" name="日期占位符 14351"/>
          <p:cNvSpPr>
            <a:spLocks noGrp="1"/>
          </p:cNvSpPr>
          <p:nvPr>
            <p:ph type="dt" sz="half" idx="2"/>
          </p:nvPr>
        </p:nvSpPr>
        <p:spPr>
          <a:xfrm>
            <a:off x="457200" y="6245225"/>
            <a:ext cx="2133600" cy="476250"/>
          </a:xfrm>
          <a:prstGeom prst="rect">
            <a:avLst/>
          </a:prstGeom>
          <a:noFill/>
          <a:ln w="9525">
            <a:noFill/>
          </a:ln>
        </p:spPr>
        <p:txBody>
          <a:bodyPr anchor="b"/>
          <a:lstStyle>
            <a:lvl1pPr>
              <a:defRPr sz="1200"/>
            </a:lvl1pPr>
          </a:lstStyle>
          <a:p>
            <a:pPr lvl="0" fontAlgn="base"/>
            <a:endParaRPr lang="zh-CN" altLang="en-US" strike="noStrike" noProof="1"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Lst>
  <p:transition>
    <p:blinds dir="vert"/>
  </p:transition>
  <p:hf sldNum="0" hdr="0" ftr="0" dt="0"/>
  <p:txStyles>
    <p:titleStyle>
      <a:lvl1pPr marL="0" lvl="0" indent="0" algn="l" defTabSz="914400" rtl="0" eaLnBrk="1" fontAlgn="base" latinLnBrk="0" hangingPunct="1">
        <a:lnSpc>
          <a:spcPct val="100000"/>
        </a:lnSpc>
        <a:spcBef>
          <a:spcPct val="0"/>
        </a:spcBef>
        <a:spcAft>
          <a:spcPct val="0"/>
        </a:spcAft>
        <a:buNone/>
        <a:defRPr sz="4400" b="0" i="0" u="none" kern="1200" baseline="0">
          <a:solidFill>
            <a:schemeClr val="tx1"/>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4.jpeg"/><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9" Type="http://schemas.openxmlformats.org/officeDocument/2006/relationships/tags" Target="../tags/tag51.xml"/><Relationship Id="rId8" Type="http://schemas.openxmlformats.org/officeDocument/2006/relationships/tags" Target="../tags/tag50.xml"/><Relationship Id="rId7" Type="http://schemas.openxmlformats.org/officeDocument/2006/relationships/tags" Target="../tags/tag49.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 Id="rId3" Type="http://schemas.openxmlformats.org/officeDocument/2006/relationships/tags" Target="../tags/tag45.xml"/><Relationship Id="rId2" Type="http://schemas.openxmlformats.org/officeDocument/2006/relationships/tags" Target="../tags/tag44.xml"/><Relationship Id="rId10" Type="http://schemas.openxmlformats.org/officeDocument/2006/relationships/slideLayout" Target="../slideLayouts/slideLayout2.xml"/><Relationship Id="rId1" Type="http://schemas.openxmlformats.org/officeDocument/2006/relationships/tags" Target="../tags/tag4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9" Type="http://schemas.openxmlformats.org/officeDocument/2006/relationships/tags" Target="../tags/tag60.xml"/><Relationship Id="rId8" Type="http://schemas.openxmlformats.org/officeDocument/2006/relationships/tags" Target="../tags/tag59.xml"/><Relationship Id="rId7" Type="http://schemas.openxmlformats.org/officeDocument/2006/relationships/tags" Target="../tags/tag58.xml"/><Relationship Id="rId6" Type="http://schemas.openxmlformats.org/officeDocument/2006/relationships/tags" Target="../tags/tag57.xml"/><Relationship Id="rId5" Type="http://schemas.openxmlformats.org/officeDocument/2006/relationships/tags" Target="../tags/tag56.xml"/><Relationship Id="rId4" Type="http://schemas.openxmlformats.org/officeDocument/2006/relationships/tags" Target="../tags/tag55.xml"/><Relationship Id="rId3" Type="http://schemas.openxmlformats.org/officeDocument/2006/relationships/tags" Target="../tags/tag54.xml"/><Relationship Id="rId2" Type="http://schemas.openxmlformats.org/officeDocument/2006/relationships/tags" Target="../tags/tag53.xml"/><Relationship Id="rId10" Type="http://schemas.openxmlformats.org/officeDocument/2006/relationships/slideLayout" Target="../slideLayouts/slideLayout2.xml"/><Relationship Id="rId1" Type="http://schemas.openxmlformats.org/officeDocument/2006/relationships/tags" Target="../tags/tag52.xml"/></Relationships>
</file>

<file path=ppt/slides/_rels/slide2.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2" Type="http://schemas.openxmlformats.org/officeDocument/2006/relationships/notesSlide" Target="../notesSlides/notesSlide1.xml"/><Relationship Id="rId11" Type="http://schemas.openxmlformats.org/officeDocument/2006/relationships/slideLayout" Target="../slideLayouts/slideLayout7.xml"/><Relationship Id="rId10" Type="http://schemas.openxmlformats.org/officeDocument/2006/relationships/tags" Target="../tags/tag10.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9" Type="http://schemas.openxmlformats.org/officeDocument/2006/relationships/tags" Target="../tags/tag69.xml"/><Relationship Id="rId8" Type="http://schemas.openxmlformats.org/officeDocument/2006/relationships/tags" Target="../tags/tag68.xml"/><Relationship Id="rId7" Type="http://schemas.openxmlformats.org/officeDocument/2006/relationships/tags" Target="../tags/tag67.xml"/><Relationship Id="rId6" Type="http://schemas.openxmlformats.org/officeDocument/2006/relationships/tags" Target="../tags/tag66.xml"/><Relationship Id="rId5" Type="http://schemas.openxmlformats.org/officeDocument/2006/relationships/tags" Target="../tags/tag65.xml"/><Relationship Id="rId4" Type="http://schemas.openxmlformats.org/officeDocument/2006/relationships/tags" Target="../tags/tag64.xml"/><Relationship Id="rId3" Type="http://schemas.openxmlformats.org/officeDocument/2006/relationships/tags" Target="../tags/tag63.xml"/><Relationship Id="rId2" Type="http://schemas.openxmlformats.org/officeDocument/2006/relationships/tags" Target="../tags/tag62.xml"/><Relationship Id="rId10" Type="http://schemas.openxmlformats.org/officeDocument/2006/relationships/slideLayout" Target="../slideLayouts/slideLayout2.xml"/><Relationship Id="rId1" Type="http://schemas.openxmlformats.org/officeDocument/2006/relationships/tags" Target="../tags/tag6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9" Type="http://schemas.openxmlformats.org/officeDocument/2006/relationships/tags" Target="../tags/tag78.xml"/><Relationship Id="rId8" Type="http://schemas.openxmlformats.org/officeDocument/2006/relationships/tags" Target="../tags/tag77.xml"/><Relationship Id="rId7" Type="http://schemas.openxmlformats.org/officeDocument/2006/relationships/tags" Target="../tags/tag76.xml"/><Relationship Id="rId6" Type="http://schemas.openxmlformats.org/officeDocument/2006/relationships/tags" Target="../tags/tag75.xml"/><Relationship Id="rId5" Type="http://schemas.openxmlformats.org/officeDocument/2006/relationships/tags" Target="../tags/tag74.xml"/><Relationship Id="rId4" Type="http://schemas.openxmlformats.org/officeDocument/2006/relationships/tags" Target="../tags/tag73.xml"/><Relationship Id="rId3" Type="http://schemas.openxmlformats.org/officeDocument/2006/relationships/tags" Target="../tags/tag72.xml"/><Relationship Id="rId2" Type="http://schemas.openxmlformats.org/officeDocument/2006/relationships/tags" Target="../tags/tag71.xml"/><Relationship Id="rId10" Type="http://schemas.openxmlformats.org/officeDocument/2006/relationships/slideLayout" Target="../slideLayouts/slideLayout2.xml"/><Relationship Id="rId1" Type="http://schemas.openxmlformats.org/officeDocument/2006/relationships/tags" Target="../tags/tag7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9" Type="http://schemas.openxmlformats.org/officeDocument/2006/relationships/tags" Target="../tags/tag87.xml"/><Relationship Id="rId8" Type="http://schemas.openxmlformats.org/officeDocument/2006/relationships/tags" Target="../tags/tag86.xml"/><Relationship Id="rId7" Type="http://schemas.openxmlformats.org/officeDocument/2006/relationships/tags" Target="../tags/tag85.xml"/><Relationship Id="rId6" Type="http://schemas.openxmlformats.org/officeDocument/2006/relationships/tags" Target="../tags/tag84.xml"/><Relationship Id="rId5" Type="http://schemas.openxmlformats.org/officeDocument/2006/relationships/tags" Target="../tags/tag83.xml"/><Relationship Id="rId4" Type="http://schemas.openxmlformats.org/officeDocument/2006/relationships/tags" Target="../tags/tag82.xml"/><Relationship Id="rId3" Type="http://schemas.openxmlformats.org/officeDocument/2006/relationships/tags" Target="../tags/tag81.xml"/><Relationship Id="rId2" Type="http://schemas.openxmlformats.org/officeDocument/2006/relationships/tags" Target="../tags/tag80.xml"/><Relationship Id="rId10" Type="http://schemas.openxmlformats.org/officeDocument/2006/relationships/slideLayout" Target="../slideLayouts/slideLayout2.xml"/><Relationship Id="rId1" Type="http://schemas.openxmlformats.org/officeDocument/2006/relationships/tags" Target="../tags/tag7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9" Type="http://schemas.openxmlformats.org/officeDocument/2006/relationships/tags" Target="../tags/tag19.xml"/><Relationship Id="rId8" Type="http://schemas.openxmlformats.org/officeDocument/2006/relationships/tags" Target="../tags/tag18.xml"/><Relationship Id="rId7" Type="http://schemas.openxmlformats.org/officeDocument/2006/relationships/tags" Target="../tags/tag17.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 Id="rId3" Type="http://schemas.openxmlformats.org/officeDocument/2006/relationships/tags" Target="../tags/tag13.xml"/><Relationship Id="rId24" Type="http://schemas.openxmlformats.org/officeDocument/2006/relationships/slideLayout" Target="../slideLayouts/slideLayout12.xml"/><Relationship Id="rId23" Type="http://schemas.openxmlformats.org/officeDocument/2006/relationships/image" Target="../media/image10.svg"/><Relationship Id="rId22" Type="http://schemas.openxmlformats.org/officeDocument/2006/relationships/image" Target="../media/image9.png"/><Relationship Id="rId21" Type="http://schemas.openxmlformats.org/officeDocument/2006/relationships/tags" Target="../tags/tag27.xml"/><Relationship Id="rId20" Type="http://schemas.openxmlformats.org/officeDocument/2006/relationships/image" Target="../media/image8.svg"/><Relationship Id="rId2" Type="http://schemas.openxmlformats.org/officeDocument/2006/relationships/tags" Target="../tags/tag12.xml"/><Relationship Id="rId19" Type="http://schemas.openxmlformats.org/officeDocument/2006/relationships/image" Target="../media/image7.png"/><Relationship Id="rId18" Type="http://schemas.openxmlformats.org/officeDocument/2006/relationships/tags" Target="../tags/tag26.xml"/><Relationship Id="rId17" Type="http://schemas.openxmlformats.org/officeDocument/2006/relationships/image" Target="../media/image6.svg"/><Relationship Id="rId16" Type="http://schemas.openxmlformats.org/officeDocument/2006/relationships/image" Target="../media/image5.png"/><Relationship Id="rId15" Type="http://schemas.openxmlformats.org/officeDocument/2006/relationships/tags" Target="../tags/tag25.xml"/><Relationship Id="rId14" Type="http://schemas.openxmlformats.org/officeDocument/2006/relationships/tags" Target="../tags/tag24.xml"/><Relationship Id="rId13" Type="http://schemas.openxmlformats.org/officeDocument/2006/relationships/tags" Target="../tags/tag23.xml"/><Relationship Id="rId12" Type="http://schemas.openxmlformats.org/officeDocument/2006/relationships/tags" Target="../tags/tag22.xml"/><Relationship Id="rId11" Type="http://schemas.openxmlformats.org/officeDocument/2006/relationships/tags" Target="../tags/tag21.xml"/><Relationship Id="rId10" Type="http://schemas.openxmlformats.org/officeDocument/2006/relationships/tags" Target="../tags/tag20.xml"/><Relationship Id="rId1" Type="http://schemas.openxmlformats.org/officeDocument/2006/relationships/tags" Target="../tags/tag1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0" Type="http://schemas.openxmlformats.org/officeDocument/2006/relationships/slideLayout" Target="../slideLayouts/slideLayout2.xml"/><Relationship Id="rId1" Type="http://schemas.openxmlformats.org/officeDocument/2006/relationships/tags" Target="../tags/tag8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1.jpeg"/><Relationship Id="rId1" Type="http://schemas.openxmlformats.org/officeDocument/2006/relationships/slide" Target="slide1.xml"/></Relationships>
</file>

<file path=ppt/slides/_rels/slide35.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3.wmf"/><Relationship Id="rId3" Type="http://schemas.openxmlformats.org/officeDocument/2006/relationships/image" Target="../media/image12.wmf"/><Relationship Id="rId2" Type="http://schemas.openxmlformats.org/officeDocument/2006/relationships/image" Target="../media/image11.jpeg"/><Relationship Id="rId1" Type="http://schemas.openxmlformats.org/officeDocument/2006/relationships/slide" Target="slide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9" Type="http://schemas.openxmlformats.org/officeDocument/2006/relationships/tags" Target="../tags/tag105.xml"/><Relationship Id="rId8" Type="http://schemas.openxmlformats.org/officeDocument/2006/relationships/tags" Target="../tags/tag104.xml"/><Relationship Id="rId7" Type="http://schemas.openxmlformats.org/officeDocument/2006/relationships/tags" Target="../tags/tag103.xml"/><Relationship Id="rId6" Type="http://schemas.openxmlformats.org/officeDocument/2006/relationships/tags" Target="../tags/tag102.xml"/><Relationship Id="rId5" Type="http://schemas.openxmlformats.org/officeDocument/2006/relationships/tags" Target="../tags/tag101.xml"/><Relationship Id="rId4" Type="http://schemas.openxmlformats.org/officeDocument/2006/relationships/tags" Target="../tags/tag100.xml"/><Relationship Id="rId3" Type="http://schemas.openxmlformats.org/officeDocument/2006/relationships/tags" Target="../tags/tag99.xml"/><Relationship Id="rId2" Type="http://schemas.openxmlformats.org/officeDocument/2006/relationships/tags" Target="../tags/tag98.xml"/><Relationship Id="rId10" Type="http://schemas.openxmlformats.org/officeDocument/2006/relationships/slideLayout" Target="../slideLayouts/slideLayout2.xml"/><Relationship Id="rId1" Type="http://schemas.openxmlformats.org/officeDocument/2006/relationships/tags" Target="../tags/tag97.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1.jpeg"/><Relationship Id="rId1" Type="http://schemas.openxmlformats.org/officeDocument/2006/relationships/slide" Target="slide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2.xml"/><Relationship Id="rId7" Type="http://schemas.openxmlformats.org/officeDocument/2006/relationships/slideLayout" Target="../slideLayouts/slideLayout12.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1.jpeg"/><Relationship Id="rId1" Type="http://schemas.openxmlformats.org/officeDocument/2006/relationships/slide" Target="slide1.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1.jpeg"/><Relationship Id="rId1" Type="http://schemas.openxmlformats.org/officeDocument/2006/relationships/slide" Target="slide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1.jpeg"/><Relationship Id="rId2" Type="http://schemas.openxmlformats.org/officeDocument/2006/relationships/slide" Target="slide1.xml"/><Relationship Id="rId1" Type="http://schemas.openxmlformats.org/officeDocument/2006/relationships/image" Target="../media/image14.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9" Type="http://schemas.openxmlformats.org/officeDocument/2006/relationships/tags" Target="../tags/tag114.xml"/><Relationship Id="rId8" Type="http://schemas.openxmlformats.org/officeDocument/2006/relationships/tags" Target="../tags/tag113.xml"/><Relationship Id="rId7" Type="http://schemas.openxmlformats.org/officeDocument/2006/relationships/tags" Target="../tags/tag112.xml"/><Relationship Id="rId6" Type="http://schemas.openxmlformats.org/officeDocument/2006/relationships/tags" Target="../tags/tag111.xml"/><Relationship Id="rId5" Type="http://schemas.openxmlformats.org/officeDocument/2006/relationships/tags" Target="../tags/tag110.xml"/><Relationship Id="rId4" Type="http://schemas.openxmlformats.org/officeDocument/2006/relationships/tags" Target="../tags/tag109.xml"/><Relationship Id="rId3" Type="http://schemas.openxmlformats.org/officeDocument/2006/relationships/tags" Target="../tags/tag108.xml"/><Relationship Id="rId2" Type="http://schemas.openxmlformats.org/officeDocument/2006/relationships/tags" Target="../tags/tag107.xml"/><Relationship Id="rId10" Type="http://schemas.openxmlformats.org/officeDocument/2006/relationships/slideLayout" Target="../slideLayouts/slideLayout18.xml"/><Relationship Id="rId1" Type="http://schemas.openxmlformats.org/officeDocument/2006/relationships/tags" Target="../tags/tag10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9" Type="http://schemas.openxmlformats.org/officeDocument/2006/relationships/tags" Target="../tags/tag123.xml"/><Relationship Id="rId8" Type="http://schemas.openxmlformats.org/officeDocument/2006/relationships/tags" Target="../tags/tag122.xml"/><Relationship Id="rId7" Type="http://schemas.openxmlformats.org/officeDocument/2006/relationships/tags" Target="../tags/tag121.xml"/><Relationship Id="rId6" Type="http://schemas.openxmlformats.org/officeDocument/2006/relationships/tags" Target="../tags/tag120.xml"/><Relationship Id="rId5" Type="http://schemas.openxmlformats.org/officeDocument/2006/relationships/tags" Target="../tags/tag119.xml"/><Relationship Id="rId4" Type="http://schemas.openxmlformats.org/officeDocument/2006/relationships/tags" Target="../tags/tag118.xml"/><Relationship Id="rId3" Type="http://schemas.openxmlformats.org/officeDocument/2006/relationships/tags" Target="../tags/tag117.xml"/><Relationship Id="rId2" Type="http://schemas.openxmlformats.org/officeDocument/2006/relationships/tags" Target="../tags/tag116.xml"/><Relationship Id="rId10" Type="http://schemas.openxmlformats.org/officeDocument/2006/relationships/slideLayout" Target="../slideLayouts/slideLayout18.xml"/><Relationship Id="rId1" Type="http://schemas.openxmlformats.org/officeDocument/2006/relationships/tags" Target="../tags/tag115.xml"/></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30.xml"/><Relationship Id="rId2" Type="http://schemas.openxmlformats.org/officeDocument/2006/relationships/image" Target="../media/image11.jpeg"/><Relationship Id="rId1" Type="http://schemas.openxmlformats.org/officeDocument/2006/relationships/slide" Target="slide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3.xml.rels><?xml version="1.0" encoding="UTF-8" standalone="yes"?>
<Relationships xmlns="http://schemas.openxmlformats.org/package/2006/relationships"><Relationship Id="rId9" Type="http://schemas.openxmlformats.org/officeDocument/2006/relationships/tags" Target="../tags/tag132.xml"/><Relationship Id="rId8" Type="http://schemas.openxmlformats.org/officeDocument/2006/relationships/tags" Target="../tags/tag131.xml"/><Relationship Id="rId7" Type="http://schemas.openxmlformats.org/officeDocument/2006/relationships/tags" Target="../tags/tag130.xml"/><Relationship Id="rId6" Type="http://schemas.openxmlformats.org/officeDocument/2006/relationships/tags" Target="../tags/tag129.xml"/><Relationship Id="rId5" Type="http://schemas.openxmlformats.org/officeDocument/2006/relationships/tags" Target="../tags/tag128.xml"/><Relationship Id="rId4" Type="http://schemas.openxmlformats.org/officeDocument/2006/relationships/tags" Target="../tags/tag127.xml"/><Relationship Id="rId3" Type="http://schemas.openxmlformats.org/officeDocument/2006/relationships/tags" Target="../tags/tag126.xml"/><Relationship Id="rId2" Type="http://schemas.openxmlformats.org/officeDocument/2006/relationships/tags" Target="../tags/tag125.xml"/><Relationship Id="rId10" Type="http://schemas.openxmlformats.org/officeDocument/2006/relationships/slideLayout" Target="../slideLayouts/slideLayout18.xml"/><Relationship Id="rId1" Type="http://schemas.openxmlformats.org/officeDocument/2006/relationships/tags" Target="../tags/tag12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png"/></Relationships>
</file>

<file path=ppt/slides/_rels/slide67.xml.rels><?xml version="1.0" encoding="UTF-8" standalone="yes"?>
<Relationships xmlns="http://schemas.openxmlformats.org/package/2006/relationships"><Relationship Id="rId9" Type="http://schemas.openxmlformats.org/officeDocument/2006/relationships/tags" Target="../tags/tag141.xml"/><Relationship Id="rId8" Type="http://schemas.openxmlformats.org/officeDocument/2006/relationships/tags" Target="../tags/tag140.xml"/><Relationship Id="rId7" Type="http://schemas.openxmlformats.org/officeDocument/2006/relationships/tags" Target="../tags/tag139.xml"/><Relationship Id="rId6" Type="http://schemas.openxmlformats.org/officeDocument/2006/relationships/tags" Target="../tags/tag138.xml"/><Relationship Id="rId5" Type="http://schemas.openxmlformats.org/officeDocument/2006/relationships/tags" Target="../tags/tag137.xml"/><Relationship Id="rId4" Type="http://schemas.openxmlformats.org/officeDocument/2006/relationships/tags" Target="../tags/tag136.xml"/><Relationship Id="rId3" Type="http://schemas.openxmlformats.org/officeDocument/2006/relationships/tags" Target="../tags/tag135.xml"/><Relationship Id="rId2" Type="http://schemas.openxmlformats.org/officeDocument/2006/relationships/tags" Target="../tags/tag134.xml"/><Relationship Id="rId10" Type="http://schemas.openxmlformats.org/officeDocument/2006/relationships/slideLayout" Target="../slideLayouts/slideLayout2.xml"/><Relationship Id="rId1" Type="http://schemas.openxmlformats.org/officeDocument/2006/relationships/tags" Target="../tags/tag133.xml"/></Relationships>
</file>

<file path=ppt/slides/_rels/slide68.xml.rels><?xml version="1.0" encoding="UTF-8" standalone="yes"?>
<Relationships xmlns="http://schemas.openxmlformats.org/package/2006/relationships"><Relationship Id="rId9" Type="http://schemas.openxmlformats.org/officeDocument/2006/relationships/tags" Target="../tags/tag150.xml"/><Relationship Id="rId8" Type="http://schemas.openxmlformats.org/officeDocument/2006/relationships/tags" Target="../tags/tag149.xml"/><Relationship Id="rId7" Type="http://schemas.openxmlformats.org/officeDocument/2006/relationships/tags" Target="../tags/tag148.xml"/><Relationship Id="rId6" Type="http://schemas.openxmlformats.org/officeDocument/2006/relationships/tags" Target="../tags/tag147.xml"/><Relationship Id="rId5" Type="http://schemas.openxmlformats.org/officeDocument/2006/relationships/tags" Target="../tags/tag146.xml"/><Relationship Id="rId4" Type="http://schemas.openxmlformats.org/officeDocument/2006/relationships/tags" Target="../tags/tag145.xml"/><Relationship Id="rId3" Type="http://schemas.openxmlformats.org/officeDocument/2006/relationships/tags" Target="../tags/tag144.xml"/><Relationship Id="rId2" Type="http://schemas.openxmlformats.org/officeDocument/2006/relationships/tags" Target="../tags/tag143.xml"/><Relationship Id="rId10" Type="http://schemas.openxmlformats.org/officeDocument/2006/relationships/slideLayout" Target="../slideLayouts/slideLayout2.xml"/><Relationship Id="rId1" Type="http://schemas.openxmlformats.org/officeDocument/2006/relationships/tags" Target="../tags/tag142.xml"/></Relationships>
</file>

<file path=ppt/slides/_rels/slide6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6.png"/></Relationships>
</file>

<file path=ppt/slides/_rels/slide7.xml.rels><?xml version="1.0" encoding="UTF-8" standalone="yes"?>
<Relationships xmlns="http://schemas.openxmlformats.org/package/2006/relationships"><Relationship Id="rId9" Type="http://schemas.openxmlformats.org/officeDocument/2006/relationships/tags" Target="../tags/tag42.xml"/><Relationship Id="rId8" Type="http://schemas.openxmlformats.org/officeDocument/2006/relationships/tags" Target="../tags/tag41.xml"/><Relationship Id="rId7" Type="http://schemas.openxmlformats.org/officeDocument/2006/relationships/tags" Target="../tags/tag40.xml"/><Relationship Id="rId6" Type="http://schemas.openxmlformats.org/officeDocument/2006/relationships/tags" Target="../tags/tag39.xml"/><Relationship Id="rId5" Type="http://schemas.openxmlformats.org/officeDocument/2006/relationships/tags" Target="../tags/tag38.xml"/><Relationship Id="rId4" Type="http://schemas.openxmlformats.org/officeDocument/2006/relationships/tags" Target="../tags/tag37.xml"/><Relationship Id="rId3" Type="http://schemas.openxmlformats.org/officeDocument/2006/relationships/tags" Target="../tags/tag36.xml"/><Relationship Id="rId2" Type="http://schemas.openxmlformats.org/officeDocument/2006/relationships/tags" Target="../tags/tag35.xml"/><Relationship Id="rId10" Type="http://schemas.openxmlformats.org/officeDocument/2006/relationships/slideLayout" Target="../slideLayouts/slideLayout2.xml"/><Relationship Id="rId1" Type="http://schemas.openxmlformats.org/officeDocument/2006/relationships/tags" Target="../tags/tag34.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69.xml"/></Relationships>
</file>

<file path=ppt/slides/_rels/slide85.xml.rels><?xml version="1.0" encoding="UTF-8" standalone="yes"?>
<Relationships xmlns="http://schemas.openxmlformats.org/package/2006/relationships"><Relationship Id="rId9" Type="http://schemas.openxmlformats.org/officeDocument/2006/relationships/tags" Target="../tags/tag159.xml"/><Relationship Id="rId8" Type="http://schemas.openxmlformats.org/officeDocument/2006/relationships/tags" Target="../tags/tag158.xml"/><Relationship Id="rId7" Type="http://schemas.openxmlformats.org/officeDocument/2006/relationships/tags" Target="../tags/tag157.xml"/><Relationship Id="rId6" Type="http://schemas.openxmlformats.org/officeDocument/2006/relationships/tags" Target="../tags/tag156.xml"/><Relationship Id="rId5" Type="http://schemas.openxmlformats.org/officeDocument/2006/relationships/tags" Target="../tags/tag155.xml"/><Relationship Id="rId4" Type="http://schemas.openxmlformats.org/officeDocument/2006/relationships/tags" Target="../tags/tag154.xml"/><Relationship Id="rId3" Type="http://schemas.openxmlformats.org/officeDocument/2006/relationships/tags" Target="../tags/tag153.xml"/><Relationship Id="rId2" Type="http://schemas.openxmlformats.org/officeDocument/2006/relationships/tags" Target="../tags/tag152.xml"/><Relationship Id="rId10" Type="http://schemas.openxmlformats.org/officeDocument/2006/relationships/slideLayout" Target="../slideLayouts/slideLayout2.xml"/><Relationship Id="rId1" Type="http://schemas.openxmlformats.org/officeDocument/2006/relationships/tags" Target="../tags/tag15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87.xml.rels><?xml version="1.0" encoding="UTF-8" standalone="yes"?>
<Relationships xmlns="http://schemas.openxmlformats.org/package/2006/relationships"><Relationship Id="rId2" Type="http://schemas.openxmlformats.org/officeDocument/2006/relationships/slideLayout" Target="../slideLayouts/slideLayout32.xml"/><Relationship Id="rId1" Type="http://schemas.openxmlformats.org/officeDocument/2006/relationships/slide" Target="slide69.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36130;&#20135;&#21644;&#34892;&#20026;&#31246;&#31246;&#28304;&#26126;&#32454;.doc"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4577" name="Picture 2" descr="bg-1"/>
          <p:cNvPicPr>
            <a:picLocks noChangeAspect="1"/>
          </p:cNvPicPr>
          <p:nvPr/>
        </p:nvPicPr>
        <p:blipFill>
          <a:blip r:embed="rId1">
            <a:lum bright="1999"/>
          </a:blip>
          <a:stretch>
            <a:fillRect/>
          </a:stretch>
        </p:blipFill>
        <p:spPr>
          <a:xfrm>
            <a:off x="215900" y="2162175"/>
            <a:ext cx="9144000" cy="1684338"/>
          </a:xfrm>
          <a:prstGeom prst="rect">
            <a:avLst/>
          </a:prstGeom>
          <a:noFill/>
          <a:ln w="9525">
            <a:noFill/>
          </a:ln>
        </p:spPr>
      </p:pic>
      <p:sp>
        <p:nvSpPr>
          <p:cNvPr id="24578" name="未知"/>
          <p:cNvSpPr/>
          <p:nvPr/>
        </p:nvSpPr>
        <p:spPr>
          <a:xfrm>
            <a:off x="-1587" y="1447800"/>
            <a:ext cx="9156700" cy="3832225"/>
          </a:xfrm>
          <a:custGeom>
            <a:avLst/>
            <a:gdLst/>
            <a:ahLst/>
            <a:cxnLst>
              <a:cxn ang="0">
                <a:pos x="30190310" y="312499348"/>
              </a:cxn>
              <a:cxn ang="0">
                <a:pos x="2147483647" y="30241875"/>
              </a:cxn>
              <a:cxn ang="0">
                <a:pos x="2147483647" y="1464211380"/>
              </a:cxn>
              <a:cxn ang="0">
                <a:pos x="2147483647" y="297378416"/>
              </a:cxn>
              <a:cxn ang="0">
                <a:pos x="2147483647" y="2147483647"/>
              </a:cxn>
              <a:cxn ang="0">
                <a:pos x="2147483647" y="2147483647"/>
              </a:cxn>
              <a:cxn ang="0">
                <a:pos x="2147483647" y="2147483647"/>
              </a:cxn>
              <a:cxn ang="0">
                <a:pos x="15095155" y="2147483647"/>
              </a:cxn>
              <a:cxn ang="0">
                <a:pos x="30190310" y="312499348"/>
              </a:cxn>
            </a:cxnLst>
            <a:pathLst>
              <a:path w="5773" h="2414">
                <a:moveTo>
                  <a:pt x="12" y="124"/>
                </a:moveTo>
                <a:cubicBezTo>
                  <a:pt x="150" y="76"/>
                  <a:pt x="581" y="0"/>
                  <a:pt x="1381" y="12"/>
                </a:cubicBezTo>
                <a:cubicBezTo>
                  <a:pt x="2181" y="23"/>
                  <a:pt x="3370" y="437"/>
                  <a:pt x="4064" y="581"/>
                </a:cubicBezTo>
                <a:cubicBezTo>
                  <a:pt x="4758" y="725"/>
                  <a:pt x="5635" y="219"/>
                  <a:pt x="5773" y="118"/>
                </a:cubicBezTo>
                <a:lnTo>
                  <a:pt x="5766" y="2151"/>
                </a:lnTo>
                <a:cubicBezTo>
                  <a:pt x="4994" y="2407"/>
                  <a:pt x="4326" y="2311"/>
                  <a:pt x="3966" y="2263"/>
                </a:cubicBezTo>
                <a:cubicBezTo>
                  <a:pt x="3606" y="2215"/>
                  <a:pt x="2715" y="1873"/>
                  <a:pt x="1963" y="1897"/>
                </a:cubicBezTo>
                <a:cubicBezTo>
                  <a:pt x="1305" y="1893"/>
                  <a:pt x="0" y="2402"/>
                  <a:pt x="6" y="2407"/>
                </a:cubicBezTo>
                <a:cubicBezTo>
                  <a:pt x="12" y="2414"/>
                  <a:pt x="12" y="568"/>
                  <a:pt x="12" y="124"/>
                </a:cubicBezTo>
                <a:close/>
              </a:path>
            </a:pathLst>
          </a:custGeom>
          <a:solidFill>
            <a:srgbClr val="CC99FF">
              <a:alpha val="41176"/>
            </a:srgbClr>
          </a:solidFill>
          <a:ln w="9525">
            <a:noFill/>
          </a:ln>
        </p:spPr>
        <p:txBody>
          <a:bodyPr/>
          <a:p>
            <a:endParaRPr lang="zh-CN" altLang="en-US"/>
          </a:p>
        </p:txBody>
      </p:sp>
      <p:grpSp>
        <p:nvGrpSpPr>
          <p:cNvPr id="24579" name="Group 5"/>
          <p:cNvGrpSpPr/>
          <p:nvPr/>
        </p:nvGrpSpPr>
        <p:grpSpPr>
          <a:xfrm>
            <a:off x="7086600" y="1947863"/>
            <a:ext cx="533400" cy="533400"/>
            <a:chOff x="0" y="0"/>
            <a:chExt cx="288" cy="288"/>
          </a:xfrm>
        </p:grpSpPr>
        <p:sp>
          <p:nvSpPr>
            <p:cNvPr id="4102" name="Oval 6"/>
            <p:cNvSpPr>
              <a:spLocks noChangeArrowheads="1"/>
            </p:cNvSpPr>
            <p:nvPr/>
          </p:nvSpPr>
          <p:spPr bwMode="auto">
            <a:xfrm>
              <a:off x="0" y="0"/>
              <a:ext cx="288" cy="288"/>
            </a:xfrm>
            <a:prstGeom prst="ellipse">
              <a:avLst/>
            </a:prstGeom>
            <a:gradFill rotWithShape="1">
              <a:gsLst>
                <a:gs pos="0">
                  <a:schemeClr val="tx2">
                    <a:gamma/>
                    <a:tint val="25490"/>
                    <a:invGamma/>
                  </a:schemeClr>
                </a:gs>
                <a:gs pos="100000">
                  <a:schemeClr val="tx2">
                    <a:alpha val="3100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2" name="Oval 7"/>
            <p:cNvSpPr>
              <a:spLocks noChangeArrowheads="1"/>
            </p:cNvSpPr>
            <p:nvPr/>
          </p:nvSpPr>
          <p:spPr bwMode="auto">
            <a:xfrm>
              <a:off x="0" y="0"/>
              <a:ext cx="192" cy="192"/>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24582" name="Group 8"/>
          <p:cNvGrpSpPr/>
          <p:nvPr/>
        </p:nvGrpSpPr>
        <p:grpSpPr>
          <a:xfrm>
            <a:off x="7620000" y="1371600"/>
            <a:ext cx="914400" cy="914400"/>
            <a:chOff x="0" y="0"/>
            <a:chExt cx="576" cy="576"/>
          </a:xfrm>
        </p:grpSpPr>
        <p:sp>
          <p:nvSpPr>
            <p:cNvPr id="24583" name="Oval 9"/>
            <p:cNvSpPr/>
            <p:nvPr/>
          </p:nvSpPr>
          <p:spPr>
            <a:xfrm>
              <a:off x="0" y="0"/>
              <a:ext cx="576" cy="576"/>
            </a:xfrm>
            <a:prstGeom prst="ellipse">
              <a:avLst/>
            </a:prstGeom>
            <a:solidFill>
              <a:srgbClr val="CC99FF">
                <a:alpha val="52939"/>
              </a:srgbClr>
            </a:solidFill>
            <a:ln w="9525">
              <a:noFill/>
            </a:ln>
          </p:spPr>
          <p:txBody>
            <a:bodyPr wrap="none" anchor="ctr" anchorCtr="0"/>
            <a:p>
              <a:pPr algn="ctr"/>
              <a:endParaRPr lang="zh-CN" altLang="en-US" dirty="0">
                <a:latin typeface="Arial" panose="020B0604020202020204" pitchFamily="34" charset="0"/>
                <a:ea typeface="宋体" panose="02010600030101010101" pitchFamily="2" charset="-122"/>
              </a:endParaRPr>
            </a:p>
          </p:txBody>
        </p:sp>
        <p:sp>
          <p:nvSpPr>
            <p:cNvPr id="3" name="Oval 10"/>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24585" name="Group 11"/>
          <p:cNvGrpSpPr/>
          <p:nvPr/>
        </p:nvGrpSpPr>
        <p:grpSpPr>
          <a:xfrm>
            <a:off x="285750" y="2286000"/>
            <a:ext cx="1295400" cy="1371600"/>
            <a:chOff x="0" y="0"/>
            <a:chExt cx="576" cy="576"/>
          </a:xfrm>
        </p:grpSpPr>
        <p:sp>
          <p:nvSpPr>
            <p:cNvPr id="24586" name="Oval 12"/>
            <p:cNvSpPr/>
            <p:nvPr/>
          </p:nvSpPr>
          <p:spPr>
            <a:xfrm>
              <a:off x="0" y="0"/>
              <a:ext cx="576" cy="576"/>
            </a:xfrm>
            <a:prstGeom prst="ellipse">
              <a:avLst/>
            </a:prstGeom>
            <a:gradFill rotWithShape="1">
              <a:gsLst>
                <a:gs pos="0">
                  <a:srgbClr val="FFFFFF"/>
                </a:gs>
                <a:gs pos="100000">
                  <a:srgbClr val="9933FF"/>
                </a:gs>
              </a:gsLst>
              <a:path path="shape">
                <a:fillToRect l="50000" t="50000" r="50000" b="50000"/>
              </a:path>
              <a:tileRect/>
            </a:gradFill>
            <a:ln w="9525">
              <a:noFill/>
            </a:ln>
          </p:spPr>
          <p:txBody>
            <a:bodyPr wrap="none" anchor="ctr" anchorCtr="0"/>
            <a:p>
              <a:pPr algn="ctr"/>
              <a:endParaRPr lang="zh-CN" altLang="en-US" dirty="0">
                <a:latin typeface="Arial" panose="020B0604020202020204" pitchFamily="34" charset="0"/>
                <a:ea typeface="宋体" panose="02010600030101010101" pitchFamily="2" charset="-122"/>
              </a:endParaRPr>
            </a:p>
          </p:txBody>
        </p:sp>
        <p:sp>
          <p:nvSpPr>
            <p:cNvPr id="4" name="Oval 13"/>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pic>
        <p:nvPicPr>
          <p:cNvPr id="24588" name="Picture 14" descr="wechangelives"/>
          <p:cNvPicPr>
            <a:picLocks noChangeAspect="1"/>
          </p:cNvPicPr>
          <p:nvPr/>
        </p:nvPicPr>
        <p:blipFill>
          <a:blip r:embed="rId2">
            <a:clrChange>
              <a:clrFrom>
                <a:srgbClr val="FFFFFF"/>
              </a:clrFrom>
              <a:clrTo>
                <a:srgbClr val="FFFFFF">
                  <a:alpha val="0"/>
                </a:srgbClr>
              </a:clrTo>
            </a:clrChange>
          </a:blip>
          <a:stretch>
            <a:fillRect/>
          </a:stretch>
        </p:blipFill>
        <p:spPr>
          <a:xfrm>
            <a:off x="7380288" y="5829300"/>
            <a:ext cx="1752600" cy="1028700"/>
          </a:xfrm>
          <a:prstGeom prst="rect">
            <a:avLst/>
          </a:prstGeom>
          <a:noFill/>
          <a:ln w="9525">
            <a:noFill/>
          </a:ln>
        </p:spPr>
      </p:pic>
      <p:sp>
        <p:nvSpPr>
          <p:cNvPr id="4110" name="Rectangle 2"/>
          <p:cNvSpPr>
            <a:spLocks noGrp="1" noChangeArrowheads="1"/>
          </p:cNvSpPr>
          <p:nvPr>
            <p:ph type="ctrTitle" idx="4294967295"/>
          </p:nvPr>
        </p:nvSpPr>
        <p:spPr>
          <a:xfrm>
            <a:off x="876300" y="2438400"/>
            <a:ext cx="8713788" cy="1066800"/>
          </a:xfrm>
        </p:spPr>
        <p:txBody>
          <a:bodyPr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400" b="1" i="0" u="none" strike="noStrike" kern="1200" cap="none" spc="0" normalizeH="0" baseline="0" noProof="1" dirty="0">
                <a:solidFill>
                  <a:srgbClr val="FF0000"/>
                </a:solidFill>
                <a:latin typeface="华文新魏" panose="02010800040101010101" pitchFamily="2" charset="-122"/>
                <a:ea typeface="华文新魏" panose="02010800040101010101" pitchFamily="2" charset="-122"/>
                <a:cs typeface="+mj-cs"/>
                <a:sym typeface="+mn-ea"/>
              </a:rPr>
              <a:t>项目八   资源税计算与申报</a:t>
            </a:r>
            <a:endParaRPr kumimoji="0" lang="zh-CN" altLang="en-US" sz="4400" b="1" i="0" u="none" strike="noStrike" kern="0" cap="none" spc="0" normalizeH="0" baseline="0" noProof="0" dirty="0" smtClean="0">
              <a:ln>
                <a:noFill/>
              </a:ln>
              <a:solidFill>
                <a:srgbClr val="FF0000"/>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uLnTx/>
              <a:uFillTx/>
              <a:latin typeface="华文新魏" panose="02010800040101010101" pitchFamily="2" charset="-122"/>
              <a:ea typeface="华文新魏" panose="02010800040101010101" pitchFamily="2" charset="-122"/>
              <a:cs typeface="+mj-cs"/>
              <a:sym typeface="+mn-ea"/>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3" name="标题 1"/>
          <p:cNvSpPr>
            <a:spLocks noGrp="1"/>
          </p:cNvSpPr>
          <p:nvPr>
            <p:ph type="title"/>
          </p:nvPr>
        </p:nvSpPr>
        <p:spPr/>
        <p:txBody>
          <a:bodyPr anchor="ctr" anchorCtr="0"/>
          <a:p>
            <a:endParaRPr lang="zh-CN" altLang="en-US"/>
          </a:p>
        </p:txBody>
      </p:sp>
      <p:sp>
        <p:nvSpPr>
          <p:cNvPr id="16386" name="内容占位符 2"/>
          <p:cNvSpPr>
            <a:spLocks noGrp="1"/>
          </p:cNvSpPr>
          <p:nvPr>
            <p:ph idx="1"/>
          </p:nvPr>
        </p:nvSpPr>
        <p:spPr>
          <a:xfrm>
            <a:off x="457200" y="546100"/>
            <a:ext cx="8229600" cy="3886200"/>
          </a:xfrm>
        </p:spPr>
        <p:txBody>
          <a:bodyPr anchor="t"/>
          <a:p>
            <a:pPr marL="342900" marR="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pPr>
            <a:r>
              <a:rPr kumimoji="0" lang="zh-CN" altLang="zh-CN" b="0" i="0" u="none" strike="noStrike" kern="1200" cap="none" spc="0" normalizeH="0" baseline="0" noProof="1" dirty="0">
                <a:solidFill>
                  <a:schemeClr val="tx1"/>
                </a:solidFill>
                <a:latin typeface="+mn-lt"/>
                <a:ea typeface="隶书" panose="02010509060101010101" pitchFamily="49" charset="-122"/>
                <a:cs typeface="+mn-cs"/>
              </a:rPr>
              <a:t>（四）资源税税收优惠</a:t>
            </a:r>
            <a:endParaRPr kumimoji="0" lang="zh-CN" altLang="zh-CN" sz="2800" b="0" i="0" u="none" strike="noStrike" kern="1200" cap="none" spc="0" normalizeH="0" baseline="0" noProof="1" dirty="0">
              <a:solidFill>
                <a:schemeClr val="tx1"/>
              </a:solidFill>
              <a:latin typeface="+mn-lt"/>
              <a:ea typeface="隶书" panose="02010509060101010101" pitchFamily="49" charset="-122"/>
              <a:cs typeface="+mn-cs"/>
            </a:endParaRPr>
          </a:p>
          <a:p>
            <a:pPr marL="342900" marR="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pPr>
            <a:endParaRPr kumimoji="0" lang="zh-CN" altLang="zh-CN" sz="2800" b="0" i="0" u="none" strike="noStrike" kern="1200" cap="none" spc="0" normalizeH="0" baseline="0" noProof="1" dirty="0">
              <a:solidFill>
                <a:schemeClr val="tx1"/>
              </a:solidFill>
              <a:latin typeface="+mn-lt"/>
              <a:ea typeface="隶书" panose="02010509060101010101" pitchFamily="49" charset="-122"/>
              <a:cs typeface="+mn-cs"/>
            </a:endParaRPr>
          </a:p>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kumimoji="0" altLang="zh-CN" sz="28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有下列情形之一的，免征资源税： </a:t>
            </a:r>
            <a:endParaRPr kumimoji="0" altLang="zh-CN" sz="28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endParaRPr>
          </a:p>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kumimoji="0" altLang="zh-CN" sz="28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（一）开采原油以及在油田范围内运输原油过程中用于加热的原油、天然气； </a:t>
            </a:r>
            <a:endParaRPr kumimoji="0" altLang="zh-CN" sz="28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endParaRPr>
          </a:p>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kumimoji="0" altLang="zh-CN" sz="28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（二）煤炭开采企业因安全生产需要抽采的煤成（层）气。 </a:t>
            </a:r>
            <a:endParaRPr kumimoji="0" altLang="zh-CN" sz="28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endParaRPr>
          </a:p>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kumimoji="0" altLang="zh-CN" sz="28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 </a:t>
            </a:r>
            <a:endParaRPr kumimoji="0" altLang="zh-CN" sz="28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endParaRPr>
          </a:p>
        </p:txBody>
      </p:sp>
    </p:spTree>
  </p:cSld>
  <p:clrMapOvr>
    <a:masterClrMapping/>
  </p:clrMapOvr>
  <p:transition>
    <p:blinds dir="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p:nvPr>
            <p:ph idx="1"/>
          </p:nvPr>
        </p:nvSpPr>
        <p:spPr>
          <a:xfrm>
            <a:off x="323850" y="908685"/>
            <a:ext cx="8229600" cy="3886200"/>
          </a:xfrm>
        </p:spPr>
        <p:txBody>
          <a:bodyPr/>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altLang="zh-CN" sz="2400" dirty="0">
                <a:latin typeface="微软雅黑" panose="020B0503020204020204" charset="-122"/>
                <a:ea typeface="微软雅黑" panose="020B0503020204020204" charset="-122"/>
                <a:sym typeface="+mn-ea"/>
              </a:rPr>
              <a:t>有下列情形之一的，减征资源税： </a:t>
            </a:r>
            <a:endParaRPr kumimoji="0"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endParaRPr>
          </a:p>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altLang="zh-CN" sz="2400" dirty="0">
                <a:latin typeface="微软雅黑" panose="020B0503020204020204" charset="-122"/>
                <a:ea typeface="微软雅黑" panose="020B0503020204020204" charset="-122"/>
                <a:sym typeface="+mn-ea"/>
              </a:rPr>
              <a:t>（一）从低丰度油气田开采的原油、天然气，减征百分之二十资源税； </a:t>
            </a:r>
            <a:endParaRPr kumimoji="0"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endParaRPr>
          </a:p>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altLang="zh-CN" sz="2400" dirty="0">
                <a:latin typeface="微软雅黑" panose="020B0503020204020204" charset="-122"/>
                <a:ea typeface="微软雅黑" panose="020B0503020204020204" charset="-122"/>
                <a:sym typeface="+mn-ea"/>
              </a:rPr>
              <a:t>（二）高含硫天然气、三次采油和从深水油气田开采的原油、天然气，减征百分之三十资源税； </a:t>
            </a:r>
            <a:endParaRPr kumimoji="0"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endParaRPr>
          </a:p>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altLang="zh-CN" sz="2400" dirty="0">
                <a:latin typeface="微软雅黑" panose="020B0503020204020204" charset="-122"/>
                <a:ea typeface="微软雅黑" panose="020B0503020204020204" charset="-122"/>
                <a:sym typeface="+mn-ea"/>
              </a:rPr>
              <a:t>（三）稠油、高凝油减征百分之四十资源税； </a:t>
            </a:r>
            <a:endParaRPr kumimoji="0"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endParaRPr>
          </a:p>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altLang="zh-CN" sz="2400" dirty="0">
                <a:latin typeface="微软雅黑" panose="020B0503020204020204" charset="-122"/>
                <a:ea typeface="微软雅黑" panose="020B0503020204020204" charset="-122"/>
                <a:sym typeface="+mn-ea"/>
              </a:rPr>
              <a:t>（四）从衰竭期矿山开采的矿产品，减征百分之三十资源税。 </a:t>
            </a:r>
            <a:endParaRPr kumimoji="0"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endParaRPr>
          </a:p>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altLang="zh-CN" sz="2400" dirty="0">
                <a:latin typeface="微软雅黑" panose="020B0503020204020204" charset="-122"/>
                <a:ea typeface="微软雅黑" panose="020B0503020204020204" charset="-122"/>
                <a:sym typeface="+mn-ea"/>
              </a:rPr>
              <a:t> 根据国民经济和社会发展需要，国务院对有利于促进资源节约集约利用、保护环境等情形可以规定免征或者减征资源税，报全国人民代表大会常务委员会备案。</a:t>
            </a:r>
            <a:r>
              <a:rPr altLang="zh-CN" dirty="0">
                <a:latin typeface="微软雅黑" panose="020B0503020204020204" charset="-122"/>
                <a:ea typeface="微软雅黑" panose="020B0503020204020204" charset="-122"/>
                <a:sym typeface="+mn-ea"/>
              </a:rPr>
              <a:t> </a:t>
            </a:r>
            <a:endParaRPr kumimoji="0" altLang="zh-CN"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endParaRPr>
          </a:p>
          <a:p>
            <a:endParaRPr lang="zh-CN" altLang="en-US"/>
          </a:p>
        </p:txBody>
      </p:sp>
    </p:spTree>
  </p:cSld>
  <p:clrMapOvr>
    <a:masterClrMapping/>
  </p:clrMapOvr>
  <p:transition>
    <p:blinds dir="ver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1" name="标题 1"/>
          <p:cNvSpPr>
            <a:spLocks noGrp="1"/>
          </p:cNvSpPr>
          <p:nvPr>
            <p:ph type="title"/>
          </p:nvPr>
        </p:nvSpPr>
        <p:spPr/>
        <p:txBody>
          <a:bodyPr anchor="ctr" anchorCtr="0"/>
          <a:p>
            <a:endParaRPr lang="zh-CN" altLang="en-US"/>
          </a:p>
        </p:txBody>
      </p:sp>
      <p:sp>
        <p:nvSpPr>
          <p:cNvPr id="3" name="内容占位符 2"/>
          <p:cNvSpPr>
            <a:spLocks noGrp="1"/>
          </p:cNvSpPr>
          <p:nvPr>
            <p:ph idx="1"/>
          </p:nvPr>
        </p:nvSpPr>
        <p:spPr>
          <a:xfrm>
            <a:off x="147638" y="404495"/>
            <a:ext cx="8539163" cy="5254625"/>
          </a:xfrm>
        </p:spPr>
        <p:txBody>
          <a:bodyPr/>
          <a:p>
            <a:pPr marL="342900" marR="0" indent="-342900" algn="l" defTabSz="914400" rtl="0" eaLnBrk="1" fontAlgn="base" latinLnBrk="0" hangingPunct="1">
              <a:lnSpc>
                <a:spcPct val="120000"/>
              </a:lnSpc>
              <a:spcBef>
                <a:spcPts val="0"/>
              </a:spcBef>
              <a:spcAft>
                <a:spcPts val="0"/>
              </a:spcAft>
              <a:buClrTx/>
              <a:buSzTx/>
              <a:buFont typeface="Wingdings" panose="05000000000000000000" pitchFamily="2" charset="2"/>
              <a:buChar char="n"/>
            </a:pPr>
            <a:r>
              <a:rPr kumimoji="0" lang="en-US" altLang="zh-CN" sz="2800" b="0" i="0" u="none" strike="noStrike" kern="1200" cap="none" spc="0" normalizeH="0" baseline="0" noProof="1">
                <a:solidFill>
                  <a:schemeClr val="tx1"/>
                </a:solidFill>
                <a:latin typeface="+mn-lt"/>
                <a:ea typeface="+mn-ea"/>
                <a:cs typeface="+mn-cs"/>
              </a:rPr>
              <a:t>      </a:t>
            </a:r>
            <a:r>
              <a:rPr kumimoji="0" lang="zh-CN" altLang="en-US" sz="2000" b="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rPr>
              <a:t>有下列情形之一的，省、自治区、直辖市可以决定免征或者减征资源税： </a:t>
            </a:r>
            <a:endParaRPr kumimoji="0" lang="zh-CN" altLang="en-US" sz="2000" b="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endParaRPr>
          </a:p>
          <a:p>
            <a:pPr marL="342900" marR="0" indent="-342900" algn="l" defTabSz="914400" rtl="0" eaLnBrk="1" fontAlgn="base" latinLnBrk="0" hangingPunct="1">
              <a:lnSpc>
                <a:spcPct val="120000"/>
              </a:lnSpc>
              <a:spcBef>
                <a:spcPts val="0"/>
              </a:spcBef>
              <a:spcAft>
                <a:spcPts val="0"/>
              </a:spcAft>
              <a:buClrTx/>
              <a:buSzTx/>
              <a:buFont typeface="Wingdings" panose="05000000000000000000" pitchFamily="2" charset="2"/>
              <a:buChar char="n"/>
            </a:pPr>
            <a:r>
              <a:rPr kumimoji="0" lang="zh-CN" altLang="en-US" sz="2000" b="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rPr>
              <a:t> 　（一）纳税人开采或者生产应税产品过程中，因意外事故或者自然灾害等原因遭受重大损失； </a:t>
            </a:r>
            <a:endParaRPr kumimoji="0" lang="zh-CN" altLang="en-US" sz="2000" b="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endParaRPr>
          </a:p>
          <a:p>
            <a:pPr marL="342900" marR="0" indent="-342900" algn="l" defTabSz="914400" rtl="0" eaLnBrk="1" fontAlgn="base" latinLnBrk="0" hangingPunct="1">
              <a:lnSpc>
                <a:spcPct val="120000"/>
              </a:lnSpc>
              <a:spcBef>
                <a:spcPts val="0"/>
              </a:spcBef>
              <a:spcAft>
                <a:spcPts val="0"/>
              </a:spcAft>
              <a:buClrTx/>
              <a:buSzTx/>
              <a:buFont typeface="Wingdings" panose="05000000000000000000" pitchFamily="2" charset="2"/>
              <a:buChar char="n"/>
            </a:pPr>
            <a:r>
              <a:rPr kumimoji="0" lang="zh-CN" altLang="en-US" sz="2000" b="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rPr>
              <a:t> 　（二）纳税人开采共伴生矿、低品位矿、尾矿。 </a:t>
            </a:r>
            <a:endParaRPr kumimoji="0" lang="zh-CN" altLang="en-US" sz="2000" b="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endParaRPr>
          </a:p>
          <a:p>
            <a:pPr marL="342900" marR="0" indent="-342900" algn="l" defTabSz="914400" rtl="0" eaLnBrk="1" fontAlgn="base" latinLnBrk="0" hangingPunct="1">
              <a:lnSpc>
                <a:spcPct val="120000"/>
              </a:lnSpc>
              <a:spcBef>
                <a:spcPts val="0"/>
              </a:spcBef>
              <a:spcAft>
                <a:spcPts val="0"/>
              </a:spcAft>
              <a:buClrTx/>
              <a:buSzTx/>
              <a:buFont typeface="Wingdings" panose="05000000000000000000" pitchFamily="2" charset="2"/>
              <a:buChar char="n"/>
            </a:pPr>
            <a:r>
              <a:rPr kumimoji="0" lang="zh-CN" altLang="en-US" sz="2000" b="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rPr>
              <a:t> 　</a:t>
            </a:r>
            <a:r>
              <a:rPr kumimoji="0" lang="en-US" altLang="zh-CN" sz="2000" b="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rPr>
              <a:t>  </a:t>
            </a:r>
            <a:r>
              <a:rPr kumimoji="0" lang="zh-CN" altLang="en-US" sz="2000" b="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rPr>
              <a:t>前款规定的免征或者减征资源税的具体办法，由省、自治区、直辖市人民政府提出，报同级人民代表大会常务委员会决定，并报全国人民代表大会常务委员会和国务院备案。 </a:t>
            </a:r>
            <a:endParaRPr kumimoji="0" lang="zh-CN" altLang="en-US" sz="2000" b="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endParaRPr>
          </a:p>
          <a:p>
            <a:pPr marL="342900" marR="0" indent="-342900" algn="l" defTabSz="914400" rtl="0" eaLnBrk="1" fontAlgn="base" latinLnBrk="0" hangingPunct="1">
              <a:lnSpc>
                <a:spcPct val="120000"/>
              </a:lnSpc>
              <a:spcBef>
                <a:spcPts val="0"/>
              </a:spcBef>
              <a:spcAft>
                <a:spcPts val="0"/>
              </a:spcAft>
              <a:buClrTx/>
              <a:buSzTx/>
              <a:buFont typeface="Wingdings" panose="05000000000000000000" pitchFamily="2" charset="2"/>
              <a:buChar char="n"/>
            </a:pPr>
            <a:r>
              <a:rPr kumimoji="0" lang="en-US" altLang="zh-CN" sz="2000" b="1" i="0" u="none" strike="noStrike" kern="1200" cap="none" spc="0" normalizeH="0" baseline="0" noProof="1">
                <a:solidFill>
                  <a:srgbClr val="FF0000"/>
                </a:solidFill>
                <a:latin typeface="微软雅黑" panose="020B0503020204020204" charset="-122"/>
                <a:ea typeface="微软雅黑" panose="020B0503020204020204" charset="-122"/>
                <a:cs typeface="微软雅黑" panose="020B0503020204020204" charset="-122"/>
              </a:rPr>
              <a:t>      </a:t>
            </a:r>
            <a:r>
              <a:rPr kumimoji="0" lang="zh-CN" altLang="en-US" sz="2000" b="1" i="0" u="none" strike="noStrike" kern="1200" cap="none" spc="0" normalizeH="0" baseline="0" noProof="1">
                <a:solidFill>
                  <a:srgbClr val="FF0000"/>
                </a:solidFill>
                <a:latin typeface="微软雅黑" panose="020B0503020204020204" charset="-122"/>
                <a:ea typeface="微软雅黑" panose="020B0503020204020204" charset="-122"/>
                <a:cs typeface="微软雅黑" panose="020B0503020204020204" charset="-122"/>
              </a:rPr>
              <a:t>【提示】</a:t>
            </a:r>
            <a:r>
              <a:rPr kumimoji="0" lang="zh-CN" altLang="en-US" sz="2000" b="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rPr>
              <a:t>纳税人的免税、减税项目，应当单独核算销售额或者销售数量；未单独核算或者不能准确提供销售额或者销售数量的，不予免税或者减税。</a:t>
            </a:r>
            <a:r>
              <a:rPr kumimoji="0" lang="zh-CN" altLang="en-US" sz="2800" b="0" i="0" u="none" strike="noStrike" kern="1200" cap="none" spc="0" normalizeH="0" baseline="0" noProof="1">
                <a:solidFill>
                  <a:schemeClr val="tx1"/>
                </a:solidFill>
                <a:latin typeface="+mn-lt"/>
                <a:ea typeface="+mn-ea"/>
                <a:cs typeface="+mn-cs"/>
              </a:rPr>
              <a:t> </a:t>
            </a:r>
            <a:endParaRPr kumimoji="0" lang="zh-CN" altLang="en-US" sz="2800" b="0" i="0" u="none" strike="noStrike" kern="1200" cap="none" spc="0" normalizeH="0" baseline="0" noProof="1">
              <a:solidFill>
                <a:schemeClr val="tx1"/>
              </a:solidFill>
              <a:latin typeface="+mn-lt"/>
              <a:ea typeface="+mn-ea"/>
              <a:cs typeface="+mn-cs"/>
            </a:endParaRPr>
          </a:p>
        </p:txBody>
      </p:sp>
    </p:spTree>
  </p:cSld>
  <p:clrMapOvr>
    <a:masterClrMapping/>
  </p:clrMapOvr>
  <p:transition>
    <p:blinds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占位符 1"/>
          <p:cNvSpPr txBox="1"/>
          <p:nvPr/>
        </p:nvSpPr>
        <p:spPr bwMode="auto">
          <a:xfrm>
            <a:off x="417513" y="1481138"/>
            <a:ext cx="6224588" cy="2447925"/>
          </a:xfrm>
          <a:prstGeom prst="rect">
            <a:avLst/>
          </a:prstGeom>
          <a:noFill/>
          <a:ln w="9525">
            <a:noFill/>
            <a:miter lim="800000"/>
          </a:ln>
        </p:spPr>
        <p:txBody>
          <a:bodyPr/>
          <a:lstStyle/>
          <a:p>
            <a:pPr>
              <a:lnSpc>
                <a:spcPct val="150000"/>
              </a:lnSpc>
              <a:defRPr/>
            </a:pPr>
            <a:r>
              <a:rPr lang="en-US" altLang="zh-CN" sz="2000" noProof="1" dirty="0">
                <a:latin typeface="微软雅黑" panose="020B0503020204020204" charset="-122"/>
                <a:ea typeface="微软雅黑" panose="020B0503020204020204" charset="-122"/>
                <a:cs typeface="+mn-cs"/>
              </a:rPr>
              <a:t>       </a:t>
            </a:r>
            <a:endParaRPr lang="zh-CN" altLang="en-US" sz="1650" kern="0" noProof="1" dirty="0">
              <a:solidFill>
                <a:schemeClr val="bg1"/>
              </a:solidFill>
              <a:ea typeface="微软雅黑" panose="020B0503020204020204" charset="-122"/>
            </a:endParaRPr>
          </a:p>
        </p:txBody>
      </p:sp>
      <p:sp>
        <p:nvSpPr>
          <p:cNvPr id="3" name="文本占位符 1"/>
          <p:cNvSpPr txBox="1"/>
          <p:nvPr/>
        </p:nvSpPr>
        <p:spPr bwMode="auto">
          <a:xfrm>
            <a:off x="333375" y="3744913"/>
            <a:ext cx="6224588" cy="1323975"/>
          </a:xfrm>
          <a:prstGeom prst="rect">
            <a:avLst/>
          </a:prstGeom>
          <a:noFill/>
          <a:ln w="9525">
            <a:noFill/>
            <a:miter lim="800000"/>
          </a:ln>
        </p:spPr>
        <p:txBody>
          <a:bodyPr/>
          <a:lstStyle/>
          <a:p>
            <a:pPr>
              <a:lnSpc>
                <a:spcPct val="150000"/>
              </a:lnSpc>
              <a:defRPr/>
            </a:pPr>
            <a:r>
              <a:rPr lang="en-US" altLang="zh-CN" sz="2000" noProof="1" dirty="0">
                <a:latin typeface="微软雅黑" panose="020B0503020204020204" charset="-122"/>
                <a:ea typeface="微软雅黑" panose="020B0503020204020204" charset="-122"/>
                <a:cs typeface="+mn-cs"/>
              </a:rPr>
              <a:t>       </a:t>
            </a:r>
            <a:r>
              <a:rPr lang="zh-CN" altLang="zh-CN" sz="2000" noProof="1" dirty="0">
                <a:solidFill>
                  <a:schemeClr val="bg1"/>
                </a:solidFill>
                <a:latin typeface="微软雅黑" panose="020B0503020204020204" charset="-122"/>
                <a:ea typeface="微软雅黑" panose="020B0503020204020204" charset="-122"/>
                <a:cs typeface="+mn-cs"/>
              </a:rPr>
              <a:t> </a:t>
            </a:r>
            <a:endParaRPr lang="zh-CN" altLang="en-US" sz="1650" kern="0" noProof="1" dirty="0">
              <a:solidFill>
                <a:schemeClr val="bg1"/>
              </a:solidFill>
              <a:ea typeface="微软雅黑" panose="020B0503020204020204" charset="-122"/>
            </a:endParaRPr>
          </a:p>
        </p:txBody>
      </p:sp>
      <p:sp>
        <p:nvSpPr>
          <p:cNvPr id="4" name="Text Box 49"/>
          <p:cNvSpPr txBox="1">
            <a:spLocks noChangeArrowheads="1"/>
          </p:cNvSpPr>
          <p:nvPr/>
        </p:nvSpPr>
        <p:spPr bwMode="gray">
          <a:xfrm>
            <a:off x="420688" y="977900"/>
            <a:ext cx="4338638" cy="522288"/>
          </a:xfrm>
          <a:prstGeom prst="rect">
            <a:avLst/>
          </a:prstGeom>
          <a:noFill/>
          <a:ln>
            <a:noFill/>
          </a:ln>
        </p:spPr>
        <p:txBody>
          <a:bodyPr wrap="square">
            <a:spAutoFit/>
          </a:bodyPr>
          <a:lstStyle>
            <a:lvl1pPr>
              <a:defRPr>
                <a:solidFill>
                  <a:srgbClr val="FFCC99"/>
                </a:solidFill>
                <a:latin typeface="华文中宋" panose="02010600040101010101" charset="-122"/>
                <a:ea typeface="华文中宋" panose="02010600040101010101" charset="-122"/>
              </a:defRPr>
            </a:lvl1pPr>
            <a:lvl2pPr marL="742950" indent="-285750">
              <a:defRPr>
                <a:solidFill>
                  <a:srgbClr val="FFCC99"/>
                </a:solidFill>
                <a:latin typeface="华文中宋" panose="02010600040101010101" charset="-122"/>
                <a:ea typeface="华文中宋" panose="02010600040101010101" charset="-122"/>
              </a:defRPr>
            </a:lvl2pPr>
            <a:lvl3pPr marL="1143000" indent="-228600">
              <a:defRPr>
                <a:solidFill>
                  <a:srgbClr val="FFCC99"/>
                </a:solidFill>
                <a:latin typeface="华文中宋" panose="02010600040101010101" charset="-122"/>
                <a:ea typeface="华文中宋" panose="02010600040101010101" charset="-122"/>
              </a:defRPr>
            </a:lvl3pPr>
            <a:lvl4pPr marL="1600200" indent="-228600">
              <a:defRPr>
                <a:solidFill>
                  <a:srgbClr val="FFCC99"/>
                </a:solidFill>
                <a:latin typeface="华文中宋" panose="02010600040101010101" charset="-122"/>
                <a:ea typeface="华文中宋" panose="02010600040101010101" charset="-122"/>
              </a:defRPr>
            </a:lvl4pPr>
            <a:lvl5pPr marL="2057400" indent="-228600">
              <a:defRPr>
                <a:solidFill>
                  <a:srgbClr val="FFCC99"/>
                </a:solidFill>
                <a:latin typeface="华文中宋" panose="02010600040101010101" charset="-122"/>
                <a:ea typeface="华文中宋" panose="02010600040101010101" charset="-122"/>
              </a:defRPr>
            </a:lvl5pPr>
            <a:lvl6pPr marL="2514600" indent="-228600" eaLnBrk="0" fontAlgn="base" hangingPunct="0">
              <a:spcBef>
                <a:spcPct val="0"/>
              </a:spcBef>
              <a:spcAft>
                <a:spcPct val="0"/>
              </a:spcAft>
              <a:defRPr>
                <a:solidFill>
                  <a:srgbClr val="FFCC99"/>
                </a:solidFill>
                <a:latin typeface="华文中宋" panose="02010600040101010101" charset="-122"/>
                <a:ea typeface="华文中宋" panose="02010600040101010101" charset="-122"/>
              </a:defRPr>
            </a:lvl6pPr>
            <a:lvl7pPr marL="2971800" indent="-228600" eaLnBrk="0" fontAlgn="base" hangingPunct="0">
              <a:spcBef>
                <a:spcPct val="0"/>
              </a:spcBef>
              <a:spcAft>
                <a:spcPct val="0"/>
              </a:spcAft>
              <a:defRPr>
                <a:solidFill>
                  <a:srgbClr val="FFCC99"/>
                </a:solidFill>
                <a:latin typeface="华文中宋" panose="02010600040101010101" charset="-122"/>
                <a:ea typeface="华文中宋" panose="02010600040101010101" charset="-122"/>
              </a:defRPr>
            </a:lvl7pPr>
            <a:lvl8pPr marL="3429000" indent="-228600" eaLnBrk="0" fontAlgn="base" hangingPunct="0">
              <a:spcBef>
                <a:spcPct val="0"/>
              </a:spcBef>
              <a:spcAft>
                <a:spcPct val="0"/>
              </a:spcAft>
              <a:defRPr>
                <a:solidFill>
                  <a:srgbClr val="FFCC99"/>
                </a:solidFill>
                <a:latin typeface="华文中宋" panose="02010600040101010101" charset="-122"/>
                <a:ea typeface="华文中宋" panose="02010600040101010101" charset="-122"/>
              </a:defRPr>
            </a:lvl8pPr>
            <a:lvl9pPr marL="3886200" indent="-228600" eaLnBrk="0" fontAlgn="base" hangingPunct="0">
              <a:spcBef>
                <a:spcPct val="0"/>
              </a:spcBef>
              <a:spcAft>
                <a:spcPct val="0"/>
              </a:spcAft>
              <a:defRPr>
                <a:solidFill>
                  <a:srgbClr val="FFCC99"/>
                </a:solidFill>
                <a:latin typeface="华文中宋" panose="02010600040101010101" charset="-122"/>
                <a:ea typeface="华文中宋" panose="02010600040101010101" charset="-122"/>
              </a:defRPr>
            </a:lvl9pPr>
          </a:lstStyle>
          <a:p>
            <a:pPr fontAlgn="base">
              <a:defRPr/>
            </a:pPr>
            <a:r>
              <a:rPr lang="zh-CN" altLang="zh-CN" sz="2800" strike="noStrike" noProof="1" dirty="0">
                <a:solidFill>
                  <a:schemeClr val="tx1"/>
                </a:solidFill>
                <a:latin typeface="华文中宋" panose="02010600040101010101" charset="-122"/>
                <a:ea typeface="隶书" panose="02010509060101010101" pitchFamily="49" charset="-122"/>
                <a:cs typeface="+mn-cs"/>
                <a:sym typeface="+mn-ea"/>
              </a:rPr>
              <a:t>（一）资源税计税依据</a:t>
            </a:r>
            <a:endParaRPr lang="zh-CN" altLang="zh-CN" sz="2800" b="1" strike="noStrike" spc="225" noProof="1" dirty="0">
              <a:solidFill>
                <a:schemeClr val="tx1"/>
              </a:solidFill>
              <a:latin typeface="微软雅黑" panose="020B0503020204020204" charset="-122"/>
              <a:ea typeface="隶书" panose="02010509060101010101" pitchFamily="49" charset="-122"/>
              <a:sym typeface="+mn-ea"/>
            </a:endParaRPr>
          </a:p>
        </p:txBody>
      </p:sp>
      <p:sp>
        <p:nvSpPr>
          <p:cNvPr id="41988" name="矩形 15"/>
          <p:cNvSpPr/>
          <p:nvPr/>
        </p:nvSpPr>
        <p:spPr>
          <a:xfrm>
            <a:off x="1870075" y="1484313"/>
            <a:ext cx="3865563" cy="398462"/>
          </a:xfrm>
          <a:prstGeom prst="rect">
            <a:avLst/>
          </a:prstGeom>
          <a:noFill/>
          <a:ln w="9525">
            <a:noFill/>
          </a:ln>
        </p:spPr>
        <p:txBody>
          <a:bodyPr wrap="none" anchor="t" anchorCtr="0">
            <a:spAutoFit/>
          </a:bodyPr>
          <a:p>
            <a:r>
              <a:rPr lang="zh-CN" altLang="en-US" dirty="0">
                <a:solidFill>
                  <a:srgbClr val="FFFF00"/>
                </a:solidFill>
                <a:latin typeface="Arial" panose="020B0604020202020204" pitchFamily="34" charset="0"/>
                <a:ea typeface="宋体" panose="02010600030101010101" pitchFamily="2" charset="-122"/>
              </a:rPr>
              <a:t>  </a:t>
            </a:r>
            <a:r>
              <a:rPr lang="zh-CN" altLang="en-US" sz="2000" b="1" dirty="0">
                <a:solidFill>
                  <a:srgbClr val="0000CC"/>
                </a:solidFill>
                <a:latin typeface="微软雅黑" panose="020B0503020204020204" charset="-122"/>
                <a:ea typeface="微软雅黑" panose="020B0503020204020204" charset="-122"/>
              </a:rPr>
              <a:t>资源税计税依据</a:t>
            </a:r>
            <a:r>
              <a:rPr lang="zh-CN" altLang="en-US" sz="2000" b="1" dirty="0">
                <a:solidFill>
                  <a:srgbClr val="0000CC"/>
                </a:solidFill>
                <a:latin typeface="微软雅黑" panose="020B0503020204020204" charset="-122"/>
                <a:ea typeface="微软雅黑" panose="020B0503020204020204" charset="-122"/>
                <a:sym typeface="宋体" panose="02010600030101010101" pitchFamily="2" charset="-122"/>
              </a:rPr>
              <a:t>与增值税</a:t>
            </a:r>
            <a:r>
              <a:rPr lang="zh-CN" altLang="en-US" sz="2000" b="1" dirty="0">
                <a:solidFill>
                  <a:srgbClr val="0000CC"/>
                </a:solidFill>
                <a:latin typeface="微软雅黑" panose="020B0503020204020204" charset="-122"/>
                <a:ea typeface="微软雅黑" panose="020B0503020204020204" charset="-122"/>
              </a:rPr>
              <a:t>的关系</a:t>
            </a:r>
            <a:endParaRPr lang="zh-CN" altLang="en-US" sz="2000" b="1" dirty="0">
              <a:solidFill>
                <a:srgbClr val="0000CC"/>
              </a:solidFill>
              <a:latin typeface="微软雅黑" panose="020B0503020204020204" charset="-122"/>
              <a:ea typeface="微软雅黑" panose="020B0503020204020204" charset="-122"/>
            </a:endParaRPr>
          </a:p>
        </p:txBody>
      </p:sp>
      <p:grpSp>
        <p:nvGrpSpPr>
          <p:cNvPr id="6" name="组合 17"/>
          <p:cNvGrpSpPr/>
          <p:nvPr/>
        </p:nvGrpSpPr>
        <p:grpSpPr>
          <a:xfrm>
            <a:off x="4048125" y="2124075"/>
            <a:ext cx="3048000" cy="2786063"/>
            <a:chOff x="4959003" y="909888"/>
            <a:chExt cx="2877331" cy="3562756"/>
          </a:xfrm>
        </p:grpSpPr>
        <p:sp>
          <p:nvSpPr>
            <p:cNvPr id="41990" name="AutoShape 19"/>
            <p:cNvSpPr/>
            <p:nvPr/>
          </p:nvSpPr>
          <p:spPr>
            <a:xfrm>
              <a:off x="4959003" y="1178364"/>
              <a:ext cx="2877331" cy="3294280"/>
            </a:xfrm>
            <a:prstGeom prst="roundRect">
              <a:avLst>
                <a:gd name="adj" fmla="val 6903"/>
              </a:avLst>
            </a:prstGeom>
            <a:noFill/>
            <a:ln w="38100" cap="flat" cmpd="sng">
              <a:solidFill>
                <a:schemeClr val="accent1"/>
              </a:solidFill>
              <a:prstDash val="solid"/>
              <a:round/>
              <a:headEnd type="none" w="med" len="med"/>
              <a:tailEnd type="none" w="med" len="med"/>
            </a:ln>
          </p:spPr>
          <p:txBody>
            <a:bodyPr wrap="none" anchor="ctr" anchorCtr="0"/>
            <a:p>
              <a:endParaRPr lang="zh-CN" altLang="en-US">
                <a:solidFill>
                  <a:srgbClr val="000000"/>
                </a:solidFill>
                <a:latin typeface="Arial" panose="020B0604020202020204" pitchFamily="34" charset="0"/>
                <a:ea typeface="宋体" panose="02010600030101010101" pitchFamily="2" charset="-122"/>
              </a:endParaRPr>
            </a:p>
          </p:txBody>
        </p:sp>
        <p:sp>
          <p:nvSpPr>
            <p:cNvPr id="41991" name="AutoShape 21"/>
            <p:cNvSpPr/>
            <p:nvPr/>
          </p:nvSpPr>
          <p:spPr>
            <a:xfrm>
              <a:off x="5136851" y="952924"/>
              <a:ext cx="2497816" cy="476281"/>
            </a:xfrm>
            <a:prstGeom prst="roundRect">
              <a:avLst>
                <a:gd name="adj" fmla="val 50000"/>
              </a:avLst>
            </a:prstGeom>
            <a:solidFill>
              <a:srgbClr val="000000"/>
            </a:solidFill>
            <a:ln w="9525">
              <a:noFill/>
            </a:ln>
          </p:spPr>
          <p:txBody>
            <a:bodyPr wrap="none" anchor="ctr" anchorCtr="0"/>
            <a:p>
              <a:endParaRPr lang="zh-CN" altLang="en-US">
                <a:solidFill>
                  <a:srgbClr val="000000"/>
                </a:solidFill>
                <a:latin typeface="Arial" panose="020B0604020202020204" pitchFamily="34" charset="0"/>
                <a:ea typeface="宋体" panose="02010600030101010101" pitchFamily="2" charset="-122"/>
              </a:endParaRPr>
            </a:p>
          </p:txBody>
        </p:sp>
        <p:sp>
          <p:nvSpPr>
            <p:cNvPr id="41992" name="AutoShape 22"/>
            <p:cNvSpPr/>
            <p:nvPr/>
          </p:nvSpPr>
          <p:spPr>
            <a:xfrm>
              <a:off x="5147768" y="909888"/>
              <a:ext cx="2499403" cy="692758"/>
            </a:xfrm>
            <a:prstGeom prst="roundRect">
              <a:avLst>
                <a:gd name="adj" fmla="val 50000"/>
              </a:avLst>
            </a:prstGeom>
            <a:solidFill>
              <a:schemeClr val="bg2"/>
            </a:solidFill>
            <a:ln w="9525">
              <a:noFill/>
            </a:ln>
          </p:spPr>
          <p:txBody>
            <a:bodyPr wrap="none" anchor="ctr" anchorCtr="0"/>
            <a:p>
              <a:endParaRPr lang="zh-CN" altLang="en-US" dirty="0">
                <a:solidFill>
                  <a:srgbClr val="CCCCFF"/>
                </a:solidFill>
                <a:latin typeface="Arial" panose="020B0604020202020204" pitchFamily="34" charset="0"/>
                <a:ea typeface="宋体" panose="02010600030101010101" pitchFamily="2" charset="-122"/>
              </a:endParaRPr>
            </a:p>
          </p:txBody>
        </p:sp>
        <p:sp>
          <p:nvSpPr>
            <p:cNvPr id="41993" name="Oval 23"/>
            <p:cNvSpPr/>
            <p:nvPr/>
          </p:nvSpPr>
          <p:spPr>
            <a:xfrm rot="-2566439">
              <a:off x="5155906" y="1008491"/>
              <a:ext cx="181024" cy="112719"/>
            </a:xfrm>
            <a:prstGeom prst="ellipse">
              <a:avLst/>
            </a:prstGeom>
            <a:gradFill rotWithShape="1">
              <a:gsLst>
                <a:gs pos="0">
                  <a:srgbClr val="FFFFFF"/>
                </a:gs>
                <a:gs pos="100000">
                  <a:srgbClr val="C0C0C0"/>
                </a:gs>
              </a:gsLst>
              <a:path path="shape">
                <a:fillToRect l="50000" t="50000" r="50000" b="50000"/>
              </a:path>
              <a:tileRect/>
            </a:gradFill>
            <a:ln w="9525">
              <a:noFill/>
            </a:ln>
          </p:spPr>
          <p:txBody>
            <a:bodyPr wrap="none" anchor="ctr" anchorCtr="0"/>
            <a:p>
              <a:endParaRPr lang="zh-CN" altLang="en-US">
                <a:solidFill>
                  <a:srgbClr val="000000"/>
                </a:solidFill>
                <a:latin typeface="Arial" panose="020B0604020202020204" pitchFamily="34" charset="0"/>
                <a:ea typeface="宋体" panose="02010600030101010101" pitchFamily="2" charset="-122"/>
              </a:endParaRPr>
            </a:p>
          </p:txBody>
        </p:sp>
        <p:sp>
          <p:nvSpPr>
            <p:cNvPr id="41994" name="Rectangle 24"/>
            <p:cNvSpPr/>
            <p:nvPr/>
          </p:nvSpPr>
          <p:spPr>
            <a:xfrm>
              <a:off x="5341261" y="1107007"/>
              <a:ext cx="2088799" cy="322284"/>
            </a:xfrm>
            <a:prstGeom prst="rect">
              <a:avLst/>
            </a:prstGeom>
            <a:noFill/>
            <a:ln w="9525">
              <a:noFill/>
            </a:ln>
          </p:spPr>
          <p:txBody>
            <a:bodyPr anchor="ctr" anchorCtr="0"/>
            <a:p>
              <a:pPr algn="ctr"/>
              <a:r>
                <a:rPr lang="zh-CN" altLang="zh-CN" b="1" dirty="0">
                  <a:solidFill>
                    <a:schemeClr val="bg1"/>
                  </a:solidFill>
                  <a:latin typeface="微软雅黑" panose="020B0503020204020204" charset="-122"/>
                  <a:ea typeface="微软雅黑" panose="020B0503020204020204" charset="-122"/>
                  <a:sym typeface="宋体" panose="02010600030101010101" pitchFamily="2" charset="-122"/>
                </a:rPr>
                <a:t>从量计征资源税</a:t>
              </a:r>
              <a:endParaRPr lang="en-US" altLang="ko-KR" b="1" dirty="0">
                <a:solidFill>
                  <a:schemeClr val="bg1"/>
                </a:solidFill>
                <a:latin typeface="微软雅黑" panose="020B0503020204020204" charset="-122"/>
                <a:ea typeface="微软雅黑" panose="020B0503020204020204" charset="-122"/>
                <a:sym typeface="宋体" panose="02010600030101010101" pitchFamily="2" charset="-122"/>
              </a:endParaRPr>
            </a:p>
          </p:txBody>
        </p:sp>
        <p:sp>
          <p:nvSpPr>
            <p:cNvPr id="12" name="文本框 75"/>
            <p:cNvSpPr txBox="1">
              <a:spLocks noChangeArrowheads="1"/>
            </p:cNvSpPr>
            <p:nvPr/>
          </p:nvSpPr>
          <p:spPr bwMode="auto">
            <a:xfrm>
              <a:off x="5003713" y="1814308"/>
              <a:ext cx="2753016" cy="1149826"/>
            </a:xfrm>
            <a:prstGeom prst="rect">
              <a:avLst/>
            </a:prstGeom>
            <a:noFill/>
            <a:ln w="9525">
              <a:noFill/>
              <a:miter lim="800000"/>
            </a:ln>
          </p:spPr>
          <p:txBody>
            <a:bodyPr wrap="square" lIns="68589" tIns="34295" rIns="68589" bIns="34295">
              <a:spAutoFit/>
            </a:bodyPr>
            <a:lstStyle/>
            <a:p>
              <a:r>
                <a:rPr lang="en-US" noProof="1" dirty="0">
                  <a:solidFill>
                    <a:schemeClr val="accent6">
                      <a:lumMod val="20000"/>
                      <a:lumOff val="80000"/>
                    </a:schemeClr>
                  </a:solidFill>
                  <a:latin typeface="微软雅黑" panose="020B0503020204020204" charset="-122"/>
                  <a:ea typeface="微软雅黑" panose="020B0503020204020204" charset="-122"/>
                  <a:cs typeface="+mn-cs"/>
                </a:rPr>
                <a:t>   </a:t>
              </a:r>
              <a:r>
                <a:rPr lang="en-US" b="1" noProof="1" dirty="0">
                  <a:solidFill>
                    <a:schemeClr val="tx2"/>
                  </a:solidFill>
                  <a:latin typeface="微软雅黑" panose="020B0503020204020204" charset="-122"/>
                  <a:ea typeface="微软雅黑" panose="020B0503020204020204" charset="-122"/>
                  <a:cs typeface="+mn-cs"/>
                </a:rPr>
                <a:t> </a:t>
              </a:r>
              <a:r>
                <a:rPr b="1" noProof="1" dirty="0">
                  <a:solidFill>
                    <a:schemeClr val="tx2"/>
                  </a:solidFill>
                  <a:latin typeface="微软雅黑" panose="020B0503020204020204" charset="-122"/>
                  <a:ea typeface="微软雅黑" panose="020B0503020204020204" charset="-122"/>
                  <a:cs typeface="+mn-cs"/>
                </a:rPr>
                <a:t>以销售数量为资源税的计税依据</a:t>
              </a:r>
              <a:r>
                <a:rPr lang="zh-CN" b="1" noProof="1" dirty="0">
                  <a:solidFill>
                    <a:schemeClr val="tx2"/>
                  </a:solidFill>
                  <a:latin typeface="微软雅黑" panose="020B0503020204020204" charset="-122"/>
                  <a:ea typeface="微软雅黑" panose="020B0503020204020204" charset="-122"/>
                  <a:cs typeface="+mn-cs"/>
                </a:rPr>
                <a:t>。</a:t>
              </a:r>
              <a:endParaRPr lang="zh-CN" b="1" noProof="1" dirty="0">
                <a:solidFill>
                  <a:schemeClr val="tx2"/>
                </a:solidFill>
                <a:latin typeface="微软雅黑" panose="020B0503020204020204" charset="-122"/>
                <a:ea typeface="微软雅黑" panose="020B0503020204020204" charset="-122"/>
              </a:endParaRPr>
            </a:p>
            <a:p>
              <a:r>
                <a:rPr lang="zh-CN" b="1" noProof="1" dirty="0">
                  <a:solidFill>
                    <a:schemeClr val="tx2"/>
                  </a:solidFill>
                  <a:latin typeface="微软雅黑" panose="020B0503020204020204" charset="-122"/>
                  <a:ea typeface="微软雅黑" panose="020B0503020204020204" charset="-122"/>
                  <a:cs typeface="+mn-cs"/>
                </a:rPr>
                <a:t>   </a:t>
              </a:r>
              <a:endParaRPr b="1" noProof="1" dirty="0">
                <a:solidFill>
                  <a:schemeClr val="tx2"/>
                </a:solidFill>
                <a:latin typeface="微软雅黑" panose="020B0503020204020204" charset="-122"/>
                <a:ea typeface="微软雅黑" panose="020B0503020204020204" charset="-122"/>
              </a:endParaRPr>
            </a:p>
          </p:txBody>
        </p:sp>
      </p:grpSp>
      <p:grpSp>
        <p:nvGrpSpPr>
          <p:cNvPr id="13" name="组合 15"/>
          <p:cNvGrpSpPr/>
          <p:nvPr/>
        </p:nvGrpSpPr>
        <p:grpSpPr>
          <a:xfrm>
            <a:off x="628650" y="2082800"/>
            <a:ext cx="3175000" cy="2787650"/>
            <a:chOff x="947949" y="901201"/>
            <a:chExt cx="2877331" cy="3583184"/>
          </a:xfrm>
        </p:grpSpPr>
        <p:sp>
          <p:nvSpPr>
            <p:cNvPr id="41997" name="AutoShape 5"/>
            <p:cNvSpPr/>
            <p:nvPr/>
          </p:nvSpPr>
          <p:spPr>
            <a:xfrm>
              <a:off x="947949" y="1190373"/>
              <a:ext cx="2877331" cy="3294012"/>
            </a:xfrm>
            <a:prstGeom prst="roundRect">
              <a:avLst>
                <a:gd name="adj" fmla="val 6903"/>
              </a:avLst>
            </a:prstGeom>
            <a:noFill/>
            <a:ln w="38100" cap="flat" cmpd="sng">
              <a:solidFill>
                <a:srgbClr val="48D2F2"/>
              </a:solidFill>
              <a:prstDash val="solid"/>
              <a:round/>
              <a:headEnd type="none" w="med" len="med"/>
              <a:tailEnd type="none" w="med" len="med"/>
            </a:ln>
          </p:spPr>
          <p:txBody>
            <a:bodyPr wrap="none" anchor="ctr" anchorCtr="0"/>
            <a:p>
              <a:endParaRPr lang="zh-CN" altLang="en-US">
                <a:solidFill>
                  <a:srgbClr val="000000"/>
                </a:solidFill>
                <a:latin typeface="Arial" panose="020B0604020202020204" pitchFamily="34" charset="0"/>
                <a:ea typeface="宋体" panose="02010600030101010101" pitchFamily="2" charset="-122"/>
              </a:endParaRPr>
            </a:p>
          </p:txBody>
        </p:sp>
        <p:sp>
          <p:nvSpPr>
            <p:cNvPr id="41998" name="AutoShape 14"/>
            <p:cNvSpPr/>
            <p:nvPr/>
          </p:nvSpPr>
          <p:spPr>
            <a:xfrm>
              <a:off x="1130460" y="952252"/>
              <a:ext cx="2499613" cy="476243"/>
            </a:xfrm>
            <a:prstGeom prst="roundRect">
              <a:avLst>
                <a:gd name="adj" fmla="val 50000"/>
              </a:avLst>
            </a:prstGeom>
            <a:solidFill>
              <a:srgbClr val="00B0F0"/>
            </a:solidFill>
            <a:ln w="9525">
              <a:noFill/>
            </a:ln>
          </p:spPr>
          <p:txBody>
            <a:bodyPr wrap="none" anchor="ctr" anchorCtr="0"/>
            <a:p>
              <a:endParaRPr lang="zh-CN" altLang="en-US">
                <a:solidFill>
                  <a:srgbClr val="000000"/>
                </a:solidFill>
                <a:latin typeface="Arial" panose="020B0604020202020204" pitchFamily="34" charset="0"/>
                <a:ea typeface="宋体" panose="02010600030101010101" pitchFamily="2" charset="-122"/>
              </a:endParaRPr>
            </a:p>
          </p:txBody>
        </p:sp>
        <p:sp>
          <p:nvSpPr>
            <p:cNvPr id="41999" name="AutoShape 15"/>
            <p:cNvSpPr/>
            <p:nvPr/>
          </p:nvSpPr>
          <p:spPr>
            <a:xfrm>
              <a:off x="1130460" y="972889"/>
              <a:ext cx="2501199" cy="724574"/>
            </a:xfrm>
            <a:prstGeom prst="roundRect">
              <a:avLst>
                <a:gd name="adj" fmla="val 50000"/>
              </a:avLst>
            </a:prstGeom>
            <a:gradFill rotWithShape="1">
              <a:gsLst>
                <a:gs pos="0">
                  <a:srgbClr val="48D2F2"/>
                </a:gs>
                <a:gs pos="100000">
                  <a:srgbClr val="194A21"/>
                </a:gs>
              </a:gsLst>
              <a:lin ang="5400000" scaled="1"/>
              <a:tileRect/>
            </a:gradFill>
            <a:ln w="9525">
              <a:noFill/>
            </a:ln>
          </p:spPr>
          <p:txBody>
            <a:bodyPr wrap="none" anchor="ctr" anchorCtr="0"/>
            <a:p>
              <a:endParaRPr lang="zh-CN" altLang="en-US">
                <a:solidFill>
                  <a:srgbClr val="000000"/>
                </a:solidFill>
                <a:latin typeface="Arial" panose="020B0604020202020204" pitchFamily="34" charset="0"/>
                <a:ea typeface="宋体" panose="02010600030101010101" pitchFamily="2" charset="-122"/>
              </a:endParaRPr>
            </a:p>
          </p:txBody>
        </p:sp>
        <p:sp>
          <p:nvSpPr>
            <p:cNvPr id="17" name="Rectangle 17"/>
            <p:cNvSpPr>
              <a:spLocks noChangeArrowheads="1"/>
            </p:cNvSpPr>
            <p:nvPr/>
          </p:nvSpPr>
          <p:spPr bwMode="gray">
            <a:xfrm>
              <a:off x="1259756" y="901201"/>
              <a:ext cx="2159982" cy="796263"/>
            </a:xfrm>
            <a:prstGeom prst="rect">
              <a:avLst/>
            </a:prstGeom>
            <a:noFill/>
            <a:ln w="9525">
              <a:noFill/>
              <a:miter lim="800000"/>
            </a:ln>
            <a:effectLst/>
          </p:spPr>
          <p:txBody>
            <a:bodyPr anchor="ctr"/>
            <a:lstStyle/>
            <a:p>
              <a:pPr fontAlgn="auto">
                <a:spcBef>
                  <a:spcPts val="0"/>
                </a:spcBef>
                <a:spcAft>
                  <a:spcPts val="0"/>
                </a:spcAft>
                <a:buFontTx/>
                <a:buNone/>
                <a:defRPr/>
              </a:pPr>
              <a:r>
                <a:rPr lang="zh-CN" altLang="en-US" sz="1600" b="1" strike="noStrike" kern="0" noProof="1" dirty="0" smtClean="0">
                  <a:solidFill>
                    <a:srgbClr val="FFFFFF"/>
                  </a:solidFill>
                  <a:latin typeface="Verdana" panose="020B0604030504040204" pitchFamily="34" charset="0"/>
                  <a:ea typeface="Gulim" pitchFamily="50" charset="-127"/>
                  <a:cs typeface="+mn-cs"/>
                </a:rPr>
                <a:t>    </a:t>
              </a:r>
              <a:r>
                <a:rPr sz="1800" strike="noStrike" noProof="1" dirty="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mn-cs"/>
                  <a:sym typeface="+mn-ea"/>
                </a:rPr>
                <a:t>从价计征资源税</a:t>
              </a:r>
              <a:endParaRPr lang="en-US" altLang="ko-KR" sz="1800" b="1" strike="noStrike" kern="0" noProof="1" dirty="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sym typeface="+mn-ea"/>
              </a:endParaRPr>
            </a:p>
          </p:txBody>
        </p:sp>
        <p:sp>
          <p:nvSpPr>
            <p:cNvPr id="18" name="文本框 75"/>
            <p:cNvSpPr txBox="1">
              <a:spLocks noChangeArrowheads="1"/>
            </p:cNvSpPr>
            <p:nvPr/>
          </p:nvSpPr>
          <p:spPr bwMode="auto">
            <a:xfrm>
              <a:off x="1055583" y="1847625"/>
              <a:ext cx="2697750" cy="1869168"/>
            </a:xfrm>
            <a:prstGeom prst="rect">
              <a:avLst/>
            </a:prstGeom>
            <a:noFill/>
            <a:ln w="9525">
              <a:noFill/>
              <a:miter lim="800000"/>
            </a:ln>
          </p:spPr>
          <p:txBody>
            <a:bodyPr wrap="square" lIns="68589" tIns="34295" rIns="68589" bIns="34295">
              <a:spAutoFit/>
            </a:bodyPr>
            <a:lstStyle/>
            <a:p>
              <a:r>
                <a:rPr noProof="1" dirty="0">
                  <a:solidFill>
                    <a:schemeClr val="accent6">
                      <a:lumMod val="20000"/>
                      <a:lumOff val="80000"/>
                    </a:schemeClr>
                  </a:solidFill>
                  <a:latin typeface="微软雅黑" panose="020B0503020204020204" charset="-122"/>
                  <a:ea typeface="微软雅黑" panose="020B0503020204020204" charset="-122"/>
                  <a:cs typeface="+mn-cs"/>
                </a:rPr>
                <a:t>    </a:t>
              </a:r>
              <a:r>
                <a:rPr b="1" noProof="1" dirty="0">
                  <a:solidFill>
                    <a:schemeClr val="tx2"/>
                  </a:solidFill>
                  <a:latin typeface="微软雅黑" panose="020B0503020204020204" charset="-122"/>
                  <a:ea typeface="微软雅黑" panose="020B0503020204020204" charset="-122"/>
                  <a:cs typeface="+mn-cs"/>
                </a:rPr>
                <a:t>计税依据与增值税的计税依据完全相同，以不含增值税的销售额为计税依据</a:t>
              </a:r>
              <a:r>
                <a:rPr lang="zh-CN" b="1" noProof="1" dirty="0">
                  <a:solidFill>
                    <a:schemeClr val="tx2"/>
                  </a:solidFill>
                  <a:latin typeface="微软雅黑" panose="020B0503020204020204" charset="-122"/>
                  <a:ea typeface="微软雅黑" panose="020B0503020204020204" charset="-122"/>
                  <a:cs typeface="+mn-cs"/>
                </a:rPr>
                <a:t>。</a:t>
              </a:r>
              <a:endParaRPr lang="zh-CN" b="1" noProof="1" dirty="0">
                <a:solidFill>
                  <a:schemeClr val="tx2"/>
                </a:solidFill>
                <a:latin typeface="微软雅黑" panose="020B0503020204020204" charset="-122"/>
                <a:ea typeface="微软雅黑" panose="020B0503020204020204" charset="-122"/>
              </a:endParaRPr>
            </a:p>
            <a:p>
              <a:r>
                <a:rPr lang="zh-CN" b="1" noProof="1" dirty="0">
                  <a:solidFill>
                    <a:schemeClr val="tx2"/>
                  </a:solidFill>
                  <a:latin typeface="微软雅黑" panose="020B0503020204020204" charset="-122"/>
                  <a:ea typeface="微软雅黑" panose="020B0503020204020204" charset="-122"/>
                  <a:cs typeface="+mn-cs"/>
                </a:rPr>
                <a:t>    </a:t>
              </a:r>
              <a:r>
                <a:rPr b="1" noProof="1" dirty="0">
                  <a:solidFill>
                    <a:schemeClr val="tx2"/>
                  </a:solidFill>
                  <a:latin typeface="微软雅黑" panose="020B0503020204020204" charset="-122"/>
                  <a:ea typeface="微软雅黑" panose="020B0503020204020204" charset="-122"/>
                  <a:cs typeface="+mn-cs"/>
                </a:rPr>
                <a:t>销售额包括全部价款和价外费用。</a:t>
              </a:r>
              <a:endParaRPr b="1" noProof="1" dirty="0">
                <a:solidFill>
                  <a:schemeClr val="tx2"/>
                </a:solidFill>
                <a:latin typeface="微软雅黑" panose="020B0503020204020204" charset="-122"/>
                <a:ea typeface="微软雅黑" panose="020B0503020204020204" charset="-122"/>
              </a:endParaRPr>
            </a:p>
          </p:txBody>
        </p:sp>
        <p:sp>
          <p:nvSpPr>
            <p:cNvPr id="42002" name="Oval 23"/>
            <p:cNvSpPr/>
            <p:nvPr/>
          </p:nvSpPr>
          <p:spPr>
            <a:xfrm rot="-2566439">
              <a:off x="1144744" y="1063375"/>
              <a:ext cx="180924" cy="112711"/>
            </a:xfrm>
            <a:prstGeom prst="ellipse">
              <a:avLst/>
            </a:prstGeom>
            <a:gradFill rotWithShape="1">
              <a:gsLst>
                <a:gs pos="0">
                  <a:srgbClr val="FFFFFF"/>
                </a:gs>
                <a:gs pos="100000">
                  <a:srgbClr val="C0C0C0"/>
                </a:gs>
              </a:gsLst>
              <a:path path="shape">
                <a:fillToRect l="50000" t="50000" r="50000" b="50000"/>
              </a:path>
              <a:tileRect/>
            </a:gradFill>
            <a:ln w="9525">
              <a:noFill/>
            </a:ln>
          </p:spPr>
          <p:txBody>
            <a:bodyPr wrap="none" anchor="ctr" anchorCtr="0"/>
            <a:p>
              <a:endParaRPr lang="zh-CN" altLang="en-US">
                <a:solidFill>
                  <a:srgbClr val="000000"/>
                </a:solidFill>
                <a:latin typeface="Arial" panose="020B0604020202020204" pitchFamily="34" charset="0"/>
                <a:ea typeface="宋体" panose="02010600030101010101" pitchFamily="2" charset="-122"/>
              </a:endParaRPr>
            </a:p>
          </p:txBody>
        </p:sp>
      </p:grpSp>
      <p:sp>
        <p:nvSpPr>
          <p:cNvPr id="42003" name="文本框 19"/>
          <p:cNvSpPr txBox="1"/>
          <p:nvPr/>
        </p:nvSpPr>
        <p:spPr>
          <a:xfrm>
            <a:off x="525463" y="360363"/>
            <a:ext cx="6516687" cy="521970"/>
          </a:xfrm>
          <a:prstGeom prst="rect">
            <a:avLst/>
          </a:prstGeom>
          <a:noFill/>
          <a:ln w="9525">
            <a:noFill/>
          </a:ln>
        </p:spPr>
        <p:txBody>
          <a:bodyPr wrap="square" anchor="t" anchorCtr="0">
            <a:spAutoFit/>
          </a:bodyPr>
          <a:p>
            <a:r>
              <a:rPr lang="zh-CN" altLang="zh-CN" sz="2800" dirty="0">
                <a:solidFill>
                  <a:srgbClr val="FF0000"/>
                </a:solidFill>
                <a:latin typeface="Arial" panose="020B0604020202020204" pitchFamily="34" charset="0"/>
                <a:ea typeface="隶书" panose="02010509060101010101" pitchFamily="49" charset="-122"/>
              </a:rPr>
              <a:t>二、资源税应纳税额的计算</a:t>
            </a:r>
            <a:endParaRPr lang="zh-CN" altLang="zh-CN" sz="2800" dirty="0">
              <a:solidFill>
                <a:srgbClr val="FF0000"/>
              </a:solidFill>
              <a:latin typeface="Arial" panose="020B0604020202020204" pitchFamily="34" charset="0"/>
              <a:ea typeface="隶书" panose="02010509060101010101" pitchFamily="49" charset="-122"/>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ox(in)">
                                      <p:cBhvr>
                                        <p:cTn id="7" dur="20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in)">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09" name="文本框 1"/>
          <p:cNvSpPr txBox="1"/>
          <p:nvPr/>
        </p:nvSpPr>
        <p:spPr>
          <a:xfrm>
            <a:off x="912813" y="890588"/>
            <a:ext cx="7829550" cy="3636010"/>
          </a:xfrm>
          <a:prstGeom prst="rect">
            <a:avLst/>
          </a:prstGeom>
          <a:noFill/>
          <a:ln w="9525">
            <a:noFill/>
          </a:ln>
        </p:spPr>
        <p:txBody>
          <a:bodyPr wrap="square" anchor="t" anchorCtr="0">
            <a:spAutoFit/>
          </a:bodyPr>
          <a:p>
            <a:pPr indent="466725" defTabSz="685800">
              <a:lnSpc>
                <a:spcPct val="120000"/>
              </a:lnSpc>
              <a:buSzTx/>
            </a:pPr>
            <a:r>
              <a:rPr lang="zh-CN" altLang="zh-CN" sz="2400" dirty="0">
                <a:latin typeface="微软雅黑" panose="020B0503020204020204" charset="-122"/>
                <a:ea typeface="微软雅黑" panose="020B0503020204020204" charset="-122"/>
              </a:rPr>
              <a:t>销售额是指纳税人销售应税矿产品向购买方收取的全部价款和价外费用，但不包括收取的增值税销项税额和运杂费用。</a:t>
            </a:r>
            <a:endParaRPr lang="zh-CN" altLang="zh-CN" sz="2400" dirty="0">
              <a:latin typeface="微软雅黑" panose="020B0503020204020204" charset="-122"/>
              <a:ea typeface="微软雅黑" panose="020B0503020204020204" charset="-122"/>
            </a:endParaRPr>
          </a:p>
          <a:p>
            <a:pPr indent="466725" defTabSz="685800">
              <a:lnSpc>
                <a:spcPct val="120000"/>
              </a:lnSpc>
              <a:buSzTx/>
            </a:pPr>
            <a:r>
              <a:rPr lang="zh-CN" altLang="zh-CN" sz="2400" dirty="0">
                <a:solidFill>
                  <a:srgbClr val="FF0000"/>
                </a:solidFill>
                <a:latin typeface="微软雅黑" panose="020B0503020204020204" charset="-122"/>
                <a:ea typeface="微软雅黑" panose="020B0503020204020204" charset="-122"/>
              </a:rPr>
              <a:t>【提示</a:t>
            </a:r>
            <a:r>
              <a:rPr lang="en-US" altLang="zh-CN" sz="2400" dirty="0">
                <a:solidFill>
                  <a:srgbClr val="FF0000"/>
                </a:solidFill>
                <a:latin typeface="微软雅黑" panose="020B0503020204020204" charset="-122"/>
                <a:ea typeface="微软雅黑" panose="020B0503020204020204" charset="-122"/>
              </a:rPr>
              <a:t>1</a:t>
            </a:r>
            <a:r>
              <a:rPr lang="zh-CN" altLang="zh-CN" sz="2400" dirty="0">
                <a:solidFill>
                  <a:srgbClr val="FF0000"/>
                </a:solidFill>
                <a:latin typeface="微软雅黑" panose="020B0503020204020204" charset="-122"/>
                <a:ea typeface="微软雅黑" panose="020B0503020204020204" charset="-122"/>
              </a:rPr>
              <a:t>】</a:t>
            </a:r>
            <a:r>
              <a:rPr lang="zh-CN" altLang="zh-CN" sz="2400" dirty="0">
                <a:latin typeface="微软雅黑" panose="020B0503020204020204" charset="-122"/>
                <a:ea typeface="微软雅黑" panose="020B0503020204020204" charset="-122"/>
              </a:rPr>
              <a:t>运杂费用是指应税产品从坑口或洗选</a:t>
            </a:r>
            <a:r>
              <a:rPr lang="zh-CN" altLang="en-US" sz="2400" dirty="0">
                <a:latin typeface="微软雅黑" panose="020B0503020204020204" charset="-122"/>
                <a:ea typeface="微软雅黑" panose="020B0503020204020204" charset="-122"/>
              </a:rPr>
              <a:t>（</a:t>
            </a:r>
            <a:r>
              <a:rPr lang="zh-CN" altLang="zh-CN" sz="2400" dirty="0">
                <a:latin typeface="微软雅黑" panose="020B0503020204020204" charset="-122"/>
                <a:ea typeface="微软雅黑" panose="020B0503020204020204" charset="-122"/>
              </a:rPr>
              <a:t>加工</a:t>
            </a:r>
            <a:r>
              <a:rPr lang="zh-CN" altLang="en-US" sz="2400" dirty="0">
                <a:latin typeface="微软雅黑" panose="020B0503020204020204" charset="-122"/>
                <a:ea typeface="微软雅黑" panose="020B0503020204020204" charset="-122"/>
              </a:rPr>
              <a:t>）</a:t>
            </a:r>
            <a:r>
              <a:rPr lang="zh-CN" altLang="zh-CN" sz="2400" dirty="0">
                <a:latin typeface="微软雅黑" panose="020B0503020204020204" charset="-122"/>
                <a:ea typeface="微软雅黑" panose="020B0503020204020204" charset="-122"/>
              </a:rPr>
              <a:t>地到车站、码头或购买方指定地点的运输费用、建设基金以及随运销产生的装卸、仓储、港杂费用。运杂费用应与销售额分别核算，凡未取得相应凭据或不能与销售额分别核算的，应当一并计征资源税。</a:t>
            </a:r>
            <a:endParaRPr lang="zh-CN" altLang="en-US" sz="2400">
              <a:latin typeface="Arial" panose="020B0604020202020204" pitchFamily="34" charset="0"/>
              <a:ea typeface="宋体" panose="02010600030101010101" pitchFamily="2" charset="-122"/>
            </a:endParaRPr>
          </a:p>
        </p:txBody>
      </p:sp>
    </p:spTree>
  </p:cSld>
  <p:clrMapOvr>
    <a:masterClrMapping/>
  </p:clrMapOvr>
  <p:transition spd="slow" advClick="0" advTm="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占位符 1"/>
          <p:cNvSpPr txBox="1"/>
          <p:nvPr/>
        </p:nvSpPr>
        <p:spPr bwMode="auto">
          <a:xfrm>
            <a:off x="417513" y="1481138"/>
            <a:ext cx="6224588" cy="2447925"/>
          </a:xfrm>
          <a:prstGeom prst="rect">
            <a:avLst/>
          </a:prstGeom>
          <a:noFill/>
          <a:ln w="9525">
            <a:noFill/>
            <a:miter lim="800000"/>
          </a:ln>
        </p:spPr>
        <p:txBody>
          <a:bodyPr/>
          <a:lstStyle/>
          <a:p>
            <a:pPr>
              <a:lnSpc>
                <a:spcPct val="150000"/>
              </a:lnSpc>
              <a:defRPr/>
            </a:pPr>
            <a:r>
              <a:rPr lang="en-US" altLang="zh-CN" sz="2000" noProof="1" dirty="0">
                <a:latin typeface="微软雅黑" panose="020B0503020204020204" charset="-122"/>
                <a:ea typeface="微软雅黑" panose="020B0503020204020204" charset="-122"/>
                <a:cs typeface="+mn-cs"/>
              </a:rPr>
              <a:t>       </a:t>
            </a:r>
            <a:endParaRPr lang="zh-CN" altLang="en-US" sz="1650" kern="0" noProof="1" dirty="0">
              <a:solidFill>
                <a:schemeClr val="bg1"/>
              </a:solidFill>
              <a:ea typeface="微软雅黑" panose="020B0503020204020204" charset="-122"/>
            </a:endParaRPr>
          </a:p>
        </p:txBody>
      </p:sp>
      <p:sp>
        <p:nvSpPr>
          <p:cNvPr id="3" name="文本占位符 1"/>
          <p:cNvSpPr txBox="1"/>
          <p:nvPr/>
        </p:nvSpPr>
        <p:spPr bwMode="auto">
          <a:xfrm>
            <a:off x="266700" y="3783013"/>
            <a:ext cx="6224588" cy="1323975"/>
          </a:xfrm>
          <a:prstGeom prst="rect">
            <a:avLst/>
          </a:prstGeom>
          <a:noFill/>
          <a:ln w="9525">
            <a:noFill/>
            <a:miter lim="800000"/>
          </a:ln>
        </p:spPr>
        <p:txBody>
          <a:bodyPr/>
          <a:lstStyle/>
          <a:p>
            <a:pPr>
              <a:lnSpc>
                <a:spcPct val="150000"/>
              </a:lnSpc>
              <a:defRPr/>
            </a:pPr>
            <a:r>
              <a:rPr lang="en-US" altLang="zh-CN" sz="2000" noProof="1" dirty="0">
                <a:latin typeface="微软雅黑" panose="020B0503020204020204" charset="-122"/>
                <a:ea typeface="微软雅黑" panose="020B0503020204020204" charset="-122"/>
                <a:cs typeface="+mn-cs"/>
              </a:rPr>
              <a:t>       </a:t>
            </a:r>
            <a:r>
              <a:rPr lang="zh-CN" altLang="zh-CN" sz="2000" noProof="1" dirty="0">
                <a:solidFill>
                  <a:schemeClr val="bg1"/>
                </a:solidFill>
                <a:latin typeface="微软雅黑" panose="020B0503020204020204" charset="-122"/>
                <a:ea typeface="微软雅黑" panose="020B0503020204020204" charset="-122"/>
                <a:cs typeface="+mn-cs"/>
              </a:rPr>
              <a:t> </a:t>
            </a:r>
            <a:endParaRPr lang="zh-CN" altLang="en-US" sz="1650" kern="0" noProof="1" dirty="0">
              <a:solidFill>
                <a:schemeClr val="bg1"/>
              </a:solidFill>
              <a:ea typeface="微软雅黑" panose="020B0503020204020204" charset="-122"/>
            </a:endParaRPr>
          </a:p>
        </p:txBody>
      </p:sp>
      <p:sp>
        <p:nvSpPr>
          <p:cNvPr id="4" name="Text Box 49"/>
          <p:cNvSpPr txBox="1">
            <a:spLocks noChangeArrowheads="1"/>
          </p:cNvSpPr>
          <p:nvPr/>
        </p:nvSpPr>
        <p:spPr bwMode="gray">
          <a:xfrm>
            <a:off x="420688" y="977900"/>
            <a:ext cx="2932113" cy="760413"/>
          </a:xfrm>
          <a:prstGeom prst="rect">
            <a:avLst/>
          </a:prstGeom>
          <a:noFill/>
          <a:ln>
            <a:noFill/>
          </a:ln>
        </p:spPr>
        <p:txBody>
          <a:bodyPr>
            <a:spAutoFit/>
          </a:bodyPr>
          <a:lstStyle>
            <a:lvl1pPr>
              <a:defRPr>
                <a:solidFill>
                  <a:srgbClr val="FFCC99"/>
                </a:solidFill>
                <a:latin typeface="华文中宋" panose="02010600040101010101" charset="-122"/>
                <a:ea typeface="华文中宋" panose="02010600040101010101" charset="-122"/>
              </a:defRPr>
            </a:lvl1pPr>
            <a:lvl2pPr marL="742950" indent="-285750">
              <a:defRPr>
                <a:solidFill>
                  <a:srgbClr val="FFCC99"/>
                </a:solidFill>
                <a:latin typeface="华文中宋" panose="02010600040101010101" charset="-122"/>
                <a:ea typeface="华文中宋" panose="02010600040101010101" charset="-122"/>
              </a:defRPr>
            </a:lvl2pPr>
            <a:lvl3pPr marL="1143000" indent="-228600">
              <a:defRPr>
                <a:solidFill>
                  <a:srgbClr val="FFCC99"/>
                </a:solidFill>
                <a:latin typeface="华文中宋" panose="02010600040101010101" charset="-122"/>
                <a:ea typeface="华文中宋" panose="02010600040101010101" charset="-122"/>
              </a:defRPr>
            </a:lvl3pPr>
            <a:lvl4pPr marL="1600200" indent="-228600">
              <a:defRPr>
                <a:solidFill>
                  <a:srgbClr val="FFCC99"/>
                </a:solidFill>
                <a:latin typeface="华文中宋" panose="02010600040101010101" charset="-122"/>
                <a:ea typeface="华文中宋" panose="02010600040101010101" charset="-122"/>
              </a:defRPr>
            </a:lvl4pPr>
            <a:lvl5pPr marL="2057400" indent="-228600">
              <a:defRPr>
                <a:solidFill>
                  <a:srgbClr val="FFCC99"/>
                </a:solidFill>
                <a:latin typeface="华文中宋" panose="02010600040101010101" charset="-122"/>
                <a:ea typeface="华文中宋" panose="02010600040101010101" charset="-122"/>
              </a:defRPr>
            </a:lvl5pPr>
            <a:lvl6pPr marL="2514600" indent="-228600" eaLnBrk="0" fontAlgn="base" hangingPunct="0">
              <a:spcBef>
                <a:spcPct val="0"/>
              </a:spcBef>
              <a:spcAft>
                <a:spcPct val="0"/>
              </a:spcAft>
              <a:defRPr>
                <a:solidFill>
                  <a:srgbClr val="FFCC99"/>
                </a:solidFill>
                <a:latin typeface="华文中宋" panose="02010600040101010101" charset="-122"/>
                <a:ea typeface="华文中宋" panose="02010600040101010101" charset="-122"/>
              </a:defRPr>
            </a:lvl6pPr>
            <a:lvl7pPr marL="2971800" indent="-228600" eaLnBrk="0" fontAlgn="base" hangingPunct="0">
              <a:spcBef>
                <a:spcPct val="0"/>
              </a:spcBef>
              <a:spcAft>
                <a:spcPct val="0"/>
              </a:spcAft>
              <a:defRPr>
                <a:solidFill>
                  <a:srgbClr val="FFCC99"/>
                </a:solidFill>
                <a:latin typeface="华文中宋" panose="02010600040101010101" charset="-122"/>
                <a:ea typeface="华文中宋" panose="02010600040101010101" charset="-122"/>
              </a:defRPr>
            </a:lvl7pPr>
            <a:lvl8pPr marL="3429000" indent="-228600" eaLnBrk="0" fontAlgn="base" hangingPunct="0">
              <a:spcBef>
                <a:spcPct val="0"/>
              </a:spcBef>
              <a:spcAft>
                <a:spcPct val="0"/>
              </a:spcAft>
              <a:defRPr>
                <a:solidFill>
                  <a:srgbClr val="FFCC99"/>
                </a:solidFill>
                <a:latin typeface="华文中宋" panose="02010600040101010101" charset="-122"/>
                <a:ea typeface="华文中宋" panose="02010600040101010101" charset="-122"/>
              </a:defRPr>
            </a:lvl8pPr>
            <a:lvl9pPr marL="3886200" indent="-228600" eaLnBrk="0" fontAlgn="base" hangingPunct="0">
              <a:spcBef>
                <a:spcPct val="0"/>
              </a:spcBef>
              <a:spcAft>
                <a:spcPct val="0"/>
              </a:spcAft>
              <a:defRPr>
                <a:solidFill>
                  <a:srgbClr val="FFCC99"/>
                </a:solidFill>
                <a:latin typeface="华文中宋" panose="02010600040101010101" charset="-122"/>
                <a:ea typeface="华文中宋" panose="02010600040101010101" charset="-122"/>
              </a:defRPr>
            </a:lvl9pPr>
          </a:lstStyle>
          <a:p>
            <a:pPr fontAlgn="base">
              <a:defRPr/>
            </a:pPr>
            <a:endParaRPr lang="zh-CN" altLang="zh-CN" sz="2400" b="1" strike="noStrike" noProof="1" dirty="0">
              <a:solidFill>
                <a:srgbClr val="FFFF00"/>
              </a:solidFill>
              <a:latin typeface="微软雅黑" panose="020B0503020204020204" charset="-122"/>
              <a:ea typeface="微软雅黑" panose="020B0503020204020204" charset="-122"/>
            </a:endParaRPr>
          </a:p>
          <a:p>
            <a:pPr fontAlgn="base">
              <a:defRPr/>
            </a:pPr>
            <a:endParaRPr lang="en-US" altLang="zh-CN" sz="1950" b="1" strike="noStrike" spc="225" noProof="1" dirty="0">
              <a:solidFill>
                <a:schemeClr val="tx1"/>
              </a:solidFill>
              <a:latin typeface="微软雅黑" panose="020B0503020204020204" charset="-122"/>
              <a:ea typeface="微软雅黑" panose="020B0503020204020204" charset="-122"/>
            </a:endParaRPr>
          </a:p>
        </p:txBody>
      </p:sp>
      <p:sp>
        <p:nvSpPr>
          <p:cNvPr id="44036" name="矩形 15"/>
          <p:cNvSpPr/>
          <p:nvPr/>
        </p:nvSpPr>
        <p:spPr>
          <a:xfrm>
            <a:off x="1244600" y="1277938"/>
            <a:ext cx="5246688" cy="460375"/>
          </a:xfrm>
          <a:prstGeom prst="rect">
            <a:avLst/>
          </a:prstGeom>
          <a:noFill/>
          <a:ln w="9525">
            <a:noFill/>
          </a:ln>
        </p:spPr>
        <p:txBody>
          <a:bodyPr wrap="none" anchor="t" anchorCtr="0">
            <a:spAutoFit/>
          </a:bodyPr>
          <a:p>
            <a:r>
              <a:rPr lang="en-US" altLang="zh-CN" sz="2400" b="1" dirty="0">
                <a:solidFill>
                  <a:srgbClr val="0000CC"/>
                </a:solidFill>
                <a:latin typeface="微软雅黑" panose="020B0503020204020204" charset="-122"/>
                <a:ea typeface="微软雅黑" panose="020B0503020204020204" charset="-122"/>
              </a:rPr>
              <a:t>1</a:t>
            </a:r>
            <a:r>
              <a:rPr lang="zh-CN" altLang="en-US" sz="2400" b="1" dirty="0">
                <a:solidFill>
                  <a:srgbClr val="0000CC"/>
                </a:solidFill>
                <a:latin typeface="微软雅黑" panose="020B0503020204020204" charset="-122"/>
                <a:ea typeface="微软雅黑" panose="020B0503020204020204" charset="-122"/>
              </a:rPr>
              <a:t>、征税对象为原矿的资源税计算方法</a:t>
            </a:r>
            <a:endParaRPr lang="zh-CN" altLang="en-US" sz="2400" b="1" dirty="0">
              <a:solidFill>
                <a:srgbClr val="0000CC"/>
              </a:solidFill>
              <a:latin typeface="微软雅黑" panose="020B0503020204020204" charset="-122"/>
              <a:ea typeface="微软雅黑" panose="020B0503020204020204" charset="-122"/>
            </a:endParaRPr>
          </a:p>
        </p:txBody>
      </p:sp>
      <p:grpSp>
        <p:nvGrpSpPr>
          <p:cNvPr id="6" name="组合 17"/>
          <p:cNvGrpSpPr/>
          <p:nvPr/>
        </p:nvGrpSpPr>
        <p:grpSpPr>
          <a:xfrm>
            <a:off x="3990975" y="2162175"/>
            <a:ext cx="3048000" cy="2786063"/>
            <a:chOff x="4959003" y="909888"/>
            <a:chExt cx="2877331" cy="3562756"/>
          </a:xfrm>
        </p:grpSpPr>
        <p:sp>
          <p:nvSpPr>
            <p:cNvPr id="44038" name="AutoShape 19"/>
            <p:cNvSpPr/>
            <p:nvPr/>
          </p:nvSpPr>
          <p:spPr>
            <a:xfrm>
              <a:off x="4959003" y="1178364"/>
              <a:ext cx="2877331" cy="3294280"/>
            </a:xfrm>
            <a:prstGeom prst="roundRect">
              <a:avLst>
                <a:gd name="adj" fmla="val 6903"/>
              </a:avLst>
            </a:prstGeom>
            <a:noFill/>
            <a:ln w="38100" cap="flat" cmpd="sng">
              <a:solidFill>
                <a:schemeClr val="accent1"/>
              </a:solidFill>
              <a:prstDash val="solid"/>
              <a:round/>
              <a:headEnd type="none" w="med" len="med"/>
              <a:tailEnd type="none" w="med" len="med"/>
            </a:ln>
          </p:spPr>
          <p:txBody>
            <a:bodyPr wrap="none" anchor="ctr" anchorCtr="0"/>
            <a:p>
              <a:endParaRPr lang="zh-CN" altLang="en-US">
                <a:solidFill>
                  <a:srgbClr val="000000"/>
                </a:solidFill>
                <a:latin typeface="Arial" panose="020B0604020202020204" pitchFamily="34" charset="0"/>
                <a:ea typeface="宋体" panose="02010600030101010101" pitchFamily="2" charset="-122"/>
              </a:endParaRPr>
            </a:p>
          </p:txBody>
        </p:sp>
        <p:sp>
          <p:nvSpPr>
            <p:cNvPr id="44039" name="AutoShape 21"/>
            <p:cNvSpPr/>
            <p:nvPr/>
          </p:nvSpPr>
          <p:spPr>
            <a:xfrm>
              <a:off x="5136851" y="952924"/>
              <a:ext cx="2497816" cy="476281"/>
            </a:xfrm>
            <a:prstGeom prst="roundRect">
              <a:avLst>
                <a:gd name="adj" fmla="val 50000"/>
              </a:avLst>
            </a:prstGeom>
            <a:solidFill>
              <a:srgbClr val="000000"/>
            </a:solidFill>
            <a:ln w="9525">
              <a:noFill/>
            </a:ln>
          </p:spPr>
          <p:txBody>
            <a:bodyPr wrap="none" anchor="ctr" anchorCtr="0"/>
            <a:p>
              <a:endParaRPr lang="zh-CN" altLang="en-US">
                <a:solidFill>
                  <a:srgbClr val="000000"/>
                </a:solidFill>
                <a:latin typeface="Arial" panose="020B0604020202020204" pitchFamily="34" charset="0"/>
                <a:ea typeface="宋体" panose="02010600030101010101" pitchFamily="2" charset="-122"/>
              </a:endParaRPr>
            </a:p>
          </p:txBody>
        </p:sp>
        <p:sp>
          <p:nvSpPr>
            <p:cNvPr id="44040" name="AutoShape 22"/>
            <p:cNvSpPr/>
            <p:nvPr/>
          </p:nvSpPr>
          <p:spPr>
            <a:xfrm>
              <a:off x="5147768" y="909888"/>
              <a:ext cx="2499403" cy="692758"/>
            </a:xfrm>
            <a:prstGeom prst="roundRect">
              <a:avLst>
                <a:gd name="adj" fmla="val 50000"/>
              </a:avLst>
            </a:prstGeom>
            <a:solidFill>
              <a:schemeClr val="bg2"/>
            </a:solidFill>
            <a:ln w="9525">
              <a:noFill/>
            </a:ln>
          </p:spPr>
          <p:txBody>
            <a:bodyPr wrap="none" anchor="ctr" anchorCtr="0"/>
            <a:p>
              <a:endParaRPr lang="zh-CN" altLang="en-US" dirty="0">
                <a:solidFill>
                  <a:srgbClr val="CCCCFF"/>
                </a:solidFill>
                <a:latin typeface="Arial" panose="020B0604020202020204" pitchFamily="34" charset="0"/>
                <a:ea typeface="宋体" panose="02010600030101010101" pitchFamily="2" charset="-122"/>
              </a:endParaRPr>
            </a:p>
          </p:txBody>
        </p:sp>
        <p:sp>
          <p:nvSpPr>
            <p:cNvPr id="44041" name="Oval 23"/>
            <p:cNvSpPr/>
            <p:nvPr/>
          </p:nvSpPr>
          <p:spPr>
            <a:xfrm rot="-2566439">
              <a:off x="5155906" y="1008491"/>
              <a:ext cx="181024" cy="112719"/>
            </a:xfrm>
            <a:prstGeom prst="ellipse">
              <a:avLst/>
            </a:prstGeom>
            <a:gradFill rotWithShape="1">
              <a:gsLst>
                <a:gs pos="0">
                  <a:srgbClr val="FFFFFF"/>
                </a:gs>
                <a:gs pos="100000">
                  <a:srgbClr val="C0C0C0"/>
                </a:gs>
              </a:gsLst>
              <a:path path="shape">
                <a:fillToRect l="50000" t="50000" r="50000" b="50000"/>
              </a:path>
              <a:tileRect/>
            </a:gradFill>
            <a:ln w="9525">
              <a:noFill/>
            </a:ln>
          </p:spPr>
          <p:txBody>
            <a:bodyPr wrap="none" anchor="ctr" anchorCtr="0"/>
            <a:p>
              <a:endParaRPr lang="zh-CN" altLang="en-US">
                <a:solidFill>
                  <a:srgbClr val="000000"/>
                </a:solidFill>
                <a:latin typeface="Arial" panose="020B0604020202020204" pitchFamily="34" charset="0"/>
                <a:ea typeface="宋体" panose="02010600030101010101" pitchFamily="2" charset="-122"/>
              </a:endParaRPr>
            </a:p>
          </p:txBody>
        </p:sp>
        <p:sp>
          <p:nvSpPr>
            <p:cNvPr id="44042" name="Rectangle 24"/>
            <p:cNvSpPr/>
            <p:nvPr/>
          </p:nvSpPr>
          <p:spPr>
            <a:xfrm>
              <a:off x="5139431" y="1083466"/>
              <a:ext cx="2625563" cy="322284"/>
            </a:xfrm>
            <a:prstGeom prst="rect">
              <a:avLst/>
            </a:prstGeom>
            <a:noFill/>
            <a:ln w="9525">
              <a:noFill/>
            </a:ln>
          </p:spPr>
          <p:txBody>
            <a:bodyPr anchor="ctr" anchorCtr="0"/>
            <a:p>
              <a:pPr algn="ctr"/>
              <a:r>
                <a:rPr lang="zh-CN" altLang="en-US" b="1" dirty="0">
                  <a:solidFill>
                    <a:schemeClr val="bg1"/>
                  </a:solidFill>
                  <a:latin typeface="微软雅黑" panose="020B0503020204020204" charset="-122"/>
                  <a:ea typeface="微软雅黑" panose="020B0503020204020204" charset="-122"/>
                </a:rPr>
                <a:t>销售自采原矿加工的选矿</a:t>
              </a:r>
              <a:endParaRPr lang="zh-CN" altLang="en-US" b="1" dirty="0">
                <a:solidFill>
                  <a:schemeClr val="bg1"/>
                </a:solidFill>
                <a:latin typeface="微软雅黑" panose="020B0503020204020204" charset="-122"/>
                <a:ea typeface="微软雅黑" panose="020B0503020204020204" charset="-122"/>
              </a:endParaRPr>
            </a:p>
          </p:txBody>
        </p:sp>
        <p:sp>
          <p:nvSpPr>
            <p:cNvPr id="44043" name="文本框 75"/>
            <p:cNvSpPr txBox="1"/>
            <p:nvPr/>
          </p:nvSpPr>
          <p:spPr>
            <a:xfrm>
              <a:off x="5003713" y="1899541"/>
              <a:ext cx="2824229" cy="2212765"/>
            </a:xfrm>
            <a:prstGeom prst="rect">
              <a:avLst/>
            </a:prstGeom>
            <a:noFill/>
            <a:ln w="9525">
              <a:noFill/>
            </a:ln>
          </p:spPr>
          <p:txBody>
            <a:bodyPr wrap="square" lIns="68589" tIns="34295" rIns="68589" bIns="34295" anchor="t" anchorCtr="0">
              <a:spAutoFit/>
            </a:bodyPr>
            <a:p>
              <a:pPr>
                <a:lnSpc>
                  <a:spcPct val="150000"/>
                </a:lnSpc>
              </a:pPr>
              <a:r>
                <a:rPr lang="zh-CN" altLang="en-US" b="1" dirty="0">
                  <a:latin typeface="微软雅黑" panose="020B0503020204020204" charset="-122"/>
                  <a:ea typeface="微软雅黑" panose="020B0503020204020204" charset="-122"/>
                </a:rPr>
                <a:t>应纳税额</a:t>
              </a:r>
              <a:r>
                <a:rPr lang="en-US" altLang="zh-CN" b="1" dirty="0">
                  <a:latin typeface="微软雅黑" panose="020B0503020204020204" charset="-122"/>
                  <a:ea typeface="微软雅黑" panose="020B0503020204020204" charset="-122"/>
                </a:rPr>
                <a:t>=</a:t>
              </a:r>
              <a:r>
                <a:rPr lang="zh-CN" altLang="en-US" b="1" dirty="0">
                  <a:latin typeface="微软雅黑" panose="020B0503020204020204" charset="-122"/>
                  <a:ea typeface="微软雅黑" panose="020B0503020204020204" charset="-122"/>
                </a:rPr>
                <a:t>原矿销售额</a:t>
              </a:r>
              <a:r>
                <a:rPr lang="en-US" altLang="zh-CN" b="1" dirty="0">
                  <a:latin typeface="微软雅黑" panose="020B0503020204020204" charset="-122"/>
                  <a:ea typeface="微软雅黑" panose="020B0503020204020204" charset="-122"/>
                </a:rPr>
                <a:t>×</a:t>
              </a:r>
              <a:r>
                <a:rPr lang="zh-CN" altLang="en-US" b="1" dirty="0">
                  <a:latin typeface="微软雅黑" panose="020B0503020204020204" charset="-122"/>
                  <a:ea typeface="微软雅黑" panose="020B0503020204020204" charset="-122"/>
                </a:rPr>
                <a:t>税率</a:t>
              </a:r>
              <a:endParaRPr lang="en-US" altLang="zh-CN" b="1" dirty="0">
                <a:latin typeface="微软雅黑" panose="020B0503020204020204" charset="-122"/>
                <a:ea typeface="微软雅黑" panose="020B0503020204020204" charset="-122"/>
              </a:endParaRPr>
            </a:p>
            <a:p>
              <a:pPr>
                <a:lnSpc>
                  <a:spcPct val="150000"/>
                </a:lnSpc>
              </a:pPr>
              <a:r>
                <a:rPr lang="zh-CN" altLang="en-US" b="1" dirty="0">
                  <a:latin typeface="微软雅黑" panose="020B0503020204020204" charset="-122"/>
                  <a:ea typeface="微软雅黑" panose="020B0503020204020204" charset="-122"/>
                </a:rPr>
                <a:t>原矿销售额</a:t>
              </a:r>
              <a:r>
                <a:rPr lang="en-US" altLang="zh-CN" b="1" dirty="0">
                  <a:latin typeface="微软雅黑" panose="020B0503020204020204" charset="-122"/>
                  <a:ea typeface="微软雅黑" panose="020B0503020204020204" charset="-122"/>
                </a:rPr>
                <a:t>=</a:t>
              </a:r>
              <a:r>
                <a:rPr lang="zh-CN" altLang="en-US" b="1" dirty="0">
                  <a:latin typeface="微软雅黑" panose="020B0503020204020204" charset="-122"/>
                  <a:ea typeface="微软雅黑" panose="020B0503020204020204" charset="-122"/>
                </a:rPr>
                <a:t>选</a:t>
              </a:r>
              <a:r>
                <a:rPr lang="zh-CN" altLang="en-US" b="1" dirty="0">
                  <a:latin typeface="微软雅黑" panose="020B0503020204020204" charset="-122"/>
                  <a:ea typeface="微软雅黑" panose="020B0503020204020204" charset="-122"/>
                </a:rPr>
                <a:t>矿销售额</a:t>
              </a:r>
              <a:r>
                <a:rPr lang="en-US" altLang="zh-CN" b="1" dirty="0">
                  <a:latin typeface="微软雅黑" panose="020B0503020204020204" charset="-122"/>
                  <a:ea typeface="微软雅黑" panose="020B0503020204020204" charset="-122"/>
                </a:rPr>
                <a:t>×</a:t>
              </a:r>
              <a:r>
                <a:rPr lang="zh-CN" altLang="en-US" b="1" dirty="0">
                  <a:latin typeface="微软雅黑" panose="020B0503020204020204" charset="-122"/>
                  <a:ea typeface="微软雅黑" panose="020B0503020204020204" charset="-122"/>
                </a:rPr>
                <a:t>折算率</a:t>
              </a:r>
              <a:endParaRPr lang="zh-CN" altLang="en-US" b="1" dirty="0">
                <a:latin typeface="微软雅黑" panose="020B0503020204020204" charset="-122"/>
                <a:ea typeface="微软雅黑" panose="020B0503020204020204" charset="-122"/>
              </a:endParaRPr>
            </a:p>
          </p:txBody>
        </p:sp>
      </p:grpSp>
      <p:grpSp>
        <p:nvGrpSpPr>
          <p:cNvPr id="13" name="组合 15"/>
          <p:cNvGrpSpPr/>
          <p:nvPr/>
        </p:nvGrpSpPr>
        <p:grpSpPr>
          <a:xfrm>
            <a:off x="561975" y="2120900"/>
            <a:ext cx="3175000" cy="2787650"/>
            <a:chOff x="947949" y="901201"/>
            <a:chExt cx="2877331" cy="3583184"/>
          </a:xfrm>
        </p:grpSpPr>
        <p:sp>
          <p:nvSpPr>
            <p:cNvPr id="44045" name="AutoShape 5"/>
            <p:cNvSpPr/>
            <p:nvPr/>
          </p:nvSpPr>
          <p:spPr>
            <a:xfrm>
              <a:off x="947949" y="1190373"/>
              <a:ext cx="2877331" cy="3294012"/>
            </a:xfrm>
            <a:prstGeom prst="roundRect">
              <a:avLst>
                <a:gd name="adj" fmla="val 6903"/>
              </a:avLst>
            </a:prstGeom>
            <a:noFill/>
            <a:ln w="38100" cap="flat" cmpd="sng">
              <a:solidFill>
                <a:srgbClr val="48D2F2"/>
              </a:solidFill>
              <a:prstDash val="solid"/>
              <a:round/>
              <a:headEnd type="none" w="med" len="med"/>
              <a:tailEnd type="none" w="med" len="med"/>
            </a:ln>
          </p:spPr>
          <p:txBody>
            <a:bodyPr wrap="none" anchor="ctr" anchorCtr="0"/>
            <a:p>
              <a:endParaRPr lang="zh-CN" altLang="en-US">
                <a:solidFill>
                  <a:srgbClr val="000000"/>
                </a:solidFill>
                <a:latin typeface="Arial" panose="020B0604020202020204" pitchFamily="34" charset="0"/>
                <a:ea typeface="宋体" panose="02010600030101010101" pitchFamily="2" charset="-122"/>
              </a:endParaRPr>
            </a:p>
          </p:txBody>
        </p:sp>
        <p:sp>
          <p:nvSpPr>
            <p:cNvPr id="44046" name="AutoShape 14"/>
            <p:cNvSpPr/>
            <p:nvPr/>
          </p:nvSpPr>
          <p:spPr>
            <a:xfrm>
              <a:off x="1130460" y="952252"/>
              <a:ext cx="2499613" cy="476243"/>
            </a:xfrm>
            <a:prstGeom prst="roundRect">
              <a:avLst>
                <a:gd name="adj" fmla="val 50000"/>
              </a:avLst>
            </a:prstGeom>
            <a:solidFill>
              <a:srgbClr val="00B0F0"/>
            </a:solidFill>
            <a:ln w="9525">
              <a:noFill/>
            </a:ln>
          </p:spPr>
          <p:txBody>
            <a:bodyPr wrap="none" anchor="ctr" anchorCtr="0"/>
            <a:p>
              <a:endParaRPr lang="zh-CN" altLang="en-US">
                <a:solidFill>
                  <a:srgbClr val="000000"/>
                </a:solidFill>
                <a:latin typeface="Arial" panose="020B0604020202020204" pitchFamily="34" charset="0"/>
                <a:ea typeface="宋体" panose="02010600030101010101" pitchFamily="2" charset="-122"/>
              </a:endParaRPr>
            </a:p>
          </p:txBody>
        </p:sp>
        <p:sp>
          <p:nvSpPr>
            <p:cNvPr id="44047" name="AutoShape 15"/>
            <p:cNvSpPr/>
            <p:nvPr/>
          </p:nvSpPr>
          <p:spPr>
            <a:xfrm>
              <a:off x="1130460" y="972889"/>
              <a:ext cx="2501199" cy="724574"/>
            </a:xfrm>
            <a:prstGeom prst="roundRect">
              <a:avLst>
                <a:gd name="adj" fmla="val 50000"/>
              </a:avLst>
            </a:prstGeom>
            <a:gradFill rotWithShape="1">
              <a:gsLst>
                <a:gs pos="0">
                  <a:srgbClr val="48D2F2"/>
                </a:gs>
                <a:gs pos="100000">
                  <a:srgbClr val="194A21"/>
                </a:gs>
              </a:gsLst>
              <a:lin ang="5400000" scaled="1"/>
              <a:tileRect/>
            </a:gradFill>
            <a:ln w="9525">
              <a:noFill/>
            </a:ln>
          </p:spPr>
          <p:txBody>
            <a:bodyPr wrap="none" anchor="ctr" anchorCtr="0"/>
            <a:p>
              <a:endParaRPr lang="zh-CN" altLang="en-US">
                <a:solidFill>
                  <a:srgbClr val="000000"/>
                </a:solidFill>
                <a:latin typeface="Arial" panose="020B0604020202020204" pitchFamily="34" charset="0"/>
                <a:ea typeface="宋体" panose="02010600030101010101" pitchFamily="2" charset="-122"/>
              </a:endParaRPr>
            </a:p>
          </p:txBody>
        </p:sp>
        <p:sp>
          <p:nvSpPr>
            <p:cNvPr id="44048" name="Rectangle 17"/>
            <p:cNvSpPr/>
            <p:nvPr/>
          </p:nvSpPr>
          <p:spPr>
            <a:xfrm>
              <a:off x="1259756" y="901201"/>
              <a:ext cx="2159982" cy="796263"/>
            </a:xfrm>
            <a:prstGeom prst="rect">
              <a:avLst/>
            </a:prstGeom>
            <a:noFill/>
            <a:ln w="9525">
              <a:noFill/>
            </a:ln>
          </p:spPr>
          <p:txBody>
            <a:bodyPr anchor="ctr" anchorCtr="0"/>
            <a:p>
              <a:r>
                <a:rPr lang="zh-CN" altLang="en-US" sz="1600" b="1" dirty="0">
                  <a:solidFill>
                    <a:srgbClr val="FFFFFF"/>
                  </a:solidFill>
                  <a:latin typeface="Verdana" panose="020B0604030504040204" pitchFamily="34" charset="0"/>
                  <a:ea typeface="Gulim" pitchFamily="50" charset="-127"/>
                </a:rPr>
                <a:t>    </a:t>
              </a:r>
              <a:r>
                <a:rPr lang="zh-CN" altLang="en-US" b="1" dirty="0">
                  <a:solidFill>
                    <a:srgbClr val="FFFFFF"/>
                  </a:solidFill>
                  <a:latin typeface="微软雅黑" panose="020B0503020204020204" charset="-122"/>
                  <a:ea typeface="微软雅黑" panose="020B0503020204020204" charset="-122"/>
                </a:rPr>
                <a:t>销售开采的原矿</a:t>
              </a:r>
              <a:endParaRPr lang="en-US" altLang="ko-KR" b="1" dirty="0">
                <a:solidFill>
                  <a:srgbClr val="FFFFFF"/>
                </a:solidFill>
                <a:latin typeface="微软雅黑" panose="020B0503020204020204" charset="-122"/>
                <a:ea typeface="微软雅黑" panose="020B0503020204020204" charset="-122"/>
              </a:endParaRPr>
            </a:p>
          </p:txBody>
        </p:sp>
        <p:sp>
          <p:nvSpPr>
            <p:cNvPr id="44049" name="文本框 75"/>
            <p:cNvSpPr txBox="1"/>
            <p:nvPr/>
          </p:nvSpPr>
          <p:spPr>
            <a:xfrm>
              <a:off x="969245" y="1676142"/>
              <a:ext cx="2818622" cy="2225200"/>
            </a:xfrm>
            <a:prstGeom prst="rect">
              <a:avLst/>
            </a:prstGeom>
            <a:noFill/>
            <a:ln w="9525">
              <a:noFill/>
            </a:ln>
          </p:spPr>
          <p:txBody>
            <a:bodyPr wrap="square" lIns="68589" tIns="34295" rIns="68589" bIns="34295" anchor="t" anchorCtr="0">
              <a:spAutoFit/>
            </a:bodyPr>
            <a:p>
              <a:pPr>
                <a:lnSpc>
                  <a:spcPct val="150000"/>
                </a:lnSpc>
              </a:pPr>
              <a:r>
                <a:rPr lang="zh-CN" altLang="en-US" b="1" dirty="0">
                  <a:latin typeface="微软雅黑" panose="020B0503020204020204" charset="-122"/>
                  <a:ea typeface="微软雅黑" panose="020B0503020204020204" charset="-122"/>
                </a:rPr>
                <a:t>应纳税额</a:t>
              </a:r>
              <a:r>
                <a:rPr lang="en-US" altLang="zh-CN" b="1" dirty="0">
                  <a:latin typeface="微软雅黑" panose="020B0503020204020204" charset="-122"/>
                  <a:ea typeface="微软雅黑" panose="020B0503020204020204" charset="-122"/>
                </a:rPr>
                <a:t>=</a:t>
              </a:r>
              <a:r>
                <a:rPr lang="zh-CN" altLang="en-US" b="1" dirty="0">
                  <a:latin typeface="微软雅黑" panose="020B0503020204020204" charset="-122"/>
                  <a:ea typeface="微软雅黑" panose="020B0503020204020204" charset="-122"/>
                </a:rPr>
                <a:t>原矿销售额</a:t>
              </a:r>
              <a:r>
                <a:rPr lang="en-US" altLang="zh-CN" b="1" dirty="0">
                  <a:latin typeface="微软雅黑" panose="020B0503020204020204" charset="-122"/>
                  <a:ea typeface="微软雅黑" panose="020B0503020204020204" charset="-122"/>
                </a:rPr>
                <a:t>×</a:t>
              </a:r>
              <a:r>
                <a:rPr lang="zh-CN" altLang="en-US" b="1" dirty="0">
                  <a:latin typeface="微软雅黑" panose="020B0503020204020204" charset="-122"/>
                  <a:ea typeface="微软雅黑" panose="020B0503020204020204" charset="-122"/>
                </a:rPr>
                <a:t>税率</a:t>
              </a:r>
              <a:endParaRPr lang="en-US" altLang="zh-CN" b="1" dirty="0">
                <a:latin typeface="微软雅黑" panose="020B0503020204020204" charset="-122"/>
                <a:ea typeface="微软雅黑" panose="020B0503020204020204" charset="-122"/>
              </a:endParaRPr>
            </a:p>
            <a:p>
              <a:pPr>
                <a:lnSpc>
                  <a:spcPct val="150000"/>
                </a:lnSpc>
              </a:pPr>
              <a:r>
                <a:rPr lang="zh-CN" altLang="en-US" b="1" dirty="0">
                  <a:latin typeface="微软雅黑" panose="020B0503020204020204" charset="-122"/>
                  <a:ea typeface="微软雅黑" panose="020B0503020204020204" charset="-122"/>
                </a:rPr>
                <a:t>销售额：</a:t>
              </a:r>
              <a:endParaRPr lang="en-US" altLang="zh-CN" b="1" dirty="0">
                <a:latin typeface="微软雅黑" panose="020B0503020204020204" charset="-122"/>
                <a:ea typeface="微软雅黑" panose="020B0503020204020204" charset="-122"/>
              </a:endParaRPr>
            </a:p>
            <a:p>
              <a:pPr>
                <a:lnSpc>
                  <a:spcPct val="150000"/>
                </a:lnSpc>
              </a:pPr>
              <a:r>
                <a:rPr lang="zh-CN" altLang="en-US" b="1" dirty="0">
                  <a:latin typeface="微软雅黑" panose="020B0503020204020204" charset="-122"/>
                  <a:ea typeface="微软雅黑" panose="020B0503020204020204" charset="-122"/>
                </a:rPr>
                <a:t>向购买方收取的全部价款和价</a:t>
              </a:r>
              <a:endParaRPr lang="en-US" altLang="zh-CN" b="1" dirty="0">
                <a:latin typeface="微软雅黑" panose="020B0503020204020204" charset="-122"/>
                <a:ea typeface="微软雅黑" panose="020B0503020204020204" charset="-122"/>
              </a:endParaRPr>
            </a:p>
            <a:p>
              <a:pPr>
                <a:lnSpc>
                  <a:spcPct val="150000"/>
                </a:lnSpc>
              </a:pPr>
              <a:r>
                <a:rPr lang="zh-CN" altLang="en-US" b="1" dirty="0">
                  <a:latin typeface="微软雅黑" panose="020B0503020204020204" charset="-122"/>
                  <a:ea typeface="微软雅黑" panose="020B0503020204020204" charset="-122"/>
                </a:rPr>
                <a:t>外费用，不包括收取的销项税</a:t>
              </a:r>
              <a:endParaRPr lang="zh-CN" altLang="en-US" b="1" dirty="0">
                <a:latin typeface="微软雅黑" panose="020B0503020204020204" charset="-122"/>
                <a:ea typeface="微软雅黑" panose="020B0503020204020204" charset="-122"/>
              </a:endParaRPr>
            </a:p>
          </p:txBody>
        </p:sp>
        <p:sp>
          <p:nvSpPr>
            <p:cNvPr id="44050" name="Oval 23"/>
            <p:cNvSpPr/>
            <p:nvPr/>
          </p:nvSpPr>
          <p:spPr>
            <a:xfrm rot="-2566439">
              <a:off x="1144744" y="1063375"/>
              <a:ext cx="180924" cy="112711"/>
            </a:xfrm>
            <a:prstGeom prst="ellipse">
              <a:avLst/>
            </a:prstGeom>
            <a:gradFill rotWithShape="1">
              <a:gsLst>
                <a:gs pos="0">
                  <a:srgbClr val="FFFFFF"/>
                </a:gs>
                <a:gs pos="100000">
                  <a:srgbClr val="C0C0C0"/>
                </a:gs>
              </a:gsLst>
              <a:path path="shape">
                <a:fillToRect l="50000" t="50000" r="50000" b="50000"/>
              </a:path>
              <a:tileRect/>
            </a:gradFill>
            <a:ln w="9525">
              <a:noFill/>
            </a:ln>
          </p:spPr>
          <p:txBody>
            <a:bodyPr wrap="none" anchor="ctr" anchorCtr="0"/>
            <a:p>
              <a:endParaRPr lang="zh-CN" altLang="en-US">
                <a:solidFill>
                  <a:srgbClr val="000000"/>
                </a:solidFill>
                <a:latin typeface="Arial" panose="020B0604020202020204" pitchFamily="34" charset="0"/>
                <a:ea typeface="宋体" panose="02010600030101010101" pitchFamily="2" charset="-122"/>
              </a:endParaRPr>
            </a:p>
          </p:txBody>
        </p:sp>
      </p:grpSp>
      <p:sp>
        <p:nvSpPr>
          <p:cNvPr id="44051" name="文本框 19"/>
          <p:cNvSpPr txBox="1"/>
          <p:nvPr/>
        </p:nvSpPr>
        <p:spPr>
          <a:xfrm>
            <a:off x="763588" y="474663"/>
            <a:ext cx="5272087" cy="522287"/>
          </a:xfrm>
          <a:prstGeom prst="rect">
            <a:avLst/>
          </a:prstGeom>
          <a:noFill/>
          <a:ln w="9525">
            <a:noFill/>
          </a:ln>
        </p:spPr>
        <p:txBody>
          <a:bodyPr wrap="square" anchor="t" anchorCtr="0">
            <a:spAutoFit/>
          </a:bodyPr>
          <a:p>
            <a:r>
              <a:rPr lang="zh-CN" altLang="zh-CN" sz="2800" b="1" dirty="0">
                <a:latin typeface="Arial" panose="020B0604020202020204" pitchFamily="34" charset="0"/>
                <a:ea typeface="隶书" panose="02010509060101010101" pitchFamily="49" charset="-122"/>
              </a:rPr>
              <a:t>（二）资源税应纳税额计算</a:t>
            </a:r>
            <a:endParaRPr lang="zh-CN" altLang="en-US" sz="2800" b="1">
              <a:latin typeface="Arial" panose="020B0604020202020204" pitchFamily="34" charset="0"/>
              <a:ea typeface="宋体" panose="02010600030101010101" pitchFamily="2" charset="-122"/>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ox(in)">
                                      <p:cBhvr>
                                        <p:cTn id="7" dur="20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in)">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595870" cy="415417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4076"/>
              <a:ext cx="6996" cy="279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542925" fontAlgn="base">
                <a:lnSpc>
                  <a:spcPct val="150000"/>
                </a:lnSpc>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lang="en-US" altLang="zh-CN" sz="1400" spc="200">
                  <a:solidFill>
                    <a:srgbClr val="FF0000"/>
                  </a:solidFill>
                  <a:uFillTx/>
                  <a:latin typeface="微软雅黑" panose="020B0503020204020204" charset="-122"/>
                  <a:ea typeface="微软雅黑" panose="020B0503020204020204" charset="-122"/>
                  <a:cs typeface="微软雅黑" panose="020B0503020204020204" charset="-122"/>
                </a:rPr>
                <a:t> </a:t>
              </a:r>
              <a:r>
                <a:rPr lang="en-US" altLang="zh-CN" spc="200">
                  <a:solidFill>
                    <a:srgbClr val="FF0000"/>
                  </a:solidFill>
                  <a:uFillTx/>
                  <a:latin typeface="微软雅黑" panose="020B0503020204020204" charset="-122"/>
                  <a:ea typeface="微软雅黑" panose="020B0503020204020204" charset="-122"/>
                  <a:cs typeface="微软雅黑" panose="020B0503020204020204" charset="-122"/>
                </a:rPr>
                <a:t> </a:t>
              </a:r>
              <a:r>
                <a:rPr lang="zh-CN" altLang="zh-CN" dirty="0">
                  <a:solidFill>
                    <a:srgbClr val="FF0000"/>
                  </a:solidFill>
                  <a:latin typeface="微软雅黑" panose="020B0503020204020204" charset="-122"/>
                  <a:ea typeface="微软雅黑" panose="020B0503020204020204" charset="-122"/>
                  <a:sym typeface="+mn-ea"/>
                </a:rPr>
                <a:t>【</a:t>
              </a:r>
              <a:r>
                <a:rPr lang="zh-CN" dirty="0">
                  <a:solidFill>
                    <a:srgbClr val="FF0000"/>
                  </a:solidFill>
                  <a:latin typeface="微软雅黑" panose="020B0503020204020204" charset="-122"/>
                  <a:ea typeface="微软雅黑" panose="020B0503020204020204" charset="-122"/>
                  <a:sym typeface="+mn-ea"/>
                </a:rPr>
                <a:t>案例</a:t>
              </a:r>
              <a:r>
                <a:rPr lang="zh-CN" altLang="zh-CN" dirty="0">
                  <a:solidFill>
                    <a:srgbClr val="FF0000"/>
                  </a:solidFill>
                  <a:latin typeface="微软雅黑" panose="020B0503020204020204" charset="-122"/>
                  <a:ea typeface="微软雅黑" panose="020B0503020204020204" charset="-122"/>
                  <a:sym typeface="+mn-ea"/>
                </a:rPr>
                <a:t>】</a:t>
              </a:r>
              <a:r>
                <a:rPr lang="zh-CN" altLang="en-US" sz="2000" dirty="0" smtClean="0">
                  <a:latin typeface="微软雅黑" panose="020B0503020204020204" charset="-122"/>
                  <a:ea typeface="微软雅黑" panose="020B0503020204020204" charset="-122"/>
                  <a:sym typeface="+mn-ea"/>
                </a:rPr>
                <a:t>某矿山企业</a:t>
              </a:r>
              <a:r>
                <a:rPr lang="en-US" altLang="zh-CN" sz="2000" dirty="0" smtClean="0">
                  <a:latin typeface="微软雅黑" panose="020B0503020204020204" charset="-122"/>
                  <a:ea typeface="微软雅黑" panose="020B0503020204020204" charset="-122"/>
                  <a:sym typeface="+mn-ea"/>
                </a:rPr>
                <a:t>2023</a:t>
              </a:r>
              <a:r>
                <a:rPr lang="zh-CN" altLang="en-US" sz="2000" dirty="0" smtClean="0">
                  <a:latin typeface="微软雅黑" panose="020B0503020204020204" charset="-122"/>
                  <a:ea typeface="微软雅黑" panose="020B0503020204020204" charset="-122"/>
                  <a:sym typeface="+mn-ea"/>
                </a:rPr>
                <a:t>年</a:t>
              </a:r>
              <a:r>
                <a:rPr lang="en-US" altLang="zh-CN" sz="2000" dirty="0" smtClean="0">
                  <a:latin typeface="微软雅黑" panose="020B0503020204020204" charset="-122"/>
                  <a:ea typeface="微软雅黑" panose="020B0503020204020204" charset="-122"/>
                  <a:sym typeface="+mn-ea"/>
                </a:rPr>
                <a:t>7</a:t>
              </a:r>
              <a:r>
                <a:rPr lang="zh-CN" altLang="en-US" sz="2000" dirty="0" smtClean="0">
                  <a:latin typeface="微软雅黑" panose="020B0503020204020204" charset="-122"/>
                  <a:ea typeface="微软雅黑" panose="020B0503020204020204" charset="-122"/>
                  <a:sym typeface="+mn-ea"/>
                </a:rPr>
                <a:t>月将自采高岭土原矿直接销售，不含增值税销售额</a:t>
              </a:r>
              <a:r>
                <a:rPr lang="en-US" altLang="zh-CN" sz="2000" dirty="0" smtClean="0">
                  <a:latin typeface="微软雅黑" panose="020B0503020204020204" charset="-122"/>
                  <a:ea typeface="微软雅黑" panose="020B0503020204020204" charset="-122"/>
                  <a:sym typeface="+mn-ea"/>
                </a:rPr>
                <a:t>20</a:t>
              </a:r>
              <a:r>
                <a:rPr lang="zh-CN" altLang="en-US" sz="2000" dirty="0" smtClean="0">
                  <a:latin typeface="微软雅黑" panose="020B0503020204020204" charset="-122"/>
                  <a:ea typeface="微软雅黑" panose="020B0503020204020204" charset="-122"/>
                  <a:sym typeface="+mn-ea"/>
                </a:rPr>
                <a:t>万元（销售量</a:t>
              </a:r>
              <a:r>
                <a:rPr lang="en-US" altLang="zh-CN" sz="2000" dirty="0" smtClean="0">
                  <a:latin typeface="微软雅黑" panose="020B0503020204020204" charset="-122"/>
                  <a:ea typeface="微软雅黑" panose="020B0503020204020204" charset="-122"/>
                  <a:sym typeface="+mn-ea"/>
                </a:rPr>
                <a:t>1000</a:t>
              </a:r>
              <a:r>
                <a:rPr lang="zh-CN" altLang="en-US" sz="2000" dirty="0" smtClean="0">
                  <a:latin typeface="微软雅黑" panose="020B0503020204020204" charset="-122"/>
                  <a:ea typeface="微软雅黑" panose="020B0503020204020204" charset="-122"/>
                  <a:sym typeface="+mn-ea"/>
                </a:rPr>
                <a:t>吨）。该企业还将自采的高岭土原矿洗选加工成选矿后销售，不含增值税销售额</a:t>
              </a:r>
              <a:r>
                <a:rPr lang="en-US" altLang="zh-CN" sz="2000" dirty="0" smtClean="0">
                  <a:latin typeface="微软雅黑" panose="020B0503020204020204" charset="-122"/>
                  <a:ea typeface="微软雅黑" panose="020B0503020204020204" charset="-122"/>
                  <a:sym typeface="+mn-ea"/>
                </a:rPr>
                <a:t>40</a:t>
              </a:r>
              <a:r>
                <a:rPr lang="zh-CN" altLang="en-US" sz="2000" dirty="0" smtClean="0">
                  <a:latin typeface="微软雅黑" panose="020B0503020204020204" charset="-122"/>
                  <a:ea typeface="微软雅黑" panose="020B0503020204020204" charset="-122"/>
                  <a:sym typeface="+mn-ea"/>
                </a:rPr>
                <a:t>万元（销售量</a:t>
              </a:r>
              <a:r>
                <a:rPr lang="en-US" altLang="zh-CN" sz="2000" dirty="0" smtClean="0">
                  <a:latin typeface="微软雅黑" panose="020B0503020204020204" charset="-122"/>
                  <a:ea typeface="微软雅黑" panose="020B0503020204020204" charset="-122"/>
                  <a:sym typeface="+mn-ea"/>
                </a:rPr>
                <a:t>500</a:t>
              </a:r>
              <a:r>
                <a:rPr lang="zh-CN" altLang="en-US" sz="2000" dirty="0" smtClean="0">
                  <a:latin typeface="微软雅黑" panose="020B0503020204020204" charset="-122"/>
                  <a:ea typeface="微软雅黑" panose="020B0503020204020204" charset="-122"/>
                  <a:sym typeface="+mn-ea"/>
                </a:rPr>
                <a:t>吨）。该省选矿销售额折算为原矿销售额的折算率</a:t>
              </a:r>
              <a:r>
                <a:rPr lang="en-US" altLang="zh-CN" sz="2000" dirty="0" smtClean="0">
                  <a:latin typeface="微软雅黑" panose="020B0503020204020204" charset="-122"/>
                  <a:ea typeface="微软雅黑" panose="020B0503020204020204" charset="-122"/>
                  <a:sym typeface="+mn-ea"/>
                </a:rPr>
                <a:t>0.67</a:t>
              </a:r>
              <a:r>
                <a:rPr lang="zh-CN" altLang="en-US" sz="2000" dirty="0" smtClean="0">
                  <a:latin typeface="微软雅黑" panose="020B0503020204020204" charset="-122"/>
                  <a:ea typeface="微软雅黑" panose="020B0503020204020204" charset="-122"/>
                  <a:sym typeface="+mn-ea"/>
                </a:rPr>
                <a:t>。假定不存在运杂费、外购矿扣减情况</a:t>
              </a:r>
              <a:r>
                <a:rPr lang="en-US" altLang="zh-CN" sz="2000" dirty="0" smtClean="0">
                  <a:latin typeface="微软雅黑" panose="020B0503020204020204" charset="-122"/>
                  <a:ea typeface="微软雅黑" panose="020B0503020204020204" charset="-122"/>
                  <a:sym typeface="+mn-ea"/>
                </a:rPr>
                <a:t>,</a:t>
              </a:r>
              <a:r>
                <a:rPr lang="zh-CN" altLang="en-US" sz="2000" dirty="0" smtClean="0">
                  <a:latin typeface="微软雅黑" panose="020B0503020204020204" charset="-122"/>
                  <a:ea typeface="微软雅黑" panose="020B0503020204020204" charset="-122"/>
                  <a:sym typeface="+mn-ea"/>
                </a:rPr>
                <a:t>也没有减免税项目发生。该省高岭土资源税率</a:t>
              </a:r>
              <a:r>
                <a:rPr lang="en-US" altLang="zh-CN" sz="2000" dirty="0" smtClean="0">
                  <a:latin typeface="微软雅黑" panose="020B0503020204020204" charset="-122"/>
                  <a:ea typeface="微软雅黑" panose="020B0503020204020204" charset="-122"/>
                  <a:sym typeface="+mn-ea"/>
                </a:rPr>
                <a:t>4%</a:t>
              </a:r>
              <a:r>
                <a:rPr lang="zh-CN" altLang="en-US" sz="2000" dirty="0" smtClean="0">
                  <a:latin typeface="微软雅黑" panose="020B0503020204020204" charset="-122"/>
                  <a:ea typeface="微软雅黑" panose="020B0503020204020204" charset="-122"/>
                  <a:sym typeface="+mn-ea"/>
                </a:rPr>
                <a:t>。</a:t>
              </a:r>
              <a:endParaRPr lang="en-US" altLang="zh-CN" sz="2000" strike="noStrike" noProof="1" dirty="0" smtClean="0">
                <a:solidFill>
                  <a:schemeClr val="tx1"/>
                </a:solidFill>
                <a:latin typeface="微软雅黑" panose="020B0503020204020204" charset="-122"/>
                <a:ea typeface="微软雅黑" panose="020B0503020204020204" charset="-122"/>
              </a:endParaRPr>
            </a:p>
            <a:p>
              <a:pPr indent="542925" fontAlgn="base">
                <a:lnSpc>
                  <a:spcPct val="150000"/>
                </a:lnSpc>
              </a:pPr>
              <a:r>
                <a:rPr lang="zh-CN" altLang="en-US" sz="2000" dirty="0" smtClean="0">
                  <a:latin typeface="微软雅黑" panose="020B0503020204020204" charset="-122"/>
                  <a:ea typeface="微软雅黑" panose="020B0503020204020204" charset="-122"/>
                  <a:sym typeface="+mn-ea"/>
                </a:rPr>
                <a:t>【要求】该企业本月应纳资源税税额为多少？</a:t>
              </a:r>
              <a:endParaRPr lang="zh-CN" altLang="en-US" sz="2000"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
        <p:nvSpPr>
          <p:cNvPr id="3" name="文本框 2"/>
          <p:cNvSpPr txBox="1"/>
          <p:nvPr/>
        </p:nvSpPr>
        <p:spPr>
          <a:xfrm>
            <a:off x="622935" y="4693285"/>
            <a:ext cx="7746365" cy="1753235"/>
          </a:xfrm>
          <a:prstGeom prst="rect">
            <a:avLst/>
          </a:prstGeom>
          <a:noFill/>
        </p:spPr>
        <p:txBody>
          <a:bodyPr wrap="square" rtlCol="0" anchor="t">
            <a:spAutoFit/>
          </a:bodyPr>
          <a:p>
            <a:pPr indent="542925" fontAlgn="base">
              <a:lnSpc>
                <a:spcPct val="150000"/>
              </a:lnSpc>
            </a:pPr>
            <a:r>
              <a:rPr lang="en-US" altLang="zh-CN" sz="1800" b="1" dirty="0">
                <a:solidFill>
                  <a:srgbClr val="FF0000"/>
                </a:solidFill>
                <a:latin typeface="微软雅黑" panose="020B0503020204020204" charset="-122"/>
                <a:ea typeface="微软雅黑" panose="020B0503020204020204" charset="-122"/>
                <a:sym typeface="+mn-ea"/>
              </a:rPr>
              <a:t>【</a:t>
            </a:r>
            <a:r>
              <a:rPr lang="zh-CN" altLang="en-US" sz="1800" b="1" dirty="0">
                <a:solidFill>
                  <a:srgbClr val="FF0000"/>
                </a:solidFill>
                <a:latin typeface="微软雅黑" panose="020B0503020204020204" charset="-122"/>
                <a:ea typeface="微软雅黑" panose="020B0503020204020204" charset="-122"/>
                <a:sym typeface="+mn-ea"/>
              </a:rPr>
              <a:t>解析</a:t>
            </a:r>
            <a:r>
              <a:rPr lang="en-US" altLang="zh-CN" sz="1800" b="1" dirty="0">
                <a:solidFill>
                  <a:srgbClr val="FF0000"/>
                </a:solidFill>
                <a:latin typeface="微软雅黑" panose="020B0503020204020204" charset="-122"/>
                <a:ea typeface="微软雅黑" panose="020B0503020204020204" charset="-122"/>
                <a:sym typeface="+mn-ea"/>
              </a:rPr>
              <a:t>】</a:t>
            </a:r>
            <a:r>
              <a:rPr lang="zh-CN" altLang="en-US" sz="1800" b="1" dirty="0">
                <a:latin typeface="微软雅黑" panose="020B0503020204020204" charset="-122"/>
                <a:ea typeface="微软雅黑" panose="020B0503020204020204" charset="-122"/>
                <a:sym typeface="+mn-ea"/>
              </a:rPr>
              <a:t>高岭土以原矿为征税对象。 </a:t>
            </a:r>
            <a:endParaRPr lang="en-US" altLang="zh-CN" sz="1800" b="1" strike="noStrike" noProof="1" dirty="0">
              <a:latin typeface="微软雅黑" panose="020B0503020204020204" charset="-122"/>
              <a:ea typeface="微软雅黑" panose="020B0503020204020204" charset="-122"/>
            </a:endParaRPr>
          </a:p>
          <a:p>
            <a:pPr indent="542925" fontAlgn="base">
              <a:lnSpc>
                <a:spcPct val="150000"/>
              </a:lnSpc>
            </a:pPr>
            <a:r>
              <a:rPr lang="zh-CN" altLang="en-US" sz="1800" b="1" dirty="0">
                <a:latin typeface="微软雅黑" panose="020B0503020204020204" charset="-122"/>
                <a:ea typeface="微软雅黑" panose="020B0503020204020204" charset="-122"/>
                <a:sym typeface="+mn-ea"/>
              </a:rPr>
              <a:t>应纳税额</a:t>
            </a:r>
            <a:r>
              <a:rPr lang="en-US" altLang="zh-CN" sz="1800" b="1" dirty="0">
                <a:latin typeface="微软雅黑" panose="020B0503020204020204" charset="-122"/>
                <a:ea typeface="微软雅黑" panose="020B0503020204020204" charset="-122"/>
                <a:sym typeface="+mn-ea"/>
              </a:rPr>
              <a:t>=</a:t>
            </a:r>
            <a:r>
              <a:rPr lang="zh-CN" altLang="en-US" sz="1800" b="1" dirty="0">
                <a:latin typeface="微软雅黑" panose="020B0503020204020204" charset="-122"/>
                <a:ea typeface="微软雅黑" panose="020B0503020204020204" charset="-122"/>
                <a:sym typeface="+mn-ea"/>
              </a:rPr>
              <a:t>（原矿销售额</a:t>
            </a:r>
            <a:r>
              <a:rPr lang="en-US" altLang="zh-CN" sz="1800" b="1" dirty="0">
                <a:latin typeface="微软雅黑" panose="020B0503020204020204" charset="-122"/>
                <a:ea typeface="微软雅黑" panose="020B0503020204020204" charset="-122"/>
                <a:sym typeface="+mn-ea"/>
              </a:rPr>
              <a:t>+</a:t>
            </a:r>
            <a:r>
              <a:rPr lang="zh-CN" altLang="en-US" sz="1800" b="1" dirty="0">
                <a:latin typeface="微软雅黑" panose="020B0503020204020204" charset="-122"/>
                <a:ea typeface="微软雅黑" panose="020B0503020204020204" charset="-122"/>
                <a:sym typeface="+mn-ea"/>
              </a:rPr>
              <a:t>选矿销售额</a:t>
            </a:r>
            <a:r>
              <a:rPr lang="en-US" altLang="zh-CN" sz="1800" b="1" dirty="0">
                <a:latin typeface="微软雅黑" panose="020B0503020204020204" charset="-122"/>
                <a:ea typeface="微软雅黑" panose="020B0503020204020204" charset="-122"/>
                <a:sym typeface="+mn-ea"/>
              </a:rPr>
              <a:t>×</a:t>
            </a:r>
            <a:r>
              <a:rPr lang="zh-CN" altLang="en-US" sz="1800" b="1" dirty="0">
                <a:latin typeface="微软雅黑" panose="020B0503020204020204" charset="-122"/>
                <a:ea typeface="微软雅黑" panose="020B0503020204020204" charset="-122"/>
                <a:sym typeface="+mn-ea"/>
              </a:rPr>
              <a:t>折算率）</a:t>
            </a:r>
            <a:r>
              <a:rPr lang="en-US" altLang="zh-CN" sz="1800" b="1" dirty="0">
                <a:latin typeface="微软雅黑" panose="020B0503020204020204" charset="-122"/>
                <a:ea typeface="微软雅黑" panose="020B0503020204020204" charset="-122"/>
                <a:sym typeface="+mn-ea"/>
              </a:rPr>
              <a:t>×</a:t>
            </a:r>
            <a:r>
              <a:rPr lang="zh-CN" altLang="en-US" sz="1800" b="1" dirty="0">
                <a:latin typeface="微软雅黑" panose="020B0503020204020204" charset="-122"/>
                <a:ea typeface="微软雅黑" panose="020B0503020204020204" charset="-122"/>
                <a:sym typeface="+mn-ea"/>
              </a:rPr>
              <a:t>税率</a:t>
            </a:r>
            <a:endParaRPr lang="en-US" altLang="zh-CN" sz="1800" b="1" strike="noStrike" noProof="1" dirty="0">
              <a:latin typeface="微软雅黑" panose="020B0503020204020204" charset="-122"/>
              <a:ea typeface="微软雅黑" panose="020B0503020204020204" charset="-122"/>
            </a:endParaRPr>
          </a:p>
          <a:p>
            <a:pPr indent="542925" fontAlgn="base">
              <a:lnSpc>
                <a:spcPct val="150000"/>
              </a:lnSpc>
            </a:pPr>
            <a:r>
              <a:rPr lang="en-US" altLang="zh-CN" sz="1800" b="1" dirty="0">
                <a:latin typeface="微软雅黑" panose="020B0503020204020204" charset="-122"/>
                <a:ea typeface="微软雅黑" panose="020B0503020204020204" charset="-122"/>
                <a:sym typeface="+mn-ea"/>
              </a:rPr>
              <a:t>              =</a:t>
            </a:r>
            <a:r>
              <a:rPr lang="zh-CN" altLang="en-US" sz="1800" b="1" dirty="0">
                <a:latin typeface="微软雅黑" panose="020B0503020204020204" charset="-122"/>
                <a:ea typeface="微软雅黑" panose="020B0503020204020204" charset="-122"/>
                <a:sym typeface="+mn-ea"/>
              </a:rPr>
              <a:t>（</a:t>
            </a:r>
            <a:r>
              <a:rPr lang="en-US" altLang="zh-CN" sz="1800" b="1" dirty="0">
                <a:latin typeface="微软雅黑" panose="020B0503020204020204" charset="-122"/>
                <a:ea typeface="微软雅黑" panose="020B0503020204020204" charset="-122"/>
                <a:sym typeface="+mn-ea"/>
              </a:rPr>
              <a:t>200000+400000×0.67</a:t>
            </a:r>
            <a:r>
              <a:rPr lang="zh-CN" altLang="en-US" sz="1800" b="1" dirty="0">
                <a:latin typeface="微软雅黑" panose="020B0503020204020204" charset="-122"/>
                <a:ea typeface="微软雅黑" panose="020B0503020204020204" charset="-122"/>
                <a:sym typeface="+mn-ea"/>
              </a:rPr>
              <a:t>）</a:t>
            </a:r>
            <a:r>
              <a:rPr lang="en-US" altLang="zh-CN" sz="1800" b="1" dirty="0">
                <a:latin typeface="微软雅黑" panose="020B0503020204020204" charset="-122"/>
                <a:ea typeface="微软雅黑" panose="020B0503020204020204" charset="-122"/>
                <a:sym typeface="+mn-ea"/>
              </a:rPr>
              <a:t>×4% </a:t>
            </a:r>
            <a:endParaRPr lang="en-US" altLang="zh-CN" sz="1800" b="1" strike="noStrike" noProof="1" dirty="0">
              <a:latin typeface="微软雅黑" panose="020B0503020204020204" charset="-122"/>
              <a:ea typeface="微软雅黑" panose="020B0503020204020204" charset="-122"/>
            </a:endParaRPr>
          </a:p>
          <a:p>
            <a:pPr indent="542925" fontAlgn="base">
              <a:lnSpc>
                <a:spcPct val="150000"/>
              </a:lnSpc>
            </a:pPr>
            <a:r>
              <a:rPr lang="en-US" altLang="zh-CN" sz="1800" b="1" dirty="0">
                <a:latin typeface="微软雅黑" panose="020B0503020204020204" charset="-122"/>
                <a:ea typeface="微软雅黑" panose="020B0503020204020204" charset="-122"/>
                <a:sym typeface="+mn-ea"/>
              </a:rPr>
              <a:t>              =18720</a:t>
            </a:r>
            <a:r>
              <a:rPr lang="zh-CN" altLang="en-US" sz="1800" b="1" dirty="0">
                <a:latin typeface="微软雅黑" panose="020B0503020204020204" charset="-122"/>
                <a:ea typeface="微软雅黑" panose="020B0503020204020204" charset="-122"/>
                <a:sym typeface="+mn-ea"/>
              </a:rPr>
              <a:t>（元）</a:t>
            </a:r>
            <a:endParaRPr lang="zh-CN" altLang="zh-CN" sz="1800" kern="1200" dirty="0">
              <a:latin typeface="微软雅黑" panose="020B0503020204020204" charset="-122"/>
              <a:ea typeface="微软雅黑" panose="020B050302020402020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占位符 1"/>
          <p:cNvSpPr txBox="1"/>
          <p:nvPr/>
        </p:nvSpPr>
        <p:spPr bwMode="auto">
          <a:xfrm>
            <a:off x="304800" y="3821113"/>
            <a:ext cx="6224588" cy="1323975"/>
          </a:xfrm>
          <a:prstGeom prst="rect">
            <a:avLst/>
          </a:prstGeom>
          <a:noFill/>
          <a:ln w="9525">
            <a:noFill/>
            <a:miter lim="800000"/>
          </a:ln>
        </p:spPr>
        <p:txBody>
          <a:bodyPr/>
          <a:lstStyle/>
          <a:p>
            <a:pPr>
              <a:lnSpc>
                <a:spcPct val="150000"/>
              </a:lnSpc>
              <a:defRPr/>
            </a:pPr>
            <a:r>
              <a:rPr lang="en-US" altLang="zh-CN" sz="2000" noProof="1" dirty="0">
                <a:latin typeface="微软雅黑" panose="020B0503020204020204" charset="-122"/>
                <a:ea typeface="微软雅黑" panose="020B0503020204020204" charset="-122"/>
                <a:cs typeface="+mn-cs"/>
              </a:rPr>
              <a:t>       </a:t>
            </a:r>
            <a:r>
              <a:rPr lang="zh-CN" altLang="zh-CN" sz="2000" noProof="1" dirty="0">
                <a:solidFill>
                  <a:schemeClr val="bg1"/>
                </a:solidFill>
                <a:latin typeface="微软雅黑" panose="020B0503020204020204" charset="-122"/>
                <a:ea typeface="微软雅黑" panose="020B0503020204020204" charset="-122"/>
                <a:cs typeface="+mn-cs"/>
              </a:rPr>
              <a:t> </a:t>
            </a:r>
            <a:endParaRPr lang="zh-CN" altLang="en-US" sz="1650" kern="0" noProof="1" dirty="0">
              <a:solidFill>
                <a:schemeClr val="bg1"/>
              </a:solidFill>
              <a:ea typeface="微软雅黑" panose="020B0503020204020204" charset="-122"/>
            </a:endParaRPr>
          </a:p>
        </p:txBody>
      </p:sp>
      <p:sp>
        <p:nvSpPr>
          <p:cNvPr id="4" name="Text Box 49"/>
          <p:cNvSpPr txBox="1">
            <a:spLocks noChangeArrowheads="1"/>
          </p:cNvSpPr>
          <p:nvPr/>
        </p:nvSpPr>
        <p:spPr bwMode="gray">
          <a:xfrm>
            <a:off x="828040" y="548640"/>
            <a:ext cx="6855460" cy="460375"/>
          </a:xfrm>
          <a:prstGeom prst="rect">
            <a:avLst/>
          </a:prstGeom>
          <a:noFill/>
          <a:ln>
            <a:noFill/>
          </a:ln>
        </p:spPr>
        <p:txBody>
          <a:bodyPr wrap="square">
            <a:spAutoFit/>
          </a:bodyPr>
          <a:lstStyle>
            <a:lvl1pPr>
              <a:defRPr>
                <a:solidFill>
                  <a:srgbClr val="FFCC99"/>
                </a:solidFill>
                <a:latin typeface="华文中宋" panose="02010600040101010101" charset="-122"/>
                <a:ea typeface="华文中宋" panose="02010600040101010101" charset="-122"/>
              </a:defRPr>
            </a:lvl1pPr>
            <a:lvl2pPr marL="742950" indent="-285750">
              <a:defRPr>
                <a:solidFill>
                  <a:srgbClr val="FFCC99"/>
                </a:solidFill>
                <a:latin typeface="华文中宋" panose="02010600040101010101" charset="-122"/>
                <a:ea typeface="华文中宋" panose="02010600040101010101" charset="-122"/>
              </a:defRPr>
            </a:lvl2pPr>
            <a:lvl3pPr marL="1143000" indent="-228600">
              <a:defRPr>
                <a:solidFill>
                  <a:srgbClr val="FFCC99"/>
                </a:solidFill>
                <a:latin typeface="华文中宋" panose="02010600040101010101" charset="-122"/>
                <a:ea typeface="华文中宋" panose="02010600040101010101" charset="-122"/>
              </a:defRPr>
            </a:lvl3pPr>
            <a:lvl4pPr marL="1600200" indent="-228600">
              <a:defRPr>
                <a:solidFill>
                  <a:srgbClr val="FFCC99"/>
                </a:solidFill>
                <a:latin typeface="华文中宋" panose="02010600040101010101" charset="-122"/>
                <a:ea typeface="华文中宋" panose="02010600040101010101" charset="-122"/>
              </a:defRPr>
            </a:lvl4pPr>
            <a:lvl5pPr marL="2057400" indent="-228600">
              <a:defRPr>
                <a:solidFill>
                  <a:srgbClr val="FFCC99"/>
                </a:solidFill>
                <a:latin typeface="华文中宋" panose="02010600040101010101" charset="-122"/>
                <a:ea typeface="华文中宋" panose="02010600040101010101" charset="-122"/>
              </a:defRPr>
            </a:lvl5pPr>
            <a:lvl6pPr marL="2514600" indent="-228600" eaLnBrk="0" fontAlgn="base" hangingPunct="0">
              <a:spcBef>
                <a:spcPct val="0"/>
              </a:spcBef>
              <a:spcAft>
                <a:spcPct val="0"/>
              </a:spcAft>
              <a:defRPr>
                <a:solidFill>
                  <a:srgbClr val="FFCC99"/>
                </a:solidFill>
                <a:latin typeface="华文中宋" panose="02010600040101010101" charset="-122"/>
                <a:ea typeface="华文中宋" panose="02010600040101010101" charset="-122"/>
              </a:defRPr>
            </a:lvl6pPr>
            <a:lvl7pPr marL="2971800" indent="-228600" eaLnBrk="0" fontAlgn="base" hangingPunct="0">
              <a:spcBef>
                <a:spcPct val="0"/>
              </a:spcBef>
              <a:spcAft>
                <a:spcPct val="0"/>
              </a:spcAft>
              <a:defRPr>
                <a:solidFill>
                  <a:srgbClr val="FFCC99"/>
                </a:solidFill>
                <a:latin typeface="华文中宋" panose="02010600040101010101" charset="-122"/>
                <a:ea typeface="华文中宋" panose="02010600040101010101" charset="-122"/>
              </a:defRPr>
            </a:lvl7pPr>
            <a:lvl8pPr marL="3429000" indent="-228600" eaLnBrk="0" fontAlgn="base" hangingPunct="0">
              <a:spcBef>
                <a:spcPct val="0"/>
              </a:spcBef>
              <a:spcAft>
                <a:spcPct val="0"/>
              </a:spcAft>
              <a:defRPr>
                <a:solidFill>
                  <a:srgbClr val="FFCC99"/>
                </a:solidFill>
                <a:latin typeface="华文中宋" panose="02010600040101010101" charset="-122"/>
                <a:ea typeface="华文中宋" panose="02010600040101010101" charset="-122"/>
              </a:defRPr>
            </a:lvl8pPr>
            <a:lvl9pPr marL="3886200" indent="-228600" eaLnBrk="0" fontAlgn="base" hangingPunct="0">
              <a:spcBef>
                <a:spcPct val="0"/>
              </a:spcBef>
              <a:spcAft>
                <a:spcPct val="0"/>
              </a:spcAft>
              <a:defRPr>
                <a:solidFill>
                  <a:srgbClr val="FFCC99"/>
                </a:solidFill>
                <a:latin typeface="华文中宋" panose="02010600040101010101" charset="-122"/>
                <a:ea typeface="华文中宋" panose="02010600040101010101" charset="-122"/>
              </a:defRPr>
            </a:lvl9pPr>
          </a:lstStyle>
          <a:p>
            <a:pPr fontAlgn="base">
              <a:defRPr/>
            </a:pPr>
            <a:r>
              <a:rPr lang="en-US" altLang="zh-CN" sz="2400" b="1" dirty="0">
                <a:solidFill>
                  <a:srgbClr val="0000CC"/>
                </a:solidFill>
                <a:latin typeface="微软雅黑" panose="020B0503020204020204" charset="-122"/>
                <a:ea typeface="微软雅黑" panose="020B0503020204020204" charset="-122"/>
                <a:sym typeface="+mn-ea"/>
              </a:rPr>
              <a:t>2</a:t>
            </a:r>
            <a:r>
              <a:rPr lang="zh-CN" altLang="en-US" sz="2400" b="1" dirty="0">
                <a:solidFill>
                  <a:srgbClr val="0000CC"/>
                </a:solidFill>
                <a:latin typeface="微软雅黑" panose="020B0503020204020204" charset="-122"/>
                <a:ea typeface="微软雅黑" panose="020B0503020204020204" charset="-122"/>
                <a:sym typeface="+mn-ea"/>
              </a:rPr>
              <a:t>、征税对象为选矿的资源税计算方法</a:t>
            </a:r>
            <a:endParaRPr lang="en-US" altLang="zh-CN" sz="1950" b="1" strike="noStrike" spc="225" noProof="1" dirty="0">
              <a:solidFill>
                <a:schemeClr val="tx1"/>
              </a:solidFill>
              <a:latin typeface="微软雅黑" panose="020B0503020204020204" charset="-122"/>
              <a:ea typeface="微软雅黑" panose="020B0503020204020204" charset="-122"/>
            </a:endParaRPr>
          </a:p>
        </p:txBody>
      </p:sp>
      <p:grpSp>
        <p:nvGrpSpPr>
          <p:cNvPr id="5" name="组合 17"/>
          <p:cNvGrpSpPr/>
          <p:nvPr/>
        </p:nvGrpSpPr>
        <p:grpSpPr>
          <a:xfrm>
            <a:off x="4643438" y="2708910"/>
            <a:ext cx="3068637" cy="2935288"/>
            <a:chOff x="4958379" y="932286"/>
            <a:chExt cx="3018778" cy="3540358"/>
          </a:xfrm>
        </p:grpSpPr>
        <p:sp>
          <p:nvSpPr>
            <p:cNvPr id="47108" name="AutoShape 19"/>
            <p:cNvSpPr/>
            <p:nvPr/>
          </p:nvSpPr>
          <p:spPr>
            <a:xfrm>
              <a:off x="4959003" y="1179288"/>
              <a:ext cx="2877331" cy="3293356"/>
            </a:xfrm>
            <a:prstGeom prst="roundRect">
              <a:avLst>
                <a:gd name="adj" fmla="val 6903"/>
              </a:avLst>
            </a:prstGeom>
            <a:noFill/>
            <a:ln w="38100" cap="flat" cmpd="sng">
              <a:solidFill>
                <a:schemeClr val="accent1"/>
              </a:solidFill>
              <a:prstDash val="solid"/>
              <a:round/>
              <a:headEnd type="none" w="med" len="med"/>
              <a:tailEnd type="none" w="med" len="med"/>
            </a:ln>
          </p:spPr>
          <p:txBody>
            <a:bodyPr wrap="none" anchor="ctr" anchorCtr="0"/>
            <a:p>
              <a:endParaRPr lang="zh-CN" altLang="en-US">
                <a:solidFill>
                  <a:srgbClr val="000000"/>
                </a:solidFill>
                <a:latin typeface="Arial" panose="020B0604020202020204" pitchFamily="34" charset="0"/>
                <a:ea typeface="宋体" panose="02010600030101010101" pitchFamily="2" charset="-122"/>
              </a:endParaRPr>
            </a:p>
          </p:txBody>
        </p:sp>
        <p:sp>
          <p:nvSpPr>
            <p:cNvPr id="47109" name="AutoShape 21"/>
            <p:cNvSpPr/>
            <p:nvPr/>
          </p:nvSpPr>
          <p:spPr>
            <a:xfrm>
              <a:off x="5135421" y="953349"/>
              <a:ext cx="2499516" cy="476770"/>
            </a:xfrm>
            <a:prstGeom prst="roundRect">
              <a:avLst>
                <a:gd name="adj" fmla="val 50000"/>
              </a:avLst>
            </a:prstGeom>
            <a:solidFill>
              <a:srgbClr val="000000"/>
            </a:solidFill>
            <a:ln w="9525">
              <a:noFill/>
            </a:ln>
          </p:spPr>
          <p:txBody>
            <a:bodyPr wrap="none" anchor="ctr" anchorCtr="0"/>
            <a:p>
              <a:endParaRPr lang="zh-CN" altLang="en-US">
                <a:solidFill>
                  <a:srgbClr val="000000"/>
                </a:solidFill>
                <a:latin typeface="Arial" panose="020B0604020202020204" pitchFamily="34" charset="0"/>
                <a:ea typeface="宋体" panose="02010600030101010101" pitchFamily="2" charset="-122"/>
              </a:endParaRPr>
            </a:p>
          </p:txBody>
        </p:sp>
        <p:sp>
          <p:nvSpPr>
            <p:cNvPr id="8" name="AutoShape 22"/>
            <p:cNvSpPr>
              <a:spLocks noChangeArrowheads="1"/>
            </p:cNvSpPr>
            <p:nvPr/>
          </p:nvSpPr>
          <p:spPr bwMode="gray">
            <a:xfrm>
              <a:off x="4958379" y="932286"/>
              <a:ext cx="3018778" cy="482515"/>
            </a:xfrm>
            <a:prstGeom prst="roundRect">
              <a:avLst>
                <a:gd name="adj" fmla="val 50000"/>
              </a:avLst>
            </a:prstGeom>
          </p:spPr>
          <p:style>
            <a:lnRef idx="1">
              <a:schemeClr val="accent2"/>
            </a:lnRef>
            <a:fillRef idx="2">
              <a:schemeClr val="accent2"/>
            </a:fillRef>
            <a:effectRef idx="1">
              <a:schemeClr val="accent2"/>
            </a:effectRef>
            <a:fontRef idx="minor">
              <a:schemeClr val="dk1"/>
            </a:fontRef>
          </p:style>
          <p:txBody>
            <a:bodyPr wrap="none" anchor="ctr"/>
            <a:lstStyle/>
            <a:p>
              <a:pPr fontAlgn="auto">
                <a:spcBef>
                  <a:spcPts val="0"/>
                </a:spcBef>
                <a:spcAft>
                  <a:spcPts val="0"/>
                </a:spcAft>
                <a:buFontTx/>
                <a:buNone/>
                <a:defRPr/>
              </a:pPr>
              <a:endParaRPr lang="zh-CN" altLang="en-US" strike="noStrike" kern="0" noProof="1">
                <a:solidFill>
                  <a:sysClr val="windowText" lastClr="000000"/>
                </a:solidFill>
                <a:ea typeface="宋体" panose="02010600030101010101" pitchFamily="2" charset="-122"/>
              </a:endParaRPr>
            </a:p>
          </p:txBody>
        </p:sp>
        <p:sp>
          <p:nvSpPr>
            <p:cNvPr id="47111" name="Oval 23"/>
            <p:cNvSpPr/>
            <p:nvPr/>
          </p:nvSpPr>
          <p:spPr>
            <a:xfrm rot="-2566439">
              <a:off x="5155717" y="1008876"/>
              <a:ext cx="181102" cy="111055"/>
            </a:xfrm>
            <a:prstGeom prst="ellipse">
              <a:avLst/>
            </a:prstGeom>
            <a:gradFill rotWithShape="1">
              <a:gsLst>
                <a:gs pos="0">
                  <a:srgbClr val="FFFFFF"/>
                </a:gs>
                <a:gs pos="100000">
                  <a:srgbClr val="C0C0C0"/>
                </a:gs>
              </a:gsLst>
              <a:path path="shape">
                <a:fillToRect l="50000" t="50000" r="50000" b="50000"/>
              </a:path>
              <a:tileRect/>
            </a:gradFill>
            <a:ln w="9525">
              <a:noFill/>
            </a:ln>
          </p:spPr>
          <p:txBody>
            <a:bodyPr wrap="none" anchor="ctr" anchorCtr="0"/>
            <a:p>
              <a:endParaRPr lang="zh-CN" altLang="en-US">
                <a:solidFill>
                  <a:srgbClr val="000000"/>
                </a:solidFill>
                <a:latin typeface="Arial" panose="020B0604020202020204" pitchFamily="34" charset="0"/>
                <a:ea typeface="宋体" panose="02010600030101010101" pitchFamily="2" charset="-122"/>
              </a:endParaRPr>
            </a:p>
          </p:txBody>
        </p:sp>
        <p:sp>
          <p:nvSpPr>
            <p:cNvPr id="47112" name="Rectangle 24"/>
            <p:cNvSpPr/>
            <p:nvPr/>
          </p:nvSpPr>
          <p:spPr>
            <a:xfrm>
              <a:off x="5489819" y="1008876"/>
              <a:ext cx="2145743" cy="317847"/>
            </a:xfrm>
            <a:prstGeom prst="rect">
              <a:avLst/>
            </a:prstGeom>
            <a:noFill/>
            <a:ln w="9525">
              <a:noFill/>
            </a:ln>
          </p:spPr>
          <p:txBody>
            <a:bodyPr anchor="ctr" anchorCtr="0"/>
            <a:p>
              <a:r>
                <a:rPr lang="zh-CN" altLang="en-US" b="1" dirty="0">
                  <a:latin typeface="微软雅黑" panose="020B0503020204020204" charset="-122"/>
                  <a:ea typeface="微软雅黑" panose="020B0503020204020204" charset="-122"/>
                </a:rPr>
                <a:t>（</a:t>
              </a:r>
              <a:r>
                <a:rPr lang="en-US" altLang="zh-CN" b="1" dirty="0">
                  <a:latin typeface="微软雅黑" panose="020B0503020204020204" charset="-122"/>
                  <a:ea typeface="微软雅黑" panose="020B0503020204020204" charset="-122"/>
                </a:rPr>
                <a:t>2</a:t>
              </a:r>
              <a:r>
                <a:rPr lang="zh-CN" altLang="en-US" b="1" dirty="0">
                  <a:latin typeface="微软雅黑" panose="020B0503020204020204" charset="-122"/>
                  <a:ea typeface="微软雅黑" panose="020B0503020204020204" charset="-122"/>
                </a:rPr>
                <a:t>）成本法换算</a:t>
              </a:r>
              <a:endParaRPr lang="zh-CN" altLang="en-US" b="1" dirty="0">
                <a:latin typeface="微软雅黑" panose="020B0503020204020204" charset="-122"/>
                <a:ea typeface="微软雅黑" panose="020B0503020204020204" charset="-122"/>
              </a:endParaRPr>
            </a:p>
          </p:txBody>
        </p:sp>
        <p:sp>
          <p:nvSpPr>
            <p:cNvPr id="47113" name="文本框 75"/>
            <p:cNvSpPr txBox="1"/>
            <p:nvPr/>
          </p:nvSpPr>
          <p:spPr>
            <a:xfrm>
              <a:off x="4963024" y="1505458"/>
              <a:ext cx="3013821" cy="2754930"/>
            </a:xfrm>
            <a:prstGeom prst="rect">
              <a:avLst/>
            </a:prstGeom>
            <a:noFill/>
            <a:ln w="9525">
              <a:noFill/>
            </a:ln>
          </p:spPr>
          <p:txBody>
            <a:bodyPr wrap="square" lIns="68589" tIns="34295" rIns="68589" bIns="34295" anchor="t" anchorCtr="0">
              <a:spAutoFit/>
            </a:bodyPr>
            <a:p>
              <a:r>
                <a:rPr lang="zh-CN" altLang="en-US" b="1" dirty="0">
                  <a:latin typeface="微软雅黑" panose="020B0503020204020204" charset="-122"/>
                  <a:ea typeface="微软雅黑" panose="020B0503020204020204" charset="-122"/>
                </a:rPr>
                <a:t>适用情况：</a:t>
              </a:r>
              <a:endParaRPr lang="en-US" altLang="zh-CN" b="1" dirty="0">
                <a:latin typeface="微软雅黑" panose="020B0503020204020204" charset="-122"/>
                <a:ea typeface="微软雅黑" panose="020B0503020204020204" charset="-122"/>
              </a:endParaRPr>
            </a:p>
            <a:p>
              <a:r>
                <a:rPr lang="zh-CN" altLang="en-US" b="1" dirty="0">
                  <a:latin typeface="微软雅黑" panose="020B0503020204020204" charset="-122"/>
                  <a:ea typeface="微软雅黑" panose="020B0503020204020204" charset="-122"/>
                </a:rPr>
                <a:t>本地区无可参照的</a:t>
              </a:r>
              <a:r>
                <a:rPr lang="zh-CN" altLang="en-US" b="1" dirty="0">
                  <a:latin typeface="微软雅黑" panose="020B0503020204020204" charset="-122"/>
                  <a:ea typeface="微软雅黑" panose="020B0503020204020204" charset="-122"/>
                  <a:sym typeface="+mn-ea"/>
                </a:rPr>
                <a:t>选</a:t>
              </a:r>
              <a:r>
                <a:rPr lang="zh-CN" altLang="en-US" b="1" dirty="0">
                  <a:latin typeface="微软雅黑" panose="020B0503020204020204" charset="-122"/>
                  <a:ea typeface="微软雅黑" panose="020B0503020204020204" charset="-122"/>
                </a:rPr>
                <a:t>矿市场售价</a:t>
              </a:r>
              <a:endParaRPr lang="en-US" altLang="zh-CN" b="1" dirty="0">
                <a:latin typeface="微软雅黑" panose="020B0503020204020204" charset="-122"/>
                <a:ea typeface="微软雅黑" panose="020B0503020204020204" charset="-122"/>
              </a:endParaRPr>
            </a:p>
            <a:p>
              <a:r>
                <a:rPr lang="zh-CN" altLang="en-US" b="1" dirty="0">
                  <a:latin typeface="微软雅黑" panose="020B0503020204020204" charset="-122"/>
                  <a:ea typeface="微软雅黑" panose="020B0503020204020204" charset="-122"/>
                </a:rPr>
                <a:t>公式：</a:t>
              </a:r>
              <a:endParaRPr lang="en-US" altLang="zh-CN" b="1" dirty="0">
                <a:latin typeface="微软雅黑" panose="020B0503020204020204" charset="-122"/>
                <a:ea typeface="微软雅黑" panose="020B0503020204020204" charset="-122"/>
              </a:endParaRPr>
            </a:p>
            <a:p>
              <a:r>
                <a:rPr lang="zh-CN" altLang="en-US" b="1" dirty="0">
                  <a:latin typeface="微软雅黑" panose="020B0503020204020204" charset="-122"/>
                  <a:ea typeface="微软雅黑" panose="020B0503020204020204" charset="-122"/>
                </a:rPr>
                <a:t>应纳税额</a:t>
              </a:r>
              <a:r>
                <a:rPr lang="en-US" altLang="zh-CN" b="1" dirty="0">
                  <a:latin typeface="微软雅黑" panose="020B0503020204020204" charset="-122"/>
                  <a:ea typeface="微软雅黑" panose="020B0503020204020204" charset="-122"/>
                </a:rPr>
                <a:t>=</a:t>
              </a:r>
              <a:r>
                <a:rPr lang="zh-CN" altLang="en-US" b="1" dirty="0">
                  <a:latin typeface="微软雅黑" panose="020B0503020204020204" charset="-122"/>
                  <a:ea typeface="微软雅黑" panose="020B0503020204020204" charset="-122"/>
                  <a:sym typeface="+mn-ea"/>
                </a:rPr>
                <a:t>选</a:t>
              </a:r>
              <a:r>
                <a:rPr lang="zh-CN" altLang="en-US" b="1" dirty="0">
                  <a:latin typeface="微软雅黑" panose="020B0503020204020204" charset="-122"/>
                  <a:ea typeface="微软雅黑" panose="020B0503020204020204" charset="-122"/>
                </a:rPr>
                <a:t>矿销售额</a:t>
              </a:r>
              <a:r>
                <a:rPr lang="en-US" altLang="zh-CN" b="1" dirty="0">
                  <a:latin typeface="微软雅黑" panose="020B0503020204020204" charset="-122"/>
                  <a:ea typeface="微软雅黑" panose="020B0503020204020204" charset="-122"/>
                </a:rPr>
                <a:t>×</a:t>
              </a:r>
              <a:r>
                <a:rPr lang="zh-CN" altLang="en-US" b="1" dirty="0">
                  <a:latin typeface="微软雅黑" panose="020B0503020204020204" charset="-122"/>
                  <a:ea typeface="微软雅黑" panose="020B0503020204020204" charset="-122"/>
                </a:rPr>
                <a:t>税率</a:t>
              </a:r>
              <a:endParaRPr lang="en-US" altLang="zh-CN" b="1" dirty="0">
                <a:latin typeface="微软雅黑" panose="020B0503020204020204" charset="-122"/>
                <a:ea typeface="微软雅黑" panose="020B0503020204020204" charset="-122"/>
              </a:endParaRPr>
            </a:p>
            <a:p>
              <a:r>
                <a:rPr lang="zh-CN" altLang="en-US" b="1" dirty="0">
                  <a:latin typeface="微软雅黑" panose="020B0503020204020204" charset="-122"/>
                  <a:ea typeface="微软雅黑" panose="020B0503020204020204" charset="-122"/>
                  <a:sym typeface="+mn-ea"/>
                </a:rPr>
                <a:t>选</a:t>
              </a:r>
              <a:r>
                <a:rPr lang="zh-CN" altLang="en-US" b="1" dirty="0">
                  <a:latin typeface="微软雅黑" panose="020B0503020204020204" charset="-122"/>
                  <a:ea typeface="微软雅黑" panose="020B0503020204020204" charset="-122"/>
                </a:rPr>
                <a:t>矿销售额</a:t>
              </a:r>
              <a:r>
                <a:rPr lang="en-US" altLang="zh-CN" b="1" dirty="0">
                  <a:latin typeface="微软雅黑" panose="020B0503020204020204" charset="-122"/>
                  <a:ea typeface="微软雅黑" panose="020B0503020204020204" charset="-122"/>
                </a:rPr>
                <a:t>=</a:t>
              </a:r>
              <a:r>
                <a:rPr lang="zh-CN" altLang="en-US" b="1" dirty="0">
                  <a:latin typeface="微软雅黑" panose="020B0503020204020204" charset="-122"/>
                  <a:ea typeface="微软雅黑" panose="020B0503020204020204" charset="-122"/>
                </a:rPr>
                <a:t>原矿销售额</a:t>
              </a:r>
              <a:r>
                <a:rPr lang="en-US" altLang="zh-CN" b="1" dirty="0">
                  <a:latin typeface="微软雅黑" panose="020B0503020204020204" charset="-122"/>
                  <a:ea typeface="微软雅黑" panose="020B0503020204020204" charset="-122"/>
                </a:rPr>
                <a:t>+</a:t>
              </a:r>
              <a:endParaRPr lang="en-US" altLang="zh-CN" b="1" dirty="0">
                <a:latin typeface="微软雅黑" panose="020B0503020204020204" charset="-122"/>
                <a:ea typeface="微软雅黑" panose="020B0503020204020204" charset="-122"/>
              </a:endParaRPr>
            </a:p>
            <a:p>
              <a:r>
                <a:rPr lang="zh-CN" altLang="en-US" b="1" dirty="0">
                  <a:latin typeface="微软雅黑" panose="020B0503020204020204" charset="-122"/>
                  <a:ea typeface="微软雅黑" panose="020B0503020204020204" charset="-122"/>
                </a:rPr>
                <a:t>原矿加工为</a:t>
              </a:r>
              <a:r>
                <a:rPr lang="zh-CN" altLang="en-US" b="1" dirty="0">
                  <a:latin typeface="微软雅黑" panose="020B0503020204020204" charset="-122"/>
                  <a:ea typeface="微软雅黑" panose="020B0503020204020204" charset="-122"/>
                  <a:sym typeface="+mn-ea"/>
                </a:rPr>
                <a:t>选</a:t>
              </a:r>
              <a:r>
                <a:rPr lang="zh-CN" altLang="en-US" b="1" dirty="0">
                  <a:latin typeface="微软雅黑" panose="020B0503020204020204" charset="-122"/>
                  <a:ea typeface="微软雅黑" panose="020B0503020204020204" charset="-122"/>
                </a:rPr>
                <a:t>矿的成本</a:t>
              </a:r>
              <a:r>
                <a:rPr lang="en-US" altLang="zh-CN" b="1" dirty="0">
                  <a:latin typeface="微软雅黑" panose="020B0503020204020204" charset="-122"/>
                  <a:ea typeface="微软雅黑" panose="020B0503020204020204" charset="-122"/>
                </a:rPr>
                <a:t>×</a:t>
              </a:r>
              <a:endParaRPr lang="en-US" altLang="zh-CN" b="1" dirty="0">
                <a:latin typeface="微软雅黑" panose="020B0503020204020204" charset="-122"/>
                <a:ea typeface="微软雅黑" panose="020B0503020204020204" charset="-122"/>
              </a:endParaRPr>
            </a:p>
            <a:p>
              <a:r>
                <a:rPr lang="en-US" altLang="zh-CN" b="1" dirty="0">
                  <a:latin typeface="微软雅黑" panose="020B0503020204020204" charset="-122"/>
                  <a:ea typeface="微软雅黑" panose="020B0503020204020204" charset="-122"/>
                </a:rPr>
                <a:t>            </a:t>
              </a:r>
              <a:r>
                <a:rPr lang="zh-CN" altLang="en-US" b="1" dirty="0">
                  <a:latin typeface="微软雅黑" panose="020B0503020204020204" charset="-122"/>
                  <a:ea typeface="微软雅黑" panose="020B0503020204020204" charset="-122"/>
                </a:rPr>
                <a:t>（</a:t>
              </a:r>
              <a:r>
                <a:rPr lang="en-US" altLang="zh-CN" b="1" dirty="0">
                  <a:latin typeface="微软雅黑" panose="020B0503020204020204" charset="-122"/>
                  <a:ea typeface="微软雅黑" panose="020B0503020204020204" charset="-122"/>
                </a:rPr>
                <a:t>1+</a:t>
              </a:r>
              <a:r>
                <a:rPr lang="zh-CN" altLang="en-US" b="1" dirty="0">
                  <a:latin typeface="微软雅黑" panose="020B0503020204020204" charset="-122"/>
                  <a:ea typeface="微软雅黑" panose="020B0503020204020204" charset="-122"/>
                </a:rPr>
                <a:t>成本利润率）</a:t>
              </a:r>
              <a:endParaRPr lang="zh-CN" altLang="en-US" b="1" dirty="0">
                <a:latin typeface="微软雅黑" panose="020B0503020204020204" charset="-122"/>
                <a:ea typeface="微软雅黑" panose="020B0503020204020204" charset="-122"/>
              </a:endParaRPr>
            </a:p>
          </p:txBody>
        </p:sp>
      </p:grpSp>
      <p:grpSp>
        <p:nvGrpSpPr>
          <p:cNvPr id="12" name="组合 15"/>
          <p:cNvGrpSpPr/>
          <p:nvPr/>
        </p:nvGrpSpPr>
        <p:grpSpPr>
          <a:xfrm>
            <a:off x="682943" y="2688908"/>
            <a:ext cx="2894012" cy="3053134"/>
            <a:chOff x="943735" y="916152"/>
            <a:chExt cx="2947895" cy="3653338"/>
          </a:xfrm>
        </p:grpSpPr>
        <p:sp>
          <p:nvSpPr>
            <p:cNvPr id="47115" name="AutoShape 5"/>
            <p:cNvSpPr/>
            <p:nvPr/>
          </p:nvSpPr>
          <p:spPr>
            <a:xfrm>
              <a:off x="948083" y="1191654"/>
              <a:ext cx="2877589" cy="3292731"/>
            </a:xfrm>
            <a:prstGeom prst="roundRect">
              <a:avLst>
                <a:gd name="adj" fmla="val 6903"/>
              </a:avLst>
            </a:prstGeom>
            <a:noFill/>
            <a:ln w="38100" cap="flat" cmpd="sng">
              <a:solidFill>
                <a:srgbClr val="48D2F2"/>
              </a:solidFill>
              <a:prstDash val="solid"/>
              <a:round/>
              <a:headEnd type="none" w="med" len="med"/>
              <a:tailEnd type="none" w="med" len="med"/>
            </a:ln>
          </p:spPr>
          <p:txBody>
            <a:bodyPr wrap="none" anchor="ctr" anchorCtr="0"/>
            <a:p>
              <a:endParaRPr lang="zh-CN" altLang="en-US">
                <a:solidFill>
                  <a:srgbClr val="000000"/>
                </a:solidFill>
                <a:latin typeface="Arial" panose="020B0604020202020204" pitchFamily="34" charset="0"/>
                <a:ea typeface="宋体" panose="02010600030101010101" pitchFamily="2" charset="-122"/>
              </a:endParaRPr>
            </a:p>
          </p:txBody>
        </p:sp>
        <p:sp>
          <p:nvSpPr>
            <p:cNvPr id="47116" name="AutoShape 14"/>
            <p:cNvSpPr/>
            <p:nvPr/>
          </p:nvSpPr>
          <p:spPr>
            <a:xfrm>
              <a:off x="1130762" y="952252"/>
              <a:ext cx="2499299" cy="476905"/>
            </a:xfrm>
            <a:prstGeom prst="roundRect">
              <a:avLst>
                <a:gd name="adj" fmla="val 50000"/>
              </a:avLst>
            </a:prstGeom>
            <a:solidFill>
              <a:srgbClr val="00B0F0"/>
            </a:solidFill>
            <a:ln w="9525">
              <a:noFill/>
            </a:ln>
          </p:spPr>
          <p:txBody>
            <a:bodyPr wrap="none" anchor="ctr" anchorCtr="0"/>
            <a:p>
              <a:endParaRPr lang="zh-CN" altLang="en-US">
                <a:solidFill>
                  <a:srgbClr val="000000"/>
                </a:solidFill>
                <a:latin typeface="Arial" panose="020B0604020202020204" pitchFamily="34" charset="0"/>
                <a:ea typeface="宋体" panose="02010600030101010101" pitchFamily="2" charset="-122"/>
              </a:endParaRPr>
            </a:p>
          </p:txBody>
        </p:sp>
        <p:sp>
          <p:nvSpPr>
            <p:cNvPr id="15" name="AutoShape 15"/>
            <p:cNvSpPr>
              <a:spLocks noChangeArrowheads="1"/>
            </p:cNvSpPr>
            <p:nvPr/>
          </p:nvSpPr>
          <p:spPr bwMode="gray">
            <a:xfrm>
              <a:off x="1121062" y="916152"/>
              <a:ext cx="2500915" cy="482604"/>
            </a:xfrm>
            <a:prstGeom prst="roundRect">
              <a:avLst>
                <a:gd name="adj" fmla="val 50000"/>
              </a:avLst>
            </a:prstGeom>
          </p:spPr>
          <p:style>
            <a:lnRef idx="1">
              <a:schemeClr val="accent4"/>
            </a:lnRef>
            <a:fillRef idx="3">
              <a:schemeClr val="accent4"/>
            </a:fillRef>
            <a:effectRef idx="2">
              <a:schemeClr val="accent4"/>
            </a:effectRef>
            <a:fontRef idx="minor">
              <a:schemeClr val="lt1"/>
            </a:fontRef>
          </p:style>
          <p:txBody>
            <a:bodyPr wrap="none" anchor="ctr"/>
            <a:lstStyle/>
            <a:p>
              <a:pPr fontAlgn="auto">
                <a:spcBef>
                  <a:spcPts val="0"/>
                </a:spcBef>
                <a:spcAft>
                  <a:spcPts val="0"/>
                </a:spcAft>
                <a:buFontTx/>
                <a:buNone/>
                <a:defRPr/>
              </a:pPr>
              <a:endParaRPr lang="zh-CN" altLang="en-US" strike="noStrike" kern="0" noProof="1">
                <a:solidFill>
                  <a:sysClr val="windowText" lastClr="000000"/>
                </a:solidFill>
                <a:ea typeface="宋体" panose="02010600030101010101" pitchFamily="2" charset="-122"/>
              </a:endParaRPr>
            </a:p>
          </p:txBody>
        </p:sp>
        <p:sp>
          <p:nvSpPr>
            <p:cNvPr id="47118" name="Rectangle 17"/>
            <p:cNvSpPr/>
            <p:nvPr/>
          </p:nvSpPr>
          <p:spPr>
            <a:xfrm>
              <a:off x="1331223" y="1028253"/>
              <a:ext cx="2088677" cy="321104"/>
            </a:xfrm>
            <a:prstGeom prst="rect">
              <a:avLst/>
            </a:prstGeom>
            <a:noFill/>
            <a:ln w="9525">
              <a:noFill/>
            </a:ln>
          </p:spPr>
          <p:txBody>
            <a:bodyPr anchor="ctr" anchorCtr="0"/>
            <a:p>
              <a:r>
                <a:rPr lang="zh-CN" altLang="en-US" b="1" dirty="0">
                  <a:solidFill>
                    <a:srgbClr val="FFFFFF"/>
                  </a:solidFill>
                  <a:latin typeface="微软雅黑" panose="020B0503020204020204" charset="-122"/>
                  <a:ea typeface="微软雅黑" panose="020B0503020204020204" charset="-122"/>
                </a:rPr>
                <a:t>（</a:t>
              </a:r>
              <a:r>
                <a:rPr lang="en-US" altLang="zh-CN" b="1" dirty="0">
                  <a:solidFill>
                    <a:srgbClr val="FFFFFF"/>
                  </a:solidFill>
                  <a:latin typeface="微软雅黑" panose="020B0503020204020204" charset="-122"/>
                  <a:ea typeface="微软雅黑" panose="020B0503020204020204" charset="-122"/>
                </a:rPr>
                <a:t>1</a:t>
              </a:r>
              <a:r>
                <a:rPr lang="zh-CN" altLang="en-US" b="1" dirty="0">
                  <a:solidFill>
                    <a:srgbClr val="FFFFFF"/>
                  </a:solidFill>
                  <a:latin typeface="微软雅黑" panose="020B0503020204020204" charset="-122"/>
                  <a:ea typeface="微软雅黑" panose="020B0503020204020204" charset="-122"/>
                </a:rPr>
                <a:t>）市场法换算</a:t>
              </a:r>
              <a:endParaRPr lang="en-US" altLang="ko-KR" b="1" dirty="0">
                <a:solidFill>
                  <a:srgbClr val="FFFFFF"/>
                </a:solidFill>
                <a:latin typeface="微软雅黑" panose="020B0503020204020204" charset="-122"/>
                <a:ea typeface="微软雅黑" panose="020B0503020204020204" charset="-122"/>
              </a:endParaRPr>
            </a:p>
          </p:txBody>
        </p:sp>
        <p:sp>
          <p:nvSpPr>
            <p:cNvPr id="47119" name="文本框 75"/>
            <p:cNvSpPr txBox="1"/>
            <p:nvPr/>
          </p:nvSpPr>
          <p:spPr>
            <a:xfrm>
              <a:off x="943735" y="1504326"/>
              <a:ext cx="2947895" cy="3065164"/>
            </a:xfrm>
            <a:prstGeom prst="rect">
              <a:avLst/>
            </a:prstGeom>
            <a:noFill/>
            <a:ln w="9525">
              <a:noFill/>
            </a:ln>
          </p:spPr>
          <p:txBody>
            <a:bodyPr wrap="square" lIns="68589" tIns="34295" rIns="68589" bIns="34295" anchor="t" anchorCtr="0">
              <a:spAutoFit/>
            </a:bodyPr>
            <a:p>
              <a:r>
                <a:rPr lang="zh-CN" altLang="en-US" b="1" dirty="0">
                  <a:latin typeface="微软雅黑" panose="020B0503020204020204" charset="-122"/>
                  <a:ea typeface="微软雅黑" panose="020B0503020204020204" charset="-122"/>
                </a:rPr>
                <a:t>适用情况：</a:t>
              </a:r>
              <a:endParaRPr lang="en-US" altLang="zh-CN" b="1" dirty="0">
                <a:latin typeface="微软雅黑" panose="020B0503020204020204" charset="-122"/>
                <a:ea typeface="微软雅黑" panose="020B0503020204020204" charset="-122"/>
              </a:endParaRPr>
            </a:p>
            <a:p>
              <a:r>
                <a:rPr lang="zh-CN" altLang="en-US" b="1" dirty="0">
                  <a:latin typeface="微软雅黑" panose="020B0503020204020204" charset="-122"/>
                  <a:ea typeface="微软雅黑" panose="020B0503020204020204" charset="-122"/>
                </a:rPr>
                <a:t>本地区有可参照的选矿销售价格。</a:t>
              </a:r>
              <a:endParaRPr lang="en-US" altLang="zh-CN" b="1" dirty="0">
                <a:latin typeface="微软雅黑" panose="020B0503020204020204" charset="-122"/>
                <a:ea typeface="微软雅黑" panose="020B0503020204020204" charset="-122"/>
              </a:endParaRPr>
            </a:p>
            <a:p>
              <a:r>
                <a:rPr lang="zh-CN" altLang="en-US" b="1" dirty="0">
                  <a:latin typeface="微软雅黑" panose="020B0503020204020204" charset="-122"/>
                  <a:ea typeface="微软雅黑" panose="020B0503020204020204" charset="-122"/>
                </a:rPr>
                <a:t>公式：</a:t>
              </a:r>
              <a:endParaRPr lang="en-US" altLang="zh-CN" b="1" dirty="0">
                <a:latin typeface="微软雅黑" panose="020B0503020204020204" charset="-122"/>
                <a:ea typeface="微软雅黑" panose="020B0503020204020204" charset="-122"/>
              </a:endParaRPr>
            </a:p>
            <a:p>
              <a:r>
                <a:rPr lang="zh-CN" altLang="en-US" b="1" dirty="0">
                  <a:latin typeface="微软雅黑" panose="020B0503020204020204" charset="-122"/>
                  <a:ea typeface="微软雅黑" panose="020B0503020204020204" charset="-122"/>
                </a:rPr>
                <a:t>应纳税额</a:t>
              </a:r>
              <a:r>
                <a:rPr lang="en-US" altLang="zh-CN" b="1" dirty="0">
                  <a:latin typeface="微软雅黑" panose="020B0503020204020204" charset="-122"/>
                  <a:ea typeface="微软雅黑" panose="020B0503020204020204" charset="-122"/>
                </a:rPr>
                <a:t>=</a:t>
              </a:r>
              <a:r>
                <a:rPr lang="zh-CN" altLang="en-US" b="1" dirty="0">
                  <a:latin typeface="微软雅黑" panose="020B0503020204020204" charset="-122"/>
                  <a:ea typeface="微软雅黑" panose="020B0503020204020204" charset="-122"/>
                  <a:sym typeface="+mn-ea"/>
                </a:rPr>
                <a:t>选</a:t>
              </a:r>
              <a:r>
                <a:rPr lang="zh-CN" altLang="en-US" b="1" dirty="0">
                  <a:latin typeface="微软雅黑" panose="020B0503020204020204" charset="-122"/>
                  <a:ea typeface="微软雅黑" panose="020B0503020204020204" charset="-122"/>
                </a:rPr>
                <a:t>矿销售额</a:t>
              </a:r>
              <a:r>
                <a:rPr lang="en-US" altLang="zh-CN" b="1" dirty="0">
                  <a:latin typeface="微软雅黑" panose="020B0503020204020204" charset="-122"/>
                  <a:ea typeface="微软雅黑" panose="020B0503020204020204" charset="-122"/>
                </a:rPr>
                <a:t>×</a:t>
              </a:r>
              <a:r>
                <a:rPr lang="zh-CN" altLang="en-US" b="1" dirty="0">
                  <a:latin typeface="微软雅黑" panose="020B0503020204020204" charset="-122"/>
                  <a:ea typeface="微软雅黑" panose="020B0503020204020204" charset="-122"/>
                </a:rPr>
                <a:t>税率</a:t>
              </a:r>
              <a:endParaRPr lang="en-US" altLang="zh-CN" b="1" dirty="0">
                <a:latin typeface="微软雅黑" panose="020B0503020204020204" charset="-122"/>
                <a:ea typeface="微软雅黑" panose="020B0503020204020204" charset="-122"/>
              </a:endParaRPr>
            </a:p>
            <a:p>
              <a:r>
                <a:rPr lang="zh-CN" altLang="en-US" b="1" dirty="0">
                  <a:latin typeface="微软雅黑" panose="020B0503020204020204" charset="-122"/>
                  <a:ea typeface="微软雅黑" panose="020B0503020204020204" charset="-122"/>
                  <a:sym typeface="+mn-ea"/>
                </a:rPr>
                <a:t>选</a:t>
              </a:r>
              <a:r>
                <a:rPr lang="zh-CN" altLang="en-US" b="1" dirty="0">
                  <a:latin typeface="微软雅黑" panose="020B0503020204020204" charset="-122"/>
                  <a:ea typeface="微软雅黑" panose="020B0503020204020204" charset="-122"/>
                </a:rPr>
                <a:t>矿销售额</a:t>
              </a:r>
              <a:r>
                <a:rPr lang="en-US" altLang="zh-CN" b="1" dirty="0">
                  <a:latin typeface="微软雅黑" panose="020B0503020204020204" charset="-122"/>
                  <a:ea typeface="微软雅黑" panose="020B0503020204020204" charset="-122"/>
                </a:rPr>
                <a:t>=</a:t>
              </a:r>
              <a:r>
                <a:rPr lang="zh-CN" altLang="en-US" b="1" dirty="0">
                  <a:latin typeface="微软雅黑" panose="020B0503020204020204" charset="-122"/>
                  <a:ea typeface="微软雅黑" panose="020B0503020204020204" charset="-122"/>
                </a:rPr>
                <a:t>原矿销售额</a:t>
              </a:r>
              <a:r>
                <a:rPr lang="en-US" altLang="zh-CN" b="1" dirty="0">
                  <a:latin typeface="微软雅黑" panose="020B0503020204020204" charset="-122"/>
                  <a:ea typeface="微软雅黑" panose="020B0503020204020204" charset="-122"/>
                </a:rPr>
                <a:t>×</a:t>
              </a:r>
              <a:r>
                <a:rPr lang="zh-CN" altLang="en-US" b="1" dirty="0">
                  <a:latin typeface="微软雅黑" panose="020B0503020204020204" charset="-122"/>
                  <a:ea typeface="微软雅黑" panose="020B0503020204020204" charset="-122"/>
                </a:rPr>
                <a:t>换算比</a:t>
              </a:r>
              <a:endParaRPr lang="en-US" altLang="zh-CN" b="1" dirty="0">
                <a:latin typeface="微软雅黑" panose="020B0503020204020204" charset="-122"/>
                <a:ea typeface="微软雅黑" panose="020B0503020204020204" charset="-122"/>
              </a:endParaRPr>
            </a:p>
            <a:p>
              <a:endParaRPr lang="en-US" altLang="zh-CN" b="1" dirty="0">
                <a:latin typeface="微软雅黑" panose="020B0503020204020204" charset="-122"/>
                <a:ea typeface="微软雅黑" panose="020B0503020204020204" charset="-122"/>
              </a:endParaRPr>
            </a:p>
          </p:txBody>
        </p:sp>
        <p:sp>
          <p:nvSpPr>
            <p:cNvPr id="47120" name="Oval 23"/>
            <p:cNvSpPr/>
            <p:nvPr/>
          </p:nvSpPr>
          <p:spPr>
            <a:xfrm rot="-2566439">
              <a:off x="1145311" y="1064354"/>
              <a:ext cx="181062" cy="112100"/>
            </a:xfrm>
            <a:prstGeom prst="ellipse">
              <a:avLst/>
            </a:prstGeom>
            <a:gradFill rotWithShape="1">
              <a:gsLst>
                <a:gs pos="0">
                  <a:srgbClr val="FFFFFF"/>
                </a:gs>
                <a:gs pos="100000">
                  <a:srgbClr val="C0C0C0"/>
                </a:gs>
              </a:gsLst>
              <a:path path="shape">
                <a:fillToRect l="50000" t="50000" r="50000" b="50000"/>
              </a:path>
              <a:tileRect/>
            </a:gradFill>
            <a:ln w="9525">
              <a:noFill/>
            </a:ln>
          </p:spPr>
          <p:txBody>
            <a:bodyPr wrap="none" anchor="ctr" anchorCtr="0"/>
            <a:p>
              <a:endParaRPr lang="zh-CN" altLang="en-US">
                <a:solidFill>
                  <a:srgbClr val="000000"/>
                </a:solidFill>
                <a:latin typeface="Arial" panose="020B0604020202020204" pitchFamily="34" charset="0"/>
                <a:ea typeface="宋体" panose="02010600030101010101" pitchFamily="2" charset="-122"/>
              </a:endParaRPr>
            </a:p>
          </p:txBody>
        </p:sp>
      </p:grpSp>
      <p:sp>
        <p:nvSpPr>
          <p:cNvPr id="47121" name="TextBox 16"/>
          <p:cNvSpPr txBox="1"/>
          <p:nvPr/>
        </p:nvSpPr>
        <p:spPr>
          <a:xfrm>
            <a:off x="1115695" y="2024063"/>
            <a:ext cx="5549900" cy="398780"/>
          </a:xfrm>
          <a:prstGeom prst="rect">
            <a:avLst/>
          </a:prstGeom>
          <a:solidFill>
            <a:schemeClr val="bg1"/>
          </a:solidFill>
          <a:ln w="9525">
            <a:noFill/>
          </a:ln>
        </p:spPr>
        <p:txBody>
          <a:bodyPr wrap="square" anchor="t" anchorCtr="0">
            <a:spAutoFit/>
          </a:bodyPr>
          <a:p>
            <a:r>
              <a:rPr lang="zh-CN" altLang="en-US" sz="2000" dirty="0">
                <a:solidFill>
                  <a:schemeClr val="bg1"/>
                </a:solidFill>
                <a:latin typeface="Arial" panose="020B0604020202020204" pitchFamily="34" charset="0"/>
                <a:ea typeface="宋体" panose="02010600030101010101" pitchFamily="2" charset="-122"/>
              </a:rPr>
              <a:t>  </a:t>
            </a:r>
            <a:r>
              <a:rPr lang="zh-CN" altLang="en-US" sz="2000" dirty="0">
                <a:solidFill>
                  <a:schemeClr val="bg1"/>
                </a:solidFill>
                <a:latin typeface="微软雅黑" panose="020B0503020204020204" charset="-122"/>
                <a:ea typeface="微软雅黑" panose="020B0503020204020204" charset="-122"/>
              </a:rPr>
              <a:t> </a:t>
            </a:r>
            <a:r>
              <a:rPr lang="zh-CN" altLang="en-US" sz="2000" b="1" dirty="0">
                <a:latin typeface="微软雅黑" panose="020B0503020204020204" charset="-122"/>
                <a:ea typeface="微软雅黑" panose="020B0503020204020204" charset="-122"/>
              </a:rPr>
              <a:t>原矿销售额换算为选矿销售额的两种换算方法</a:t>
            </a:r>
            <a:endParaRPr lang="zh-CN" altLang="en-US" sz="2000" b="1" dirty="0">
              <a:latin typeface="微软雅黑" panose="020B0503020204020204" charset="-122"/>
              <a:ea typeface="微软雅黑" panose="020B0503020204020204" charset="-122"/>
            </a:endParaRPr>
          </a:p>
        </p:txBody>
      </p:sp>
      <p:sp>
        <p:nvSpPr>
          <p:cNvPr id="2" name="文本框 1"/>
          <p:cNvSpPr txBox="1"/>
          <p:nvPr/>
        </p:nvSpPr>
        <p:spPr>
          <a:xfrm>
            <a:off x="687070" y="1130300"/>
            <a:ext cx="7653655" cy="398780"/>
          </a:xfrm>
          <a:prstGeom prst="rect">
            <a:avLst/>
          </a:prstGeom>
          <a:noFill/>
        </p:spPr>
        <p:txBody>
          <a:bodyPr wrap="square" rtlCol="0" anchor="t">
            <a:spAutoFit/>
          </a:bodyPr>
          <a:p>
            <a:r>
              <a:rPr lang="zh-CN" altLang="en-US" sz="2000" b="1" dirty="0">
                <a:latin typeface="微软雅黑" panose="020B0503020204020204" charset="-122"/>
                <a:ea typeface="微软雅黑" panose="020B0503020204020204" charset="-122"/>
                <a:sym typeface="+mn-ea"/>
              </a:rPr>
              <a:t>若开采原矿直接销售，要将原矿销售额换算为选矿销售额。</a:t>
            </a:r>
            <a:endParaRPr lang="zh-CN" altLang="en-US" sz="2000" b="1" dirty="0">
              <a:latin typeface="微软雅黑" panose="020B0503020204020204" charset="-122"/>
              <a:ea typeface="微软雅黑" panose="020B0503020204020204" charset="-122"/>
              <a:sym typeface="+mn-ea"/>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ppt_x</p:attrName>
                                        </p:attrNameLst>
                                      </p:cBhvr>
                                      <p:tavLst>
                                        <p:tav tm="0">
                                          <p:val>
                                            <p:strVal val="#ppt_x"/>
                                          </p:val>
                                        </p:tav>
                                        <p:tav tm="100000">
                                          <p:val>
                                            <p:strVal val="#ppt_x"/>
                                          </p:val>
                                        </p:tav>
                                      </p:tavLst>
                                    </p:anim>
                                    <p:anim calcmode="lin" valueType="num">
                                      <p:cBhvr>
                                        <p:cTn id="8" dur="500" fill="hold"/>
                                        <p:tgtEl>
                                          <p:spTgt spid="1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ppt_x</p:attrName>
                                        </p:attrNameLst>
                                      </p:cBhvr>
                                      <p:tavLst>
                                        <p:tav tm="0">
                                          <p:val>
                                            <p:strVal val="#ppt_x"/>
                                          </p:val>
                                        </p:tav>
                                        <p:tav tm="100000">
                                          <p:val>
                                            <p:strVal val="#ppt_x"/>
                                          </p:val>
                                        </p:tav>
                                      </p:tavLst>
                                    </p:anim>
                                    <p:anim calcmode="lin" valueType="num">
                                      <p:cBhvr>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占位符 1"/>
          <p:cNvSpPr txBox="1"/>
          <p:nvPr/>
        </p:nvSpPr>
        <p:spPr bwMode="auto">
          <a:xfrm>
            <a:off x="417513" y="1481138"/>
            <a:ext cx="6224588" cy="2447925"/>
          </a:xfrm>
          <a:prstGeom prst="rect">
            <a:avLst/>
          </a:prstGeom>
          <a:noFill/>
          <a:ln w="9525">
            <a:noFill/>
            <a:miter lim="800000"/>
          </a:ln>
        </p:spPr>
        <p:txBody>
          <a:bodyPr/>
          <a:lstStyle/>
          <a:p>
            <a:pPr>
              <a:lnSpc>
                <a:spcPct val="150000"/>
              </a:lnSpc>
              <a:defRPr/>
            </a:pPr>
            <a:r>
              <a:rPr lang="en-US" altLang="zh-CN" sz="2000" noProof="1" dirty="0">
                <a:latin typeface="微软雅黑" panose="020B0503020204020204" charset="-122"/>
                <a:ea typeface="微软雅黑" panose="020B0503020204020204" charset="-122"/>
                <a:cs typeface="+mn-cs"/>
              </a:rPr>
              <a:t>       </a:t>
            </a:r>
            <a:endParaRPr lang="zh-CN" altLang="en-US" sz="1650" kern="0" noProof="1" dirty="0">
              <a:solidFill>
                <a:schemeClr val="bg1"/>
              </a:solidFill>
              <a:latin typeface="微软雅黑" panose="020B0503020204020204" charset="-122"/>
              <a:ea typeface="微软雅黑" panose="020B0503020204020204" charset="-122"/>
            </a:endParaRPr>
          </a:p>
        </p:txBody>
      </p:sp>
      <p:sp>
        <p:nvSpPr>
          <p:cNvPr id="3" name="文本占位符 1"/>
          <p:cNvSpPr txBox="1"/>
          <p:nvPr/>
        </p:nvSpPr>
        <p:spPr bwMode="auto">
          <a:xfrm>
            <a:off x="419100" y="3944938"/>
            <a:ext cx="6224588" cy="1323975"/>
          </a:xfrm>
          <a:prstGeom prst="rect">
            <a:avLst/>
          </a:prstGeom>
          <a:noFill/>
          <a:ln w="9525">
            <a:noFill/>
            <a:miter lim="800000"/>
          </a:ln>
        </p:spPr>
        <p:txBody>
          <a:bodyPr/>
          <a:lstStyle/>
          <a:p>
            <a:pPr>
              <a:lnSpc>
                <a:spcPct val="150000"/>
              </a:lnSpc>
              <a:defRPr/>
            </a:pPr>
            <a:r>
              <a:rPr lang="en-US" altLang="zh-CN" sz="2000" noProof="1" dirty="0">
                <a:latin typeface="微软雅黑" panose="020B0503020204020204" charset="-122"/>
                <a:ea typeface="微软雅黑" panose="020B0503020204020204" charset="-122"/>
                <a:cs typeface="+mn-cs"/>
              </a:rPr>
              <a:t>       </a:t>
            </a:r>
            <a:r>
              <a:rPr lang="zh-CN" altLang="zh-CN" sz="2000" noProof="1" dirty="0">
                <a:solidFill>
                  <a:schemeClr val="bg1"/>
                </a:solidFill>
                <a:latin typeface="微软雅黑" panose="020B0503020204020204" charset="-122"/>
                <a:ea typeface="微软雅黑" panose="020B0503020204020204" charset="-122"/>
                <a:cs typeface="+mn-cs"/>
              </a:rPr>
              <a:t> </a:t>
            </a:r>
            <a:endParaRPr lang="zh-CN" altLang="en-US" sz="1650" kern="0" noProof="1" dirty="0">
              <a:solidFill>
                <a:schemeClr val="bg1"/>
              </a:solidFill>
              <a:latin typeface="微软雅黑" panose="020B0503020204020204" charset="-122"/>
              <a:ea typeface="微软雅黑" panose="020B0503020204020204" charset="-122"/>
            </a:endParaRPr>
          </a:p>
        </p:txBody>
      </p:sp>
      <p:sp>
        <p:nvSpPr>
          <p:cNvPr id="4" name="Text Box 49"/>
          <p:cNvSpPr txBox="1">
            <a:spLocks noChangeArrowheads="1"/>
          </p:cNvSpPr>
          <p:nvPr/>
        </p:nvSpPr>
        <p:spPr bwMode="gray">
          <a:xfrm>
            <a:off x="420688" y="977900"/>
            <a:ext cx="2932113" cy="760413"/>
          </a:xfrm>
          <a:prstGeom prst="rect">
            <a:avLst/>
          </a:prstGeom>
          <a:noFill/>
          <a:ln>
            <a:noFill/>
          </a:ln>
        </p:spPr>
        <p:txBody>
          <a:bodyPr>
            <a:spAutoFit/>
          </a:bodyPr>
          <a:lstStyle>
            <a:lvl1pPr>
              <a:defRPr>
                <a:solidFill>
                  <a:srgbClr val="FFCC99"/>
                </a:solidFill>
                <a:latin typeface="华文中宋" panose="02010600040101010101" charset="-122"/>
                <a:ea typeface="华文中宋" panose="02010600040101010101" charset="-122"/>
              </a:defRPr>
            </a:lvl1pPr>
            <a:lvl2pPr marL="742950" indent="-285750">
              <a:defRPr>
                <a:solidFill>
                  <a:srgbClr val="FFCC99"/>
                </a:solidFill>
                <a:latin typeface="华文中宋" panose="02010600040101010101" charset="-122"/>
                <a:ea typeface="华文中宋" panose="02010600040101010101" charset="-122"/>
              </a:defRPr>
            </a:lvl2pPr>
            <a:lvl3pPr marL="1143000" indent="-228600">
              <a:defRPr>
                <a:solidFill>
                  <a:srgbClr val="FFCC99"/>
                </a:solidFill>
                <a:latin typeface="华文中宋" panose="02010600040101010101" charset="-122"/>
                <a:ea typeface="华文中宋" panose="02010600040101010101" charset="-122"/>
              </a:defRPr>
            </a:lvl3pPr>
            <a:lvl4pPr marL="1600200" indent="-228600">
              <a:defRPr>
                <a:solidFill>
                  <a:srgbClr val="FFCC99"/>
                </a:solidFill>
                <a:latin typeface="华文中宋" panose="02010600040101010101" charset="-122"/>
                <a:ea typeface="华文中宋" panose="02010600040101010101" charset="-122"/>
              </a:defRPr>
            </a:lvl4pPr>
            <a:lvl5pPr marL="2057400" indent="-228600">
              <a:defRPr>
                <a:solidFill>
                  <a:srgbClr val="FFCC99"/>
                </a:solidFill>
                <a:latin typeface="华文中宋" panose="02010600040101010101" charset="-122"/>
                <a:ea typeface="华文中宋" panose="02010600040101010101" charset="-122"/>
              </a:defRPr>
            </a:lvl5pPr>
            <a:lvl6pPr marL="2514600" indent="-228600" eaLnBrk="0" fontAlgn="base" hangingPunct="0">
              <a:spcBef>
                <a:spcPct val="0"/>
              </a:spcBef>
              <a:spcAft>
                <a:spcPct val="0"/>
              </a:spcAft>
              <a:defRPr>
                <a:solidFill>
                  <a:srgbClr val="FFCC99"/>
                </a:solidFill>
                <a:latin typeface="华文中宋" panose="02010600040101010101" charset="-122"/>
                <a:ea typeface="华文中宋" panose="02010600040101010101" charset="-122"/>
              </a:defRPr>
            </a:lvl6pPr>
            <a:lvl7pPr marL="2971800" indent="-228600" eaLnBrk="0" fontAlgn="base" hangingPunct="0">
              <a:spcBef>
                <a:spcPct val="0"/>
              </a:spcBef>
              <a:spcAft>
                <a:spcPct val="0"/>
              </a:spcAft>
              <a:defRPr>
                <a:solidFill>
                  <a:srgbClr val="FFCC99"/>
                </a:solidFill>
                <a:latin typeface="华文中宋" panose="02010600040101010101" charset="-122"/>
                <a:ea typeface="华文中宋" panose="02010600040101010101" charset="-122"/>
              </a:defRPr>
            </a:lvl7pPr>
            <a:lvl8pPr marL="3429000" indent="-228600" eaLnBrk="0" fontAlgn="base" hangingPunct="0">
              <a:spcBef>
                <a:spcPct val="0"/>
              </a:spcBef>
              <a:spcAft>
                <a:spcPct val="0"/>
              </a:spcAft>
              <a:defRPr>
                <a:solidFill>
                  <a:srgbClr val="FFCC99"/>
                </a:solidFill>
                <a:latin typeface="华文中宋" panose="02010600040101010101" charset="-122"/>
                <a:ea typeface="华文中宋" panose="02010600040101010101" charset="-122"/>
              </a:defRPr>
            </a:lvl8pPr>
            <a:lvl9pPr marL="3886200" indent="-228600" eaLnBrk="0" fontAlgn="base" hangingPunct="0">
              <a:spcBef>
                <a:spcPct val="0"/>
              </a:spcBef>
              <a:spcAft>
                <a:spcPct val="0"/>
              </a:spcAft>
              <a:defRPr>
                <a:solidFill>
                  <a:srgbClr val="FFCC99"/>
                </a:solidFill>
                <a:latin typeface="华文中宋" panose="02010600040101010101" charset="-122"/>
                <a:ea typeface="华文中宋" panose="02010600040101010101" charset="-122"/>
              </a:defRPr>
            </a:lvl9pPr>
          </a:lstStyle>
          <a:p>
            <a:pPr fontAlgn="base">
              <a:defRPr/>
            </a:pPr>
            <a:endParaRPr lang="zh-CN" altLang="zh-CN" sz="2400" b="1" strike="noStrike" noProof="1" dirty="0">
              <a:solidFill>
                <a:srgbClr val="FFFF00"/>
              </a:solidFill>
              <a:latin typeface="微软雅黑" panose="020B0503020204020204" charset="-122"/>
              <a:ea typeface="微软雅黑" panose="020B0503020204020204" charset="-122"/>
            </a:endParaRPr>
          </a:p>
          <a:p>
            <a:pPr fontAlgn="base">
              <a:defRPr/>
            </a:pPr>
            <a:endParaRPr lang="en-US" altLang="zh-CN" sz="1950" b="1" strike="noStrike" spc="225" noProof="1" dirty="0">
              <a:solidFill>
                <a:schemeClr val="tx1"/>
              </a:solidFill>
              <a:latin typeface="微软雅黑" panose="020B0503020204020204" charset="-122"/>
              <a:ea typeface="微软雅黑" panose="020B0503020204020204" charset="-122"/>
            </a:endParaRPr>
          </a:p>
        </p:txBody>
      </p:sp>
      <p:grpSp>
        <p:nvGrpSpPr>
          <p:cNvPr id="42" name="组合 13"/>
          <p:cNvGrpSpPr/>
          <p:nvPr/>
        </p:nvGrpSpPr>
        <p:grpSpPr>
          <a:xfrm>
            <a:off x="5146036" y="1742440"/>
            <a:ext cx="2936875" cy="2924175"/>
            <a:chOff x="6549754" y="2045278"/>
            <a:chExt cx="3916521" cy="4160361"/>
          </a:xfrm>
          <a:solidFill>
            <a:schemeClr val="accent4">
              <a:lumMod val="75000"/>
            </a:schemeClr>
          </a:solidFill>
        </p:grpSpPr>
        <p:sp>
          <p:nvSpPr>
            <p:cNvPr id="43" name="矩形 42"/>
            <p:cNvSpPr/>
            <p:nvPr/>
          </p:nvSpPr>
          <p:spPr>
            <a:xfrm>
              <a:off x="6549775" y="2045278"/>
              <a:ext cx="3916500" cy="41603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solidFill>
                  <a:schemeClr val="tx1"/>
                </a:solidFill>
                <a:latin typeface="微软雅黑" panose="020B0503020204020204" charset="-122"/>
                <a:ea typeface="微软雅黑" panose="020B0503020204020204" charset="-122"/>
              </a:endParaRPr>
            </a:p>
          </p:txBody>
        </p:sp>
        <p:sp>
          <p:nvSpPr>
            <p:cNvPr id="44" name="文本框 21"/>
            <p:cNvSpPr txBox="1"/>
            <p:nvPr/>
          </p:nvSpPr>
          <p:spPr>
            <a:xfrm>
              <a:off x="6549754" y="2097262"/>
              <a:ext cx="3779653" cy="567363"/>
            </a:xfrm>
            <a:prstGeom prst="rect">
              <a:avLst/>
            </a:prstGeom>
            <a:grpFill/>
          </p:spPr>
          <p:txBody>
            <a:bodyPr wrap="square" rtlCol="0">
              <a:spAutoFit/>
            </a:bodyPr>
            <a:lstStyle/>
            <a:p>
              <a:pPr algn="ctr" fontAlgn="base"/>
              <a:r>
                <a:rPr lang="zh-CN" altLang="en-US" sz="2000" b="1" strike="noStrike" noProof="1" dirty="0">
                  <a:solidFill>
                    <a:schemeClr val="bg1"/>
                  </a:solidFill>
                  <a:latin typeface="微软雅黑" panose="020B0503020204020204" charset="-122"/>
                  <a:ea typeface="微软雅黑" panose="020B0503020204020204" charset="-122"/>
                  <a:cs typeface="+mn-cs"/>
                </a:rPr>
                <a:t>换算比</a:t>
              </a:r>
              <a:endParaRPr lang="zh-CN" altLang="en-US" sz="2000" b="1" strike="noStrike" noProof="1" dirty="0">
                <a:solidFill>
                  <a:schemeClr val="bg1"/>
                </a:solidFill>
                <a:latin typeface="微软雅黑" panose="020B0503020204020204" charset="-122"/>
                <a:ea typeface="微软雅黑" panose="020B0503020204020204" charset="-122"/>
              </a:endParaRPr>
            </a:p>
          </p:txBody>
        </p:sp>
        <p:sp>
          <p:nvSpPr>
            <p:cNvPr id="45" name="直接连接符 44"/>
            <p:cNvSpPr/>
            <p:nvPr/>
          </p:nvSpPr>
          <p:spPr>
            <a:xfrm>
              <a:off x="6822552" y="2773873"/>
              <a:ext cx="3371057" cy="0"/>
            </a:xfrm>
            <a:prstGeom prst="line">
              <a:avLst/>
            </a:prstGeom>
            <a:grpFill/>
            <a:ln>
              <a:solidFill>
                <a:schemeClr val="bg1"/>
              </a:solidFill>
            </a:ln>
          </p:spPr>
          <p:style>
            <a:lnRef idx="1">
              <a:schemeClr val="accent1"/>
            </a:lnRef>
            <a:fillRef idx="0">
              <a:schemeClr val="accent1"/>
            </a:fillRef>
            <a:effectRef idx="0">
              <a:schemeClr val="accent1"/>
            </a:effectRef>
            <a:fontRef idx="minor">
              <a:schemeClr val="tx1"/>
            </a:fontRef>
          </p:style>
        </p:sp>
        <p:sp>
          <p:nvSpPr>
            <p:cNvPr id="46" name="矩形 6"/>
            <p:cNvSpPr>
              <a:spLocks noChangeArrowheads="1"/>
            </p:cNvSpPr>
            <p:nvPr/>
          </p:nvSpPr>
          <p:spPr bwMode="auto">
            <a:xfrm>
              <a:off x="6634436" y="2909810"/>
              <a:ext cx="3779653" cy="3200000"/>
            </a:xfrm>
            <a:prstGeom prst="rect">
              <a:avLst/>
            </a:prstGeom>
            <a:gr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lnSpc>
                  <a:spcPct val="130000"/>
                </a:lnSpc>
              </a:pPr>
              <a:r>
                <a:rPr lang="zh-CN" altLang="en-US" sz="1800" strike="noStrike" noProof="1" dirty="0" smtClean="0">
                  <a:solidFill>
                    <a:schemeClr val="bg1"/>
                  </a:solidFill>
                  <a:latin typeface="微软雅黑" panose="020B0503020204020204" charset="-122"/>
                  <a:ea typeface="微软雅黑" panose="020B0503020204020204" charset="-122"/>
                  <a:cs typeface="+mn-cs"/>
                </a:rPr>
                <a:t>（</a:t>
              </a:r>
              <a:r>
                <a:rPr lang="en-US" altLang="zh-CN" sz="1800" strike="noStrike" noProof="1" dirty="0" smtClean="0">
                  <a:solidFill>
                    <a:schemeClr val="bg1"/>
                  </a:solidFill>
                  <a:latin typeface="微软雅黑" panose="020B0503020204020204" charset="-122"/>
                  <a:ea typeface="微软雅黑" panose="020B0503020204020204" charset="-122"/>
                  <a:cs typeface="+mn-cs"/>
                </a:rPr>
                <a:t>1</a:t>
              </a:r>
              <a:r>
                <a:rPr lang="zh-CN" altLang="en-US" sz="1800" strike="noStrike" noProof="1" dirty="0" smtClean="0">
                  <a:solidFill>
                    <a:schemeClr val="bg1"/>
                  </a:solidFill>
                  <a:latin typeface="微软雅黑" panose="020B0503020204020204" charset="-122"/>
                  <a:ea typeface="微软雅黑" panose="020B0503020204020204" charset="-122"/>
                  <a:cs typeface="+mn-cs"/>
                </a:rPr>
                <a:t>）</a:t>
              </a:r>
              <a:r>
                <a:rPr lang="zh-CN" altLang="en-US" sz="1800" strike="noStrike" noProof="0" dirty="0" smtClean="0">
                  <a:ln>
                    <a:noFill/>
                  </a:ln>
                  <a:solidFill>
                    <a:schemeClr val="bg1"/>
                  </a:solidFill>
                  <a:uLnTx/>
                  <a:uFillTx/>
                  <a:latin typeface="微软雅黑" panose="020B0503020204020204" charset="-122"/>
                  <a:ea typeface="微软雅黑" panose="020B0503020204020204" charset="-122"/>
                  <a:cs typeface="+mn-cs"/>
                  <a:sym typeface="+mn-ea"/>
                </a:rPr>
                <a:t>以</a:t>
              </a:r>
              <a:r>
                <a:rPr lang="zh-CN" altLang="en-US" sz="1800" b="1" noProof="0" dirty="0" smtClean="0">
                  <a:solidFill>
                    <a:schemeClr val="bg1"/>
                  </a:solidFill>
                  <a:uLnTx/>
                  <a:uFillTx/>
                  <a:latin typeface="微软雅黑" panose="020B0503020204020204" charset="-122"/>
                  <a:ea typeface="微软雅黑" panose="020B0503020204020204" charset="-122"/>
                  <a:sym typeface="+mn-ea"/>
                </a:rPr>
                <a:t>选</a:t>
              </a:r>
              <a:r>
                <a:rPr lang="zh-CN" altLang="en-US" sz="1800" strike="noStrike" noProof="0" dirty="0" smtClean="0">
                  <a:ln>
                    <a:noFill/>
                  </a:ln>
                  <a:solidFill>
                    <a:schemeClr val="bg1"/>
                  </a:solidFill>
                  <a:uLnTx/>
                  <a:uFillTx/>
                  <a:latin typeface="微软雅黑" panose="020B0503020204020204" charset="-122"/>
                  <a:ea typeface="微软雅黑" panose="020B0503020204020204" charset="-122"/>
                  <a:cs typeface="+mn-cs"/>
                  <a:sym typeface="+mn-ea"/>
                </a:rPr>
                <a:t>矿作为征税对象的，需要将原矿销售额向上换算为选矿销售额。</a:t>
              </a:r>
              <a:endParaRPr lang="zh-CN" altLang="en-US" sz="1800" strike="noStrike" noProof="0" dirty="0" smtClean="0">
                <a:ln>
                  <a:noFill/>
                </a:ln>
                <a:solidFill>
                  <a:schemeClr val="bg1"/>
                </a:solidFill>
                <a:uLnTx/>
                <a:uFillTx/>
                <a:latin typeface="微软雅黑" panose="020B0503020204020204" charset="-122"/>
                <a:ea typeface="微软雅黑" panose="020B0503020204020204" charset="-122"/>
                <a:sym typeface="+mn-ea"/>
              </a:endParaRPr>
            </a:p>
            <a:p>
              <a:pPr fontAlgn="base">
                <a:lnSpc>
                  <a:spcPct val="130000"/>
                </a:lnSpc>
              </a:pPr>
              <a:r>
                <a:rPr lang="zh-CN" altLang="en-US" sz="1800" strike="noStrike" noProof="1" dirty="0" smtClean="0">
                  <a:solidFill>
                    <a:schemeClr val="bg1"/>
                  </a:solidFill>
                  <a:latin typeface="微软雅黑" panose="020B0503020204020204" charset="-122"/>
                  <a:ea typeface="微软雅黑" panose="020B0503020204020204" charset="-122"/>
                  <a:cs typeface="+mn-cs"/>
                  <a:sym typeface="+mn-ea"/>
                </a:rPr>
                <a:t>换算</a:t>
              </a:r>
              <a:r>
                <a:rPr lang="zh-CN" altLang="en-US" sz="1800" strike="noStrike" noProof="1" dirty="0">
                  <a:solidFill>
                    <a:schemeClr val="bg1"/>
                  </a:solidFill>
                  <a:latin typeface="微软雅黑" panose="020B0503020204020204" charset="-122"/>
                  <a:ea typeface="微软雅黑" panose="020B0503020204020204" charset="-122"/>
                  <a:cs typeface="+mn-cs"/>
                  <a:sym typeface="+mn-ea"/>
                </a:rPr>
                <a:t>比</a:t>
              </a:r>
              <a:r>
                <a:rPr lang="en-US" altLang="zh-CN" sz="1800" strike="noStrike" noProof="1" dirty="0">
                  <a:solidFill>
                    <a:schemeClr val="bg1"/>
                  </a:solidFill>
                  <a:latin typeface="微软雅黑" panose="020B0503020204020204" charset="-122"/>
                  <a:ea typeface="微软雅黑" panose="020B0503020204020204" charset="-122"/>
                  <a:cs typeface="+mn-cs"/>
                  <a:sym typeface="+mn-ea"/>
                </a:rPr>
                <a:t>=</a:t>
              </a:r>
              <a:r>
                <a:rPr lang="zh-CN" altLang="en-US" sz="1800" strike="noStrike" noProof="1" dirty="0">
                  <a:solidFill>
                    <a:schemeClr val="bg1"/>
                  </a:solidFill>
                  <a:latin typeface="微软雅黑" panose="020B0503020204020204" charset="-122"/>
                  <a:ea typeface="微软雅黑" panose="020B0503020204020204" charset="-122"/>
                  <a:cs typeface="+mn-cs"/>
                  <a:sym typeface="+mn-ea"/>
                </a:rPr>
                <a:t>选</a:t>
              </a:r>
              <a:r>
                <a:rPr lang="zh-CN" altLang="en-US" sz="1800" strike="noStrike" noProof="1" dirty="0">
                  <a:solidFill>
                    <a:schemeClr val="bg1"/>
                  </a:solidFill>
                  <a:latin typeface="微软雅黑" panose="020B0503020204020204" charset="-122"/>
                  <a:ea typeface="微软雅黑" panose="020B0503020204020204" charset="-122"/>
                  <a:cs typeface="+mn-cs"/>
                  <a:sym typeface="+mn-ea"/>
                </a:rPr>
                <a:t>矿单价</a:t>
              </a:r>
              <a:r>
                <a:rPr lang="en-US" altLang="zh-CN" sz="1800" strike="noStrike" noProof="1" dirty="0">
                  <a:solidFill>
                    <a:schemeClr val="bg1"/>
                  </a:solidFill>
                  <a:latin typeface="微软雅黑" panose="020B0503020204020204" charset="-122"/>
                  <a:ea typeface="微软雅黑" panose="020B0503020204020204" charset="-122"/>
                  <a:cs typeface="+mn-cs"/>
                  <a:sym typeface="+mn-ea"/>
                </a:rPr>
                <a:t>÷  </a:t>
              </a:r>
              <a:r>
                <a:rPr lang="zh-CN" altLang="en-US" sz="1800" strike="noStrike" noProof="1" dirty="0" smtClean="0">
                  <a:solidFill>
                    <a:schemeClr val="bg1"/>
                  </a:solidFill>
                  <a:latin typeface="微软雅黑" panose="020B0503020204020204" charset="-122"/>
                  <a:ea typeface="微软雅黑" panose="020B0503020204020204" charset="-122"/>
                  <a:cs typeface="+mn-cs"/>
                  <a:sym typeface="+mn-ea"/>
                </a:rPr>
                <a:t>（原矿</a:t>
              </a:r>
              <a:r>
                <a:rPr lang="zh-CN" altLang="en-US" sz="1800" strike="noStrike" noProof="1" dirty="0">
                  <a:solidFill>
                    <a:schemeClr val="bg1"/>
                  </a:solidFill>
                  <a:latin typeface="微软雅黑" panose="020B0503020204020204" charset="-122"/>
                  <a:ea typeface="微软雅黑" panose="020B0503020204020204" charset="-122"/>
                  <a:cs typeface="+mn-cs"/>
                  <a:sym typeface="+mn-ea"/>
                </a:rPr>
                <a:t>单价</a:t>
              </a:r>
              <a:r>
                <a:rPr lang="en-US" altLang="zh-CN" sz="1800" strike="noStrike" noProof="1" dirty="0">
                  <a:solidFill>
                    <a:schemeClr val="bg1"/>
                  </a:solidFill>
                  <a:latin typeface="微软雅黑" panose="020B0503020204020204" charset="-122"/>
                  <a:ea typeface="微软雅黑" panose="020B0503020204020204" charset="-122"/>
                  <a:cs typeface="+mn-cs"/>
                  <a:sym typeface="+mn-ea"/>
                </a:rPr>
                <a:t>×</a:t>
              </a:r>
              <a:r>
                <a:rPr lang="zh-CN" altLang="en-US" sz="1800" strike="noStrike" noProof="1" dirty="0">
                  <a:solidFill>
                    <a:schemeClr val="bg1"/>
                  </a:solidFill>
                  <a:latin typeface="微软雅黑" panose="020B0503020204020204" charset="-122"/>
                  <a:ea typeface="微软雅黑" panose="020B0503020204020204" charset="-122"/>
                  <a:cs typeface="+mn-cs"/>
                  <a:sym typeface="+mn-ea"/>
                </a:rPr>
                <a:t>选矿</a:t>
              </a:r>
              <a:r>
                <a:rPr lang="zh-CN" altLang="en-US" sz="1800" strike="noStrike" noProof="1" dirty="0" smtClean="0">
                  <a:solidFill>
                    <a:schemeClr val="bg1"/>
                  </a:solidFill>
                  <a:latin typeface="微软雅黑" panose="020B0503020204020204" charset="-122"/>
                  <a:ea typeface="微软雅黑" panose="020B0503020204020204" charset="-122"/>
                  <a:cs typeface="+mn-cs"/>
                  <a:sym typeface="+mn-ea"/>
                </a:rPr>
                <a:t>比）</a:t>
              </a:r>
              <a:endParaRPr lang="en-US" altLang="zh-CN" sz="1800" strike="noStrike" noProof="1" dirty="0">
                <a:solidFill>
                  <a:schemeClr val="bg1"/>
                </a:solidFill>
                <a:latin typeface="微软雅黑" panose="020B0503020204020204" charset="-122"/>
                <a:ea typeface="微软雅黑" panose="020B0503020204020204" charset="-122"/>
              </a:endParaRPr>
            </a:p>
            <a:p>
              <a:pPr fontAlgn="base">
                <a:lnSpc>
                  <a:spcPct val="130000"/>
                </a:lnSpc>
              </a:pPr>
              <a:r>
                <a:rPr lang="zh-CN" altLang="en-US" sz="1800" strike="noStrike" noProof="1" dirty="0" smtClean="0">
                  <a:solidFill>
                    <a:schemeClr val="bg1"/>
                  </a:solidFill>
                  <a:latin typeface="微软雅黑" panose="020B0503020204020204" charset="-122"/>
                  <a:ea typeface="微软雅黑" panose="020B0503020204020204" charset="-122"/>
                  <a:cs typeface="+mn-cs"/>
                </a:rPr>
                <a:t>（</a:t>
              </a:r>
              <a:r>
                <a:rPr lang="en-US" altLang="zh-CN" sz="1800" strike="noStrike" noProof="1" dirty="0" smtClean="0">
                  <a:solidFill>
                    <a:schemeClr val="bg1"/>
                  </a:solidFill>
                  <a:latin typeface="微软雅黑" panose="020B0503020204020204" charset="-122"/>
                  <a:ea typeface="微软雅黑" panose="020B0503020204020204" charset="-122"/>
                  <a:cs typeface="+mn-cs"/>
                </a:rPr>
                <a:t>2</a:t>
              </a:r>
              <a:r>
                <a:rPr lang="zh-CN" altLang="en-US" sz="1800" strike="noStrike" noProof="1" dirty="0" smtClean="0">
                  <a:solidFill>
                    <a:schemeClr val="bg1"/>
                  </a:solidFill>
                  <a:latin typeface="微软雅黑" panose="020B0503020204020204" charset="-122"/>
                  <a:ea typeface="微软雅黑" panose="020B0503020204020204" charset="-122"/>
                  <a:cs typeface="+mn-cs"/>
                </a:rPr>
                <a:t>）</a:t>
              </a:r>
              <a:r>
                <a:rPr lang="en-US" altLang="zh-CN" sz="1800" strike="noStrike" noProof="1" dirty="0" smtClean="0">
                  <a:solidFill>
                    <a:schemeClr val="bg1"/>
                  </a:solidFill>
                  <a:latin typeface="微软雅黑" panose="020B0503020204020204" charset="-122"/>
                  <a:ea typeface="微软雅黑" panose="020B0503020204020204" charset="-122"/>
                  <a:cs typeface="+mn-cs"/>
                </a:rPr>
                <a:t> </a:t>
              </a:r>
              <a:r>
                <a:rPr lang="zh-CN" altLang="en-US" sz="1800" strike="noStrike" noProof="0" dirty="0" smtClean="0">
                  <a:ln>
                    <a:noFill/>
                  </a:ln>
                  <a:solidFill>
                    <a:schemeClr val="bg1"/>
                  </a:solidFill>
                  <a:uLnTx/>
                  <a:uFillTx/>
                  <a:latin typeface="微软雅黑" panose="020B0503020204020204" charset="-122"/>
                  <a:ea typeface="微软雅黑" panose="020B0503020204020204" charset="-122"/>
                  <a:cs typeface="+mn-cs"/>
                  <a:sym typeface="+mn-ea"/>
                </a:rPr>
                <a:t>换算比大于</a:t>
              </a:r>
              <a:r>
                <a:rPr lang="en-US" altLang="zh-CN" sz="1800" strike="noStrike" noProof="0" dirty="0" smtClean="0">
                  <a:ln>
                    <a:noFill/>
                  </a:ln>
                  <a:solidFill>
                    <a:schemeClr val="bg1"/>
                  </a:solidFill>
                  <a:uLnTx/>
                  <a:uFillTx/>
                  <a:latin typeface="微软雅黑" panose="020B0503020204020204" charset="-122"/>
                  <a:ea typeface="微软雅黑" panose="020B0503020204020204" charset="-122"/>
                  <a:cs typeface="+mn-cs"/>
                  <a:sym typeface="+mn-ea"/>
                </a:rPr>
                <a:t>1</a:t>
              </a:r>
              <a:r>
                <a:rPr lang="zh-CN" altLang="en-US" sz="1800" strike="noStrike" noProof="0" dirty="0" smtClean="0">
                  <a:ln>
                    <a:noFill/>
                  </a:ln>
                  <a:solidFill>
                    <a:schemeClr val="bg1"/>
                  </a:solidFill>
                  <a:uLnTx/>
                  <a:uFillTx/>
                  <a:latin typeface="微软雅黑" panose="020B0503020204020204" charset="-122"/>
                  <a:ea typeface="微软雅黑" panose="020B0503020204020204" charset="-122"/>
                  <a:cs typeface="+mn-cs"/>
                  <a:sym typeface="+mn-ea"/>
                </a:rPr>
                <a:t>。</a:t>
              </a:r>
              <a:endParaRPr lang="zh-CN" altLang="en-US" sz="1800" strike="noStrike" noProof="0" dirty="0" smtClean="0">
                <a:ln>
                  <a:noFill/>
                </a:ln>
                <a:solidFill>
                  <a:schemeClr val="bg1"/>
                </a:solidFill>
                <a:uLnTx/>
                <a:uFillTx/>
                <a:latin typeface="微软雅黑" panose="020B0503020204020204" charset="-122"/>
                <a:ea typeface="微软雅黑" panose="020B0503020204020204" charset="-122"/>
                <a:sym typeface="+mn-ea"/>
              </a:endParaRPr>
            </a:p>
          </p:txBody>
        </p:sp>
      </p:grpSp>
      <p:grpSp>
        <p:nvGrpSpPr>
          <p:cNvPr id="48133" name="组合 47"/>
          <p:cNvGrpSpPr/>
          <p:nvPr/>
        </p:nvGrpSpPr>
        <p:grpSpPr>
          <a:xfrm>
            <a:off x="931863" y="1781175"/>
            <a:ext cx="3041650" cy="2971800"/>
            <a:chOff x="1727314" y="2045277"/>
            <a:chExt cx="4055858" cy="4169336"/>
          </a:xfrm>
        </p:grpSpPr>
        <p:sp>
          <p:nvSpPr>
            <p:cNvPr id="49" name="矩形 48"/>
            <p:cNvSpPr/>
            <p:nvPr/>
          </p:nvSpPr>
          <p:spPr>
            <a:xfrm>
              <a:off x="1727314" y="2045277"/>
              <a:ext cx="3916147" cy="4169336"/>
            </a:xfrm>
            <a:prstGeom prst="rect">
              <a:avLst/>
            </a:prstGeom>
            <a:solidFill>
              <a:srgbClr val="FFE6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latin typeface="微软雅黑" panose="020B0503020204020204" charset="-122"/>
                <a:ea typeface="微软雅黑" panose="020B0503020204020204" charset="-122"/>
              </a:endParaRPr>
            </a:p>
          </p:txBody>
        </p:sp>
        <p:sp>
          <p:nvSpPr>
            <p:cNvPr id="48135" name="文本框 16"/>
            <p:cNvSpPr txBox="1"/>
            <p:nvPr/>
          </p:nvSpPr>
          <p:spPr>
            <a:xfrm>
              <a:off x="1727314" y="2152804"/>
              <a:ext cx="4055858" cy="559475"/>
            </a:xfrm>
            <a:prstGeom prst="rect">
              <a:avLst/>
            </a:prstGeom>
            <a:noFill/>
            <a:ln w="9525">
              <a:noFill/>
            </a:ln>
          </p:spPr>
          <p:txBody>
            <a:bodyPr wrap="square" anchor="t" anchorCtr="0">
              <a:spAutoFit/>
            </a:bodyPr>
            <a:p>
              <a:pPr algn="ctr"/>
              <a:r>
                <a:rPr lang="zh-CN" altLang="en-US" sz="2000" b="1" dirty="0">
                  <a:latin typeface="微软雅黑" panose="020B0503020204020204" charset="-122"/>
                  <a:ea typeface="微软雅黑" panose="020B0503020204020204" charset="-122"/>
                  <a:sym typeface="宋体" panose="02010600030101010101" pitchFamily="2" charset="-122"/>
                </a:rPr>
                <a:t>折算率</a:t>
              </a:r>
              <a:endParaRPr lang="zh-CN" altLang="en-US" sz="2000" b="1" dirty="0">
                <a:latin typeface="微软雅黑" panose="020B0503020204020204" charset="-122"/>
                <a:ea typeface="微软雅黑" panose="020B0503020204020204" charset="-122"/>
                <a:sym typeface="宋体" panose="02010600030101010101" pitchFamily="2" charset="-122"/>
              </a:endParaRPr>
            </a:p>
          </p:txBody>
        </p:sp>
        <p:cxnSp>
          <p:nvCxnSpPr>
            <p:cNvPr id="51" name="直接连接符 50"/>
            <p:cNvCxnSpPr/>
            <p:nvPr/>
          </p:nvCxnSpPr>
          <p:spPr>
            <a:xfrm>
              <a:off x="2026032" y="2831298"/>
              <a:ext cx="331814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矩形 6"/>
            <p:cNvSpPr>
              <a:spLocks noChangeArrowheads="1"/>
            </p:cNvSpPr>
            <p:nvPr/>
          </p:nvSpPr>
          <p:spPr bwMode="auto">
            <a:xfrm>
              <a:off x="1804168" y="2832148"/>
              <a:ext cx="3762589" cy="3155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lnSpc>
                  <a:spcPct val="130000"/>
                </a:lnSpc>
              </a:pPr>
              <a:r>
                <a:rPr lang="zh-CN" altLang="en-US" sz="1800" b="1" strike="noStrike" noProof="1" dirty="0" smtClean="0">
                  <a:solidFill>
                    <a:schemeClr val="tx1"/>
                  </a:solidFill>
                  <a:latin typeface="微软雅黑" panose="020B0503020204020204" charset="-122"/>
                  <a:ea typeface="微软雅黑" panose="020B0503020204020204" charset="-122"/>
                  <a:cs typeface="+mn-cs"/>
                </a:rPr>
                <a:t>（</a:t>
              </a:r>
              <a:r>
                <a:rPr lang="en-US" altLang="zh-CN" sz="1800" b="1" strike="noStrike" noProof="1" dirty="0" smtClean="0">
                  <a:solidFill>
                    <a:schemeClr val="tx1"/>
                  </a:solidFill>
                  <a:latin typeface="微软雅黑" panose="020B0503020204020204" charset="-122"/>
                  <a:ea typeface="微软雅黑" panose="020B0503020204020204" charset="-122"/>
                  <a:cs typeface="+mn-cs"/>
                </a:rPr>
                <a:t>1</a:t>
              </a:r>
              <a:r>
                <a:rPr lang="zh-CN" altLang="en-US" sz="1800" b="1" strike="noStrike" noProof="1" dirty="0" smtClean="0">
                  <a:solidFill>
                    <a:schemeClr val="tx1"/>
                  </a:solidFill>
                  <a:latin typeface="微软雅黑" panose="020B0503020204020204" charset="-122"/>
                  <a:ea typeface="微软雅黑" panose="020B0503020204020204" charset="-122"/>
                  <a:cs typeface="+mn-cs"/>
                </a:rPr>
                <a:t>） </a:t>
              </a:r>
              <a:r>
                <a:rPr lang="zh-CN" altLang="en-US" sz="1800" b="1" strike="noStrike" noProof="0" dirty="0" smtClean="0">
                  <a:solidFill>
                    <a:schemeClr val="tx1"/>
                  </a:solidFill>
                  <a:uLnTx/>
                  <a:uFillTx/>
                  <a:latin typeface="微软雅黑" panose="020B0503020204020204" charset="-122"/>
                  <a:ea typeface="微软雅黑" panose="020B0503020204020204" charset="-122"/>
                  <a:cs typeface="+mn-cs"/>
                  <a:sym typeface="+mn-ea"/>
                </a:rPr>
                <a:t>以原矿作为征税对象的，需要将选矿销售额向下折算原矿销售额。</a:t>
              </a:r>
              <a:endParaRPr lang="zh-CN" altLang="en-US" sz="1800" b="1" strike="noStrike" noProof="0" dirty="0" smtClean="0">
                <a:solidFill>
                  <a:schemeClr val="tx1"/>
                </a:solidFill>
                <a:uLnTx/>
                <a:uFillTx/>
                <a:latin typeface="微软雅黑" panose="020B0503020204020204" charset="-122"/>
                <a:ea typeface="微软雅黑" panose="020B0503020204020204" charset="-122"/>
                <a:sym typeface="+mn-ea"/>
              </a:endParaRPr>
            </a:p>
            <a:p>
              <a:pPr fontAlgn="base">
                <a:lnSpc>
                  <a:spcPct val="130000"/>
                </a:lnSpc>
              </a:pPr>
              <a:r>
                <a:rPr lang="zh-CN" altLang="zh-CN" sz="1800" b="1" strike="noStrike" noProof="0" dirty="0" smtClean="0">
                  <a:solidFill>
                    <a:schemeClr val="tx1"/>
                  </a:solidFill>
                  <a:uLnTx/>
                  <a:uFillTx/>
                  <a:latin typeface="微软雅黑" panose="020B0503020204020204" charset="-122"/>
                  <a:ea typeface="微软雅黑" panose="020B0503020204020204" charset="-122"/>
                  <a:cs typeface="+mn-cs"/>
                  <a:sym typeface="+mn-ea"/>
                </a:rPr>
                <a:t>折算率</a:t>
              </a:r>
              <a:r>
                <a:rPr lang="en-US" altLang="zh-CN" sz="1800" b="1" strike="noStrike" noProof="0" dirty="0" smtClean="0">
                  <a:solidFill>
                    <a:schemeClr val="tx1"/>
                  </a:solidFill>
                  <a:uLnTx/>
                  <a:uFillTx/>
                  <a:latin typeface="微软雅黑" panose="020B0503020204020204" charset="-122"/>
                  <a:ea typeface="微软雅黑" panose="020B0503020204020204" charset="-122"/>
                  <a:cs typeface="+mn-cs"/>
                  <a:sym typeface="+mn-ea"/>
                </a:rPr>
                <a:t>=</a:t>
              </a:r>
              <a:r>
                <a:rPr lang="zh-CN" altLang="en-US" sz="1800" b="1" strike="noStrike" noProof="0" dirty="0" smtClean="0">
                  <a:solidFill>
                    <a:schemeClr val="tx1"/>
                  </a:solidFill>
                  <a:uLnTx/>
                  <a:uFillTx/>
                  <a:latin typeface="微软雅黑" panose="020B0503020204020204" charset="-122"/>
                  <a:ea typeface="微软雅黑" panose="020B0503020204020204" charset="-122"/>
                  <a:cs typeface="+mn-cs"/>
                  <a:sym typeface="+mn-ea"/>
                </a:rPr>
                <a:t>（原矿单价</a:t>
              </a:r>
              <a:r>
                <a:rPr lang="en-US" altLang="zh-CN" sz="1800" b="1" strike="noStrike" noProof="1" dirty="0">
                  <a:solidFill>
                    <a:schemeClr val="tx1"/>
                  </a:solidFill>
                  <a:latin typeface="微软雅黑" panose="020B0503020204020204" charset="-122"/>
                  <a:ea typeface="微软雅黑" panose="020B0503020204020204" charset="-122"/>
                  <a:cs typeface="+mn-cs"/>
                  <a:sym typeface="+mn-ea"/>
                </a:rPr>
                <a:t>×</a:t>
              </a:r>
              <a:r>
                <a:rPr lang="zh-CN" altLang="en-US" sz="1800" b="1" strike="noStrike" noProof="1" dirty="0">
                  <a:solidFill>
                    <a:schemeClr val="tx1"/>
                  </a:solidFill>
                  <a:latin typeface="微软雅黑" panose="020B0503020204020204" charset="-122"/>
                  <a:ea typeface="微软雅黑" panose="020B0503020204020204" charset="-122"/>
                  <a:cs typeface="+mn-cs"/>
                  <a:sym typeface="+mn-ea"/>
                </a:rPr>
                <a:t>选矿</a:t>
              </a:r>
              <a:r>
                <a:rPr lang="zh-CN" altLang="en-US" sz="1800" b="1" strike="noStrike" noProof="1" dirty="0" smtClean="0">
                  <a:solidFill>
                    <a:schemeClr val="tx1"/>
                  </a:solidFill>
                  <a:latin typeface="微软雅黑" panose="020B0503020204020204" charset="-122"/>
                  <a:ea typeface="微软雅黑" panose="020B0503020204020204" charset="-122"/>
                  <a:cs typeface="+mn-cs"/>
                  <a:sym typeface="+mn-ea"/>
                </a:rPr>
                <a:t>比）</a:t>
              </a:r>
              <a:r>
                <a:rPr lang="en-US" altLang="zh-CN" sz="1800" b="1" strike="noStrike" noProof="1" dirty="0" smtClean="0">
                  <a:solidFill>
                    <a:schemeClr val="tx1"/>
                  </a:solidFill>
                  <a:latin typeface="微软雅黑" panose="020B0503020204020204" charset="-122"/>
                  <a:ea typeface="微软雅黑" panose="020B0503020204020204" charset="-122"/>
                  <a:cs typeface="+mn-cs"/>
                  <a:sym typeface="+mn-ea"/>
                </a:rPr>
                <a:t>÷</a:t>
              </a:r>
              <a:r>
                <a:rPr lang="zh-CN" altLang="en-US" sz="1800" b="1" noProof="0" dirty="0" smtClean="0">
                  <a:uLnTx/>
                  <a:uFillTx/>
                  <a:latin typeface="微软雅黑" panose="020B0503020204020204" charset="-122"/>
                  <a:ea typeface="微软雅黑" panose="020B0503020204020204" charset="-122"/>
                  <a:sym typeface="+mn-ea"/>
                </a:rPr>
                <a:t>选</a:t>
              </a:r>
              <a:r>
                <a:rPr lang="zh-CN" altLang="en-US" sz="1800" b="1" strike="noStrike" noProof="1" dirty="0">
                  <a:solidFill>
                    <a:schemeClr val="tx1"/>
                  </a:solidFill>
                  <a:latin typeface="微软雅黑" panose="020B0503020204020204" charset="-122"/>
                  <a:ea typeface="微软雅黑" panose="020B0503020204020204" charset="-122"/>
                  <a:cs typeface="+mn-cs"/>
                  <a:sym typeface="+mn-ea"/>
                </a:rPr>
                <a:t>矿单价</a:t>
              </a:r>
              <a:endParaRPr lang="zh-CN" altLang="en-US" sz="1800" b="1" strike="noStrike" noProof="0" dirty="0" smtClean="0">
                <a:solidFill>
                  <a:schemeClr val="tx1"/>
                </a:solidFill>
                <a:uLnTx/>
                <a:uFillTx/>
                <a:latin typeface="微软雅黑" panose="020B0503020204020204" charset="-122"/>
                <a:ea typeface="微软雅黑" panose="020B0503020204020204" charset="-122"/>
                <a:sym typeface="+mn-ea"/>
              </a:endParaRPr>
            </a:p>
            <a:p>
              <a:pPr fontAlgn="base">
                <a:lnSpc>
                  <a:spcPct val="130000"/>
                </a:lnSpc>
              </a:pPr>
              <a:r>
                <a:rPr lang="zh-CN" altLang="en-US" sz="1800" b="1" strike="noStrike" noProof="1" dirty="0" smtClean="0">
                  <a:solidFill>
                    <a:schemeClr val="tx1"/>
                  </a:solidFill>
                  <a:latin typeface="微软雅黑" panose="020B0503020204020204" charset="-122"/>
                  <a:ea typeface="微软雅黑" panose="020B0503020204020204" charset="-122"/>
                  <a:cs typeface="+mn-cs"/>
                  <a:sym typeface="+mn-ea"/>
                </a:rPr>
                <a:t>（</a:t>
              </a:r>
              <a:r>
                <a:rPr lang="en-US" altLang="zh-CN" sz="1800" b="1" strike="noStrike" noProof="1" dirty="0" smtClean="0">
                  <a:solidFill>
                    <a:schemeClr val="tx1"/>
                  </a:solidFill>
                  <a:latin typeface="微软雅黑" panose="020B0503020204020204" charset="-122"/>
                  <a:ea typeface="微软雅黑" panose="020B0503020204020204" charset="-122"/>
                  <a:cs typeface="+mn-cs"/>
                  <a:sym typeface="+mn-ea"/>
                </a:rPr>
                <a:t>2</a:t>
              </a:r>
              <a:r>
                <a:rPr lang="zh-CN" altLang="en-US" sz="1800" b="1" strike="noStrike" noProof="1" dirty="0" smtClean="0">
                  <a:solidFill>
                    <a:schemeClr val="tx1"/>
                  </a:solidFill>
                  <a:latin typeface="微软雅黑" panose="020B0503020204020204" charset="-122"/>
                  <a:ea typeface="微软雅黑" panose="020B0503020204020204" charset="-122"/>
                  <a:cs typeface="+mn-cs"/>
                  <a:sym typeface="+mn-ea"/>
                </a:rPr>
                <a:t>） </a:t>
              </a:r>
              <a:r>
                <a:rPr lang="zh-CN" altLang="en-US" sz="1800" b="1" strike="noStrike" noProof="0" dirty="0" smtClean="0">
                  <a:solidFill>
                    <a:schemeClr val="tx1"/>
                  </a:solidFill>
                  <a:uLnTx/>
                  <a:uFillTx/>
                  <a:latin typeface="微软雅黑" panose="020B0503020204020204" charset="-122"/>
                  <a:ea typeface="微软雅黑" panose="020B0503020204020204" charset="-122"/>
                  <a:cs typeface="+mn-cs"/>
                  <a:sym typeface="+mn-ea"/>
                </a:rPr>
                <a:t>折算率小于</a:t>
              </a:r>
              <a:r>
                <a:rPr lang="en-US" altLang="zh-CN" sz="1800" b="1" strike="noStrike" noProof="0" dirty="0" smtClean="0">
                  <a:solidFill>
                    <a:schemeClr val="tx1"/>
                  </a:solidFill>
                  <a:uLnTx/>
                  <a:uFillTx/>
                  <a:latin typeface="微软雅黑" panose="020B0503020204020204" charset="-122"/>
                  <a:ea typeface="微软雅黑" panose="020B0503020204020204" charset="-122"/>
                  <a:cs typeface="+mn-cs"/>
                  <a:sym typeface="+mn-ea"/>
                </a:rPr>
                <a:t>1</a:t>
              </a:r>
              <a:r>
                <a:rPr lang="zh-CN" altLang="en-US" sz="1800" b="1" strike="noStrike" noProof="0" dirty="0" smtClean="0">
                  <a:solidFill>
                    <a:schemeClr val="tx1"/>
                  </a:solidFill>
                  <a:uLnTx/>
                  <a:uFillTx/>
                  <a:latin typeface="微软雅黑" panose="020B0503020204020204" charset="-122"/>
                  <a:ea typeface="微软雅黑" panose="020B0503020204020204" charset="-122"/>
                  <a:cs typeface="+mn-cs"/>
                  <a:sym typeface="+mn-ea"/>
                </a:rPr>
                <a:t>。</a:t>
              </a:r>
              <a:endParaRPr lang="en-US" altLang="zh-CN" sz="1800" b="1" strike="noStrike" noProof="1" dirty="0">
                <a:solidFill>
                  <a:schemeClr val="tx1"/>
                </a:solidFill>
                <a:latin typeface="微软雅黑" panose="020B0503020204020204" charset="-122"/>
                <a:ea typeface="微软雅黑" panose="020B0503020204020204" charset="-122"/>
              </a:endParaRPr>
            </a:p>
          </p:txBody>
        </p:sp>
      </p:grpSp>
      <p:sp>
        <p:nvSpPr>
          <p:cNvPr id="5" name="文本框 4"/>
          <p:cNvSpPr txBox="1"/>
          <p:nvPr/>
        </p:nvSpPr>
        <p:spPr>
          <a:xfrm>
            <a:off x="539115" y="5013325"/>
            <a:ext cx="7578090" cy="645160"/>
          </a:xfrm>
          <a:prstGeom prst="rect">
            <a:avLst/>
          </a:prstGeom>
          <a:solidFill>
            <a:schemeClr val="accent3">
              <a:lumMod val="60000"/>
              <a:lumOff val="40000"/>
            </a:schemeClr>
          </a:solidFill>
        </p:spPr>
        <p:txBody>
          <a:bodyPr wrap="square" rtlCol="0" anchor="t">
            <a:spAutoFit/>
          </a:bodyPr>
          <a:lstStyle/>
          <a:p>
            <a:r>
              <a:rPr lang="en-US" altLang="zh-CN" noProof="0" dirty="0" smtClean="0">
                <a:latin typeface="微软雅黑" panose="020B0503020204020204" charset="-122"/>
                <a:ea typeface="微软雅黑" panose="020B0503020204020204" charset="-122"/>
                <a:cs typeface="+mn-cs"/>
                <a:sym typeface="+mn-ea"/>
              </a:rPr>
              <a:t>     </a:t>
            </a:r>
            <a:r>
              <a:rPr lang="en-US" altLang="zh-CN" noProof="0" dirty="0" smtClean="0">
                <a:solidFill>
                  <a:srgbClr val="FF0000"/>
                </a:solidFill>
                <a:latin typeface="微软雅黑" panose="020B0503020204020204" charset="-122"/>
                <a:ea typeface="微软雅黑" panose="020B0503020204020204" charset="-122"/>
                <a:cs typeface="+mn-cs"/>
                <a:sym typeface="+mn-ea"/>
              </a:rPr>
              <a:t> </a:t>
            </a:r>
            <a:r>
              <a:rPr lang="en-US" altLang="zh-CN" b="1" noProof="0" dirty="0" smtClean="0">
                <a:solidFill>
                  <a:srgbClr val="FF0000"/>
                </a:solidFill>
                <a:latin typeface="微软雅黑" panose="020B0503020204020204" charset="-122"/>
                <a:ea typeface="微软雅黑" panose="020B0503020204020204" charset="-122"/>
                <a:cs typeface="+mn-cs"/>
                <a:sym typeface="+mn-ea"/>
              </a:rPr>
              <a:t> </a:t>
            </a:r>
            <a:r>
              <a:rPr lang="zh-CN" altLang="en-US" b="1" noProof="0" dirty="0" smtClean="0">
                <a:solidFill>
                  <a:srgbClr val="FF0000"/>
                </a:solidFill>
                <a:latin typeface="微软雅黑" panose="020B0503020204020204" charset="-122"/>
                <a:ea typeface="微软雅黑" panose="020B0503020204020204" charset="-122"/>
                <a:cs typeface="+mn-cs"/>
                <a:sym typeface="+mn-ea"/>
              </a:rPr>
              <a:t>注：</a:t>
            </a:r>
            <a:r>
              <a:rPr lang="zh-CN" altLang="en-US" b="1" noProof="0" dirty="0" smtClean="0">
                <a:latin typeface="微软雅黑" panose="020B0503020204020204" charset="-122"/>
                <a:ea typeface="微软雅黑" panose="020B0503020204020204" charset="-122"/>
                <a:cs typeface="+mn-cs"/>
                <a:sym typeface="+mn-ea"/>
              </a:rPr>
              <a:t>换算比或折算率由省级财税部门确定，报财政部、国家税务总局备案。 </a:t>
            </a:r>
            <a:endParaRPr lang="zh-CN" altLang="en-US" b="1" noProof="1">
              <a:latin typeface="微软雅黑" panose="020B0503020204020204" charset="-122"/>
              <a:ea typeface="微软雅黑" panose="020B0503020204020204" charset="-122"/>
            </a:endParaRPr>
          </a:p>
        </p:txBody>
      </p:sp>
      <p:sp>
        <p:nvSpPr>
          <p:cNvPr id="48139" name="文本框 5"/>
          <p:cNvSpPr txBox="1"/>
          <p:nvPr/>
        </p:nvSpPr>
        <p:spPr>
          <a:xfrm>
            <a:off x="3275013" y="908685"/>
            <a:ext cx="1960562" cy="398463"/>
          </a:xfrm>
          <a:prstGeom prst="rect">
            <a:avLst/>
          </a:prstGeom>
          <a:noFill/>
          <a:ln w="9525">
            <a:noFill/>
          </a:ln>
        </p:spPr>
        <p:txBody>
          <a:bodyPr wrap="none" anchor="t" anchorCtr="0">
            <a:spAutoFit/>
          </a:bodyPr>
          <a:p>
            <a:r>
              <a:rPr lang="zh-CN" altLang="en-US" sz="2000" b="1" dirty="0">
                <a:latin typeface="微软雅黑" panose="020B0503020204020204" charset="-122"/>
                <a:ea typeface="微软雅黑" panose="020B0503020204020204" charset="-122"/>
                <a:sym typeface="宋体" panose="02010600030101010101" pitchFamily="2" charset="-122"/>
              </a:rPr>
              <a:t>折算率和换算比</a:t>
            </a:r>
            <a:endParaRPr lang="zh-CN" altLang="en-US" sz="2000" b="1" dirty="0">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p:transition>
    <p:blinds dir="ver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595870" cy="3128645"/>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3" y="3973"/>
              <a:ext cx="6996" cy="2753"/>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542925" defTabSz="685800" eaLnBrk="0" hangingPunct="0">
                <a:lnSpc>
                  <a:spcPct val="150000"/>
                </a:lnSpc>
                <a:spcBef>
                  <a:spcPct val="20000"/>
                </a:spcBef>
                <a:buSzTx/>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lang="en-US" altLang="zh-CN" sz="1400" spc="200">
                  <a:solidFill>
                    <a:srgbClr val="FF0000"/>
                  </a:solidFill>
                  <a:uFillTx/>
                  <a:latin typeface="微软雅黑" panose="020B0503020204020204" charset="-122"/>
                  <a:ea typeface="微软雅黑" panose="020B0503020204020204" charset="-122"/>
                  <a:cs typeface="微软雅黑" panose="020B0503020204020204" charset="-122"/>
                </a:rPr>
                <a:t> </a:t>
              </a:r>
              <a:r>
                <a:rPr lang="en-US" altLang="zh-CN" spc="200">
                  <a:solidFill>
                    <a:srgbClr val="FF0000"/>
                  </a:solidFill>
                  <a:uFillTx/>
                  <a:latin typeface="微软雅黑" panose="020B0503020204020204" charset="-122"/>
                  <a:ea typeface="微软雅黑" panose="020B0503020204020204" charset="-122"/>
                  <a:cs typeface="微软雅黑" panose="020B0503020204020204" charset="-122"/>
                </a:rPr>
                <a:t> </a:t>
              </a:r>
              <a:r>
                <a:rPr lang="zh-CN" altLang="zh-CN" dirty="0">
                  <a:solidFill>
                    <a:srgbClr val="FF0000"/>
                  </a:solidFill>
                  <a:latin typeface="微软雅黑" panose="020B0503020204020204" charset="-122"/>
                  <a:ea typeface="微软雅黑" panose="020B0503020204020204" charset="-122"/>
                  <a:sym typeface="+mn-ea"/>
                </a:rPr>
                <a:t>【</a:t>
              </a:r>
              <a:r>
                <a:rPr lang="zh-CN" dirty="0">
                  <a:solidFill>
                    <a:srgbClr val="FF0000"/>
                  </a:solidFill>
                  <a:latin typeface="微软雅黑" panose="020B0503020204020204" charset="-122"/>
                  <a:ea typeface="微软雅黑" panose="020B0503020204020204" charset="-122"/>
                  <a:sym typeface="+mn-ea"/>
                </a:rPr>
                <a:t>例</a:t>
              </a:r>
              <a:r>
                <a:rPr lang="zh-CN" altLang="zh-CN" dirty="0">
                  <a:solidFill>
                    <a:srgbClr val="FF0000"/>
                  </a:solidFill>
                  <a:latin typeface="微软雅黑" panose="020B0503020204020204" charset="-122"/>
                  <a:ea typeface="微软雅黑" panose="020B0503020204020204" charset="-122"/>
                  <a:sym typeface="+mn-ea"/>
                </a:rPr>
                <a:t>】</a:t>
              </a:r>
              <a:r>
                <a:rPr lang="zh-CN" altLang="en-US" sz="2000" dirty="0">
                  <a:latin typeface="微软雅黑" panose="020B0503020204020204" charset="-122"/>
                  <a:ea typeface="微软雅黑" panose="020B0503020204020204" charset="-122"/>
                  <a:sym typeface="宋体" panose="02010600030101010101" pitchFamily="2" charset="-122"/>
                </a:rPr>
                <a:t>某钨矿企业</a:t>
              </a:r>
              <a:r>
                <a:rPr lang="en-US" altLang="zh-CN" sz="2000" dirty="0">
                  <a:latin typeface="微软雅黑" panose="020B0503020204020204" charset="-122"/>
                  <a:ea typeface="微软雅黑" panose="020B0503020204020204" charset="-122"/>
                  <a:sym typeface="宋体" panose="02010600030101010101" pitchFamily="2" charset="-122"/>
                </a:rPr>
                <a:t>2023</a:t>
              </a:r>
              <a:r>
                <a:rPr lang="zh-CN" altLang="en-US" sz="2000" dirty="0">
                  <a:latin typeface="微软雅黑" panose="020B0503020204020204" charset="-122"/>
                  <a:ea typeface="微软雅黑" panose="020B0503020204020204" charset="-122"/>
                  <a:sym typeface="宋体" panose="02010600030101010101" pitchFamily="2" charset="-122"/>
                </a:rPr>
                <a:t>年</a:t>
              </a:r>
              <a:r>
                <a:rPr lang="en-US" altLang="zh-CN" sz="2000" dirty="0">
                  <a:latin typeface="微软雅黑" panose="020B0503020204020204" charset="-122"/>
                  <a:ea typeface="微软雅黑" panose="020B0503020204020204" charset="-122"/>
                  <a:sym typeface="宋体" panose="02010600030101010101" pitchFamily="2" charset="-122"/>
                </a:rPr>
                <a:t>1</a:t>
              </a:r>
              <a:r>
                <a:rPr lang="zh-CN" altLang="en-US" sz="2000" dirty="0">
                  <a:latin typeface="微软雅黑" panose="020B0503020204020204" charset="-122"/>
                  <a:ea typeface="微软雅黑" panose="020B0503020204020204" charset="-122"/>
                  <a:sym typeface="宋体" panose="02010600030101010101" pitchFamily="2" charset="-122"/>
                </a:rPr>
                <a:t>月销售自采原矿</a:t>
              </a:r>
              <a:r>
                <a:rPr lang="en-US" altLang="zh-CN" sz="2000" dirty="0">
                  <a:latin typeface="微软雅黑" panose="020B0503020204020204" charset="-122"/>
                  <a:ea typeface="微软雅黑" panose="020B0503020204020204" charset="-122"/>
                  <a:sym typeface="宋体" panose="02010600030101010101" pitchFamily="2" charset="-122"/>
                </a:rPr>
                <a:t>1000</a:t>
              </a:r>
              <a:r>
                <a:rPr lang="zh-CN" altLang="en-US" sz="2000" dirty="0">
                  <a:latin typeface="微软雅黑" panose="020B0503020204020204" charset="-122"/>
                  <a:ea typeface="微软雅黑" panose="020B0503020204020204" charset="-122"/>
                  <a:sym typeface="宋体" panose="02010600030101010101" pitchFamily="2" charset="-122"/>
                </a:rPr>
                <a:t>吨，每吨不含增值税单价</a:t>
              </a:r>
              <a:r>
                <a:rPr lang="en-US" altLang="zh-CN" sz="2000" dirty="0">
                  <a:latin typeface="微软雅黑" panose="020B0503020204020204" charset="-122"/>
                  <a:ea typeface="微软雅黑" panose="020B0503020204020204" charset="-122"/>
                  <a:sym typeface="宋体" panose="02010600030101010101" pitchFamily="2" charset="-122"/>
                </a:rPr>
                <a:t>900</a:t>
              </a:r>
              <a:r>
                <a:rPr lang="zh-CN" altLang="en-US" sz="2000" dirty="0">
                  <a:latin typeface="微软雅黑" panose="020B0503020204020204" charset="-122"/>
                  <a:ea typeface="微软雅黑" panose="020B0503020204020204" charset="-122"/>
                  <a:sym typeface="宋体" panose="02010600030101010101" pitchFamily="2" charset="-122"/>
                </a:rPr>
                <a:t>元。销售自采钨矿连续加工的</a:t>
              </a:r>
              <a:r>
                <a:rPr lang="zh-CN" altLang="en-US" sz="2000" noProof="0" dirty="0" smtClean="0">
                  <a:uLnTx/>
                  <a:uFillTx/>
                  <a:latin typeface="微软雅黑" panose="020B0503020204020204" charset="-122"/>
                  <a:ea typeface="微软雅黑" panose="020B0503020204020204" charset="-122"/>
                  <a:sym typeface="+mn-ea"/>
                </a:rPr>
                <a:t>选</a:t>
              </a:r>
              <a:r>
                <a:rPr lang="zh-CN" altLang="en-US" sz="2000" dirty="0">
                  <a:latin typeface="微软雅黑" panose="020B0503020204020204" charset="-122"/>
                  <a:ea typeface="微软雅黑" panose="020B0503020204020204" charset="-122"/>
                  <a:sym typeface="宋体" panose="02010600030101010101" pitchFamily="2" charset="-122"/>
                </a:rPr>
                <a:t>矿</a:t>
              </a:r>
              <a:r>
                <a:rPr lang="en-US" altLang="zh-CN" sz="2000" dirty="0">
                  <a:latin typeface="微软雅黑" panose="020B0503020204020204" charset="-122"/>
                  <a:ea typeface="微软雅黑" panose="020B0503020204020204" charset="-122"/>
                  <a:sym typeface="宋体" panose="02010600030101010101" pitchFamily="2" charset="-122"/>
                </a:rPr>
                <a:t>800</a:t>
              </a:r>
              <a:r>
                <a:rPr lang="zh-CN" altLang="en-US" sz="2000" dirty="0">
                  <a:latin typeface="微软雅黑" panose="020B0503020204020204" charset="-122"/>
                  <a:ea typeface="微软雅黑" panose="020B0503020204020204" charset="-122"/>
                  <a:sym typeface="宋体" panose="02010600030101010101" pitchFamily="2" charset="-122"/>
                </a:rPr>
                <a:t>吨，每吨不含增值税单价</a:t>
              </a:r>
              <a:r>
                <a:rPr lang="en-US" altLang="zh-CN" sz="2000" dirty="0">
                  <a:latin typeface="微软雅黑" panose="020B0503020204020204" charset="-122"/>
                  <a:ea typeface="微软雅黑" panose="020B0503020204020204" charset="-122"/>
                  <a:sym typeface="宋体" panose="02010600030101010101" pitchFamily="2" charset="-122"/>
                </a:rPr>
                <a:t>1650</a:t>
              </a:r>
              <a:r>
                <a:rPr lang="zh-CN" altLang="en-US" sz="2000" dirty="0">
                  <a:latin typeface="微软雅黑" panose="020B0503020204020204" charset="-122"/>
                  <a:ea typeface="微软雅黑" panose="020B0503020204020204" charset="-122"/>
                  <a:sym typeface="宋体" panose="02010600030101010101" pitchFamily="2" charset="-122"/>
                </a:rPr>
                <a:t>元。该企业钨矿选矿比为</a:t>
              </a:r>
              <a:r>
                <a:rPr lang="en-US" altLang="zh-CN" sz="2000" dirty="0">
                  <a:latin typeface="微软雅黑" panose="020B0503020204020204" charset="-122"/>
                  <a:ea typeface="微软雅黑" panose="020B0503020204020204" charset="-122"/>
                  <a:sym typeface="宋体" panose="02010600030101010101" pitchFamily="2" charset="-122"/>
                </a:rPr>
                <a:t>1.67</a:t>
              </a:r>
              <a:r>
                <a:rPr lang="zh-CN" altLang="en-US" sz="2000" dirty="0">
                  <a:latin typeface="微软雅黑" panose="020B0503020204020204" charset="-122"/>
                  <a:ea typeface="微软雅黑" panose="020B0503020204020204" charset="-122"/>
                  <a:sym typeface="宋体" panose="02010600030101010101" pitchFamily="2" charset="-122"/>
                </a:rPr>
                <a:t>，钨矿资源税税率为</a:t>
              </a:r>
              <a:r>
                <a:rPr lang="en-US" altLang="zh-CN" sz="2000" dirty="0">
                  <a:latin typeface="微软雅黑" panose="020B0503020204020204" charset="-122"/>
                  <a:ea typeface="微软雅黑" panose="020B0503020204020204" charset="-122"/>
                  <a:sym typeface="宋体" panose="02010600030101010101" pitchFamily="2" charset="-122"/>
                </a:rPr>
                <a:t>6.5%</a:t>
              </a:r>
              <a:r>
                <a:rPr lang="zh-CN" altLang="en-US" sz="2000" dirty="0">
                  <a:latin typeface="微软雅黑" panose="020B0503020204020204" charset="-122"/>
                  <a:ea typeface="微软雅黑" panose="020B0503020204020204" charset="-122"/>
                  <a:sym typeface="宋体" panose="02010600030101010101" pitchFamily="2" charset="-122"/>
                </a:rPr>
                <a:t>。钨矿按照</a:t>
              </a:r>
              <a:r>
                <a:rPr lang="zh-CN" altLang="en-US" sz="2000" noProof="0" dirty="0" smtClean="0">
                  <a:uLnTx/>
                  <a:uFillTx/>
                  <a:latin typeface="微软雅黑" panose="020B0503020204020204" charset="-122"/>
                  <a:ea typeface="微软雅黑" panose="020B0503020204020204" charset="-122"/>
                  <a:sym typeface="+mn-ea"/>
                </a:rPr>
                <a:t>选</a:t>
              </a:r>
              <a:r>
                <a:rPr lang="zh-CN" altLang="en-US" sz="2000" dirty="0">
                  <a:latin typeface="微软雅黑" panose="020B0503020204020204" charset="-122"/>
                  <a:ea typeface="微软雅黑" panose="020B0503020204020204" charset="-122"/>
                  <a:sym typeface="宋体" panose="02010600030101010101" pitchFamily="2" charset="-122"/>
                </a:rPr>
                <a:t>矿销售额征资源税。</a:t>
              </a:r>
              <a:endParaRPr lang="en-US" altLang="zh-CN" sz="2000" dirty="0">
                <a:latin typeface="微软雅黑" panose="020B0503020204020204" charset="-122"/>
                <a:ea typeface="微软雅黑" panose="020B0503020204020204" charset="-122"/>
              </a:endParaRPr>
            </a:p>
            <a:p>
              <a:pPr indent="542925" defTabSz="685800" eaLnBrk="0" hangingPunct="0">
                <a:lnSpc>
                  <a:spcPct val="150000"/>
                </a:lnSpc>
                <a:spcBef>
                  <a:spcPct val="20000"/>
                </a:spcBef>
                <a:buSzTx/>
              </a:pPr>
              <a:r>
                <a:rPr lang="zh-CN" altLang="en-US" sz="2000" dirty="0">
                  <a:latin typeface="微软雅黑" panose="020B0503020204020204" charset="-122"/>
                  <a:ea typeface="微软雅黑" panose="020B0503020204020204" charset="-122"/>
                  <a:sym typeface="宋体" panose="02010600030101010101" pitchFamily="2" charset="-122"/>
                </a:rPr>
                <a:t>【要求】计算该企业当月应纳资源税。</a:t>
              </a:r>
              <a:endParaRPr lang="zh-CN" altLang="en-US" sz="2000"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
        <p:nvSpPr>
          <p:cNvPr id="3" name="文本框 2"/>
          <p:cNvSpPr txBox="1"/>
          <p:nvPr/>
        </p:nvSpPr>
        <p:spPr>
          <a:xfrm>
            <a:off x="683260" y="3472180"/>
            <a:ext cx="8168005" cy="3330575"/>
          </a:xfrm>
          <a:prstGeom prst="rect">
            <a:avLst/>
          </a:prstGeom>
          <a:noFill/>
        </p:spPr>
        <p:txBody>
          <a:bodyPr wrap="square" rtlCol="0" anchor="t">
            <a:spAutoFit/>
          </a:bodyPr>
          <a:p>
            <a:pPr indent="542925" defTabSz="685800" eaLnBrk="0" hangingPunct="0">
              <a:lnSpc>
                <a:spcPct val="150000"/>
              </a:lnSpc>
              <a:spcBef>
                <a:spcPct val="20000"/>
              </a:spcBef>
              <a:buSzTx/>
            </a:pPr>
            <a:r>
              <a:rPr lang="en-US" altLang="zh-CN" sz="1800" b="1" dirty="0">
                <a:solidFill>
                  <a:srgbClr val="FF0000"/>
                </a:solidFill>
                <a:latin typeface="微软雅黑" panose="020B0503020204020204" charset="-122"/>
                <a:ea typeface="微软雅黑" panose="020B0503020204020204" charset="-122"/>
                <a:sym typeface="宋体" panose="02010600030101010101" pitchFamily="2" charset="-122"/>
              </a:rPr>
              <a:t>【</a:t>
            </a:r>
            <a:r>
              <a:rPr lang="zh-CN" altLang="en-US" sz="1800" b="1" dirty="0">
                <a:solidFill>
                  <a:srgbClr val="FF0000"/>
                </a:solidFill>
                <a:latin typeface="微软雅黑" panose="020B0503020204020204" charset="-122"/>
                <a:ea typeface="微软雅黑" panose="020B0503020204020204" charset="-122"/>
                <a:sym typeface="宋体" panose="02010600030101010101" pitchFamily="2" charset="-122"/>
              </a:rPr>
              <a:t>解析</a:t>
            </a:r>
            <a:r>
              <a:rPr lang="en-US" altLang="zh-CN" sz="1800" b="1" dirty="0">
                <a:solidFill>
                  <a:srgbClr val="FF0000"/>
                </a:solidFill>
                <a:latin typeface="微软雅黑" panose="020B0503020204020204" charset="-122"/>
                <a:ea typeface="微软雅黑" panose="020B0503020204020204" charset="-122"/>
                <a:sym typeface="宋体" panose="02010600030101010101" pitchFamily="2" charset="-122"/>
              </a:rPr>
              <a:t>】</a:t>
            </a:r>
            <a:r>
              <a:rPr lang="zh-CN" altLang="en-US" sz="1800" b="1" dirty="0">
                <a:latin typeface="微软雅黑" panose="020B0503020204020204" charset="-122"/>
                <a:ea typeface="微软雅黑" panose="020B0503020204020204" charset="-122"/>
                <a:sym typeface="宋体" panose="02010600030101010101" pitchFamily="2" charset="-122"/>
              </a:rPr>
              <a:t>按市场法计算资源税。</a:t>
            </a:r>
            <a:endParaRPr lang="en-US" altLang="zh-CN" sz="1800" b="1" dirty="0">
              <a:latin typeface="微软雅黑" panose="020B0503020204020204" charset="-122"/>
              <a:ea typeface="微软雅黑" panose="020B0503020204020204" charset="-122"/>
            </a:endParaRPr>
          </a:p>
          <a:p>
            <a:pPr indent="542925" defTabSz="685800" eaLnBrk="0" hangingPunct="0">
              <a:lnSpc>
                <a:spcPct val="150000"/>
              </a:lnSpc>
              <a:spcBef>
                <a:spcPct val="20000"/>
              </a:spcBef>
            </a:pPr>
            <a:r>
              <a:rPr lang="zh-CN" altLang="en-US" sz="1800" b="1" dirty="0">
                <a:latin typeface="微软雅黑" panose="020B0503020204020204" charset="-122"/>
                <a:ea typeface="微软雅黑" panose="020B0503020204020204" charset="-122"/>
                <a:sym typeface="宋体" panose="02010600030101010101" pitchFamily="2" charset="-122"/>
              </a:rPr>
              <a:t>换算比</a:t>
            </a:r>
            <a:r>
              <a:rPr lang="en-US" altLang="zh-CN" sz="1800" b="1" dirty="0">
                <a:latin typeface="微软雅黑" panose="020B0503020204020204" charset="-122"/>
                <a:ea typeface="微软雅黑" panose="020B0503020204020204" charset="-122"/>
                <a:sym typeface="宋体" panose="02010600030101010101" pitchFamily="2" charset="-122"/>
              </a:rPr>
              <a:t>=</a:t>
            </a:r>
            <a:r>
              <a:rPr lang="zh-CN" altLang="en-US" sz="1800" b="1" noProof="0" dirty="0" smtClean="0">
                <a:uLnTx/>
                <a:uFillTx/>
                <a:latin typeface="微软雅黑" panose="020B0503020204020204" charset="-122"/>
                <a:ea typeface="微软雅黑" panose="020B0503020204020204" charset="-122"/>
                <a:sym typeface="+mn-ea"/>
              </a:rPr>
              <a:t>选</a:t>
            </a:r>
            <a:r>
              <a:rPr lang="zh-CN" altLang="en-US" sz="1800" b="1" dirty="0">
                <a:latin typeface="微软雅黑" panose="020B0503020204020204" charset="-122"/>
                <a:ea typeface="微软雅黑" panose="020B0503020204020204" charset="-122"/>
                <a:sym typeface="宋体" panose="02010600030101010101" pitchFamily="2" charset="-122"/>
              </a:rPr>
              <a:t>矿单价</a:t>
            </a:r>
            <a:r>
              <a:rPr lang="en-US" altLang="zh-CN" sz="1800" b="1" dirty="0">
                <a:latin typeface="微软雅黑" panose="020B0503020204020204" charset="-122"/>
                <a:ea typeface="微软雅黑" panose="020B0503020204020204" charset="-122"/>
                <a:sym typeface="宋体" panose="02010600030101010101" pitchFamily="2" charset="-122"/>
              </a:rPr>
              <a:t>÷  </a:t>
            </a:r>
            <a:r>
              <a:rPr lang="zh-CN" altLang="en-US" sz="1800" b="1" dirty="0">
                <a:latin typeface="微软雅黑" panose="020B0503020204020204" charset="-122"/>
                <a:ea typeface="微软雅黑" panose="020B0503020204020204" charset="-122"/>
                <a:sym typeface="宋体" panose="02010600030101010101" pitchFamily="2" charset="-122"/>
              </a:rPr>
              <a:t>（原矿单价</a:t>
            </a:r>
            <a:r>
              <a:rPr lang="en-US" altLang="zh-CN" sz="1800" b="1" dirty="0">
                <a:latin typeface="微软雅黑" panose="020B0503020204020204" charset="-122"/>
                <a:ea typeface="微软雅黑" panose="020B0503020204020204" charset="-122"/>
                <a:sym typeface="宋体" panose="02010600030101010101" pitchFamily="2" charset="-122"/>
              </a:rPr>
              <a:t>×</a:t>
            </a:r>
            <a:r>
              <a:rPr lang="zh-CN" altLang="en-US" sz="1800" b="1" dirty="0">
                <a:latin typeface="微软雅黑" panose="020B0503020204020204" charset="-122"/>
                <a:ea typeface="微软雅黑" panose="020B0503020204020204" charset="-122"/>
                <a:sym typeface="宋体" panose="02010600030101010101" pitchFamily="2" charset="-122"/>
              </a:rPr>
              <a:t>选矿比）</a:t>
            </a:r>
            <a:endParaRPr lang="en-US" altLang="zh-CN" sz="1800" b="1" dirty="0">
              <a:latin typeface="微软雅黑" panose="020B0503020204020204" charset="-122"/>
              <a:ea typeface="微软雅黑" panose="020B0503020204020204" charset="-122"/>
            </a:endParaRPr>
          </a:p>
          <a:p>
            <a:pPr indent="542925" defTabSz="685800" eaLnBrk="0" hangingPunct="0">
              <a:lnSpc>
                <a:spcPct val="150000"/>
              </a:lnSpc>
              <a:spcBef>
                <a:spcPct val="20000"/>
              </a:spcBef>
            </a:pPr>
            <a:r>
              <a:rPr lang="zh-CN" altLang="en-US" sz="1800" b="1" dirty="0">
                <a:latin typeface="微软雅黑" panose="020B0503020204020204" charset="-122"/>
                <a:ea typeface="微软雅黑" panose="020B0503020204020204" charset="-122"/>
                <a:sym typeface="宋体" panose="02010600030101010101" pitchFamily="2" charset="-122"/>
              </a:rPr>
              <a:t>           </a:t>
            </a:r>
            <a:r>
              <a:rPr lang="en-US" altLang="zh-CN" sz="1800" b="1" dirty="0">
                <a:latin typeface="微软雅黑" panose="020B0503020204020204" charset="-122"/>
                <a:ea typeface="微软雅黑" panose="020B0503020204020204" charset="-122"/>
                <a:sym typeface="宋体" panose="02010600030101010101" pitchFamily="2" charset="-122"/>
              </a:rPr>
              <a:t>=1650÷</a:t>
            </a:r>
            <a:r>
              <a:rPr lang="zh-CN" altLang="en-US" sz="1800" b="1" dirty="0">
                <a:latin typeface="微软雅黑" panose="020B0503020204020204" charset="-122"/>
                <a:ea typeface="微软雅黑" panose="020B0503020204020204" charset="-122"/>
                <a:sym typeface="宋体" panose="02010600030101010101" pitchFamily="2" charset="-122"/>
              </a:rPr>
              <a:t>（</a:t>
            </a:r>
            <a:r>
              <a:rPr lang="en-US" altLang="zh-CN" sz="1800" b="1" dirty="0">
                <a:latin typeface="微软雅黑" panose="020B0503020204020204" charset="-122"/>
                <a:ea typeface="微软雅黑" panose="020B0503020204020204" charset="-122"/>
                <a:sym typeface="宋体" panose="02010600030101010101" pitchFamily="2" charset="-122"/>
              </a:rPr>
              <a:t> 900×1.67 </a:t>
            </a:r>
            <a:r>
              <a:rPr lang="zh-CN" altLang="en-US" sz="1800" b="1" dirty="0">
                <a:latin typeface="微软雅黑" panose="020B0503020204020204" charset="-122"/>
                <a:ea typeface="微软雅黑" panose="020B0503020204020204" charset="-122"/>
                <a:sym typeface="宋体" panose="02010600030101010101" pitchFamily="2" charset="-122"/>
              </a:rPr>
              <a:t>）</a:t>
            </a:r>
            <a:r>
              <a:rPr lang="en-US" altLang="zh-CN" sz="1800" b="1" dirty="0">
                <a:latin typeface="微软雅黑" panose="020B0503020204020204" charset="-122"/>
                <a:ea typeface="微软雅黑" panose="020B0503020204020204" charset="-122"/>
                <a:sym typeface="宋体" panose="02010600030101010101" pitchFamily="2" charset="-122"/>
              </a:rPr>
              <a:t>=1.0978</a:t>
            </a:r>
            <a:endParaRPr lang="en-US" altLang="zh-CN" sz="1800" b="1" dirty="0">
              <a:latin typeface="微软雅黑" panose="020B0503020204020204" charset="-122"/>
              <a:ea typeface="微软雅黑" panose="020B0503020204020204" charset="-122"/>
            </a:endParaRPr>
          </a:p>
          <a:p>
            <a:pPr indent="542925" defTabSz="685800" eaLnBrk="0" hangingPunct="0">
              <a:lnSpc>
                <a:spcPct val="150000"/>
              </a:lnSpc>
              <a:spcBef>
                <a:spcPct val="20000"/>
              </a:spcBef>
              <a:buSzTx/>
            </a:pPr>
            <a:r>
              <a:rPr lang="zh-CN" altLang="en-US" sz="1800" b="1" noProof="0" dirty="0" smtClean="0">
                <a:uLnTx/>
                <a:uFillTx/>
                <a:latin typeface="微软雅黑" panose="020B0503020204020204" charset="-122"/>
                <a:ea typeface="微软雅黑" panose="020B0503020204020204" charset="-122"/>
                <a:sym typeface="+mn-ea"/>
              </a:rPr>
              <a:t>选</a:t>
            </a:r>
            <a:r>
              <a:rPr lang="zh-CN" altLang="en-US" sz="1800" b="1" dirty="0">
                <a:latin typeface="微软雅黑" panose="020B0503020204020204" charset="-122"/>
                <a:ea typeface="微软雅黑" panose="020B0503020204020204" charset="-122"/>
                <a:sym typeface="宋体" panose="02010600030101010101" pitchFamily="2" charset="-122"/>
              </a:rPr>
              <a:t>矿销售额</a:t>
            </a:r>
            <a:r>
              <a:rPr lang="en-US" altLang="zh-CN" sz="1800" b="1" dirty="0">
                <a:latin typeface="微软雅黑" panose="020B0503020204020204" charset="-122"/>
                <a:ea typeface="微软雅黑" panose="020B0503020204020204" charset="-122"/>
                <a:sym typeface="宋体" panose="02010600030101010101" pitchFamily="2" charset="-122"/>
              </a:rPr>
              <a:t>=1650×800+900×1000×1.0978</a:t>
            </a:r>
            <a:endParaRPr lang="zh-CN" altLang="en-US" sz="1800" b="1" dirty="0">
              <a:latin typeface="微软雅黑" panose="020B0503020204020204" charset="-122"/>
              <a:ea typeface="微软雅黑" panose="020B0503020204020204" charset="-122"/>
            </a:endParaRPr>
          </a:p>
          <a:p>
            <a:pPr indent="542925" defTabSz="685800" eaLnBrk="0" hangingPunct="0">
              <a:lnSpc>
                <a:spcPct val="150000"/>
              </a:lnSpc>
              <a:spcBef>
                <a:spcPct val="20000"/>
              </a:spcBef>
              <a:buSzTx/>
            </a:pPr>
            <a:r>
              <a:rPr lang="en-US" altLang="zh-CN" sz="1800" b="1" dirty="0">
                <a:latin typeface="微软雅黑" panose="020B0503020204020204" charset="-122"/>
                <a:ea typeface="微软雅黑" panose="020B0503020204020204" charset="-122"/>
                <a:sym typeface="宋体" panose="02010600030101010101" pitchFamily="2" charset="-122"/>
              </a:rPr>
              <a:t>                  =1320000+988020</a:t>
            </a:r>
            <a:endParaRPr lang="en-US" altLang="zh-CN" sz="1800" b="1" dirty="0">
              <a:latin typeface="微软雅黑" panose="020B0503020204020204" charset="-122"/>
              <a:ea typeface="微软雅黑" panose="020B0503020204020204" charset="-122"/>
              <a:sym typeface="宋体" panose="02010600030101010101" pitchFamily="2" charset="-122"/>
            </a:endParaRPr>
          </a:p>
          <a:p>
            <a:pPr indent="542925" defTabSz="685800" eaLnBrk="0" hangingPunct="0">
              <a:lnSpc>
                <a:spcPct val="150000"/>
              </a:lnSpc>
              <a:spcBef>
                <a:spcPct val="20000"/>
              </a:spcBef>
              <a:buSzTx/>
            </a:pPr>
            <a:r>
              <a:rPr lang="en-US" altLang="zh-CN" sz="1800" b="1" dirty="0">
                <a:latin typeface="微软雅黑" panose="020B0503020204020204" charset="-122"/>
                <a:ea typeface="微软雅黑" panose="020B0503020204020204" charset="-122"/>
                <a:sym typeface="宋体" panose="02010600030101010101" pitchFamily="2" charset="-122"/>
              </a:rPr>
              <a:t>                  =2308020</a:t>
            </a:r>
            <a:r>
              <a:rPr lang="zh-CN" altLang="en-US" sz="1800" b="1" dirty="0">
                <a:latin typeface="微软雅黑" panose="020B0503020204020204" charset="-122"/>
                <a:ea typeface="微软雅黑" panose="020B0503020204020204" charset="-122"/>
                <a:sym typeface="宋体" panose="02010600030101010101" pitchFamily="2" charset="-122"/>
              </a:rPr>
              <a:t>（元）</a:t>
            </a:r>
            <a:endParaRPr lang="en-US" altLang="zh-CN" sz="1800" b="1" dirty="0">
              <a:latin typeface="微软雅黑" panose="020B0503020204020204" charset="-122"/>
              <a:ea typeface="微软雅黑" panose="020B0503020204020204" charset="-122"/>
            </a:endParaRPr>
          </a:p>
          <a:p>
            <a:pPr indent="542925" defTabSz="685800" eaLnBrk="0" hangingPunct="0">
              <a:lnSpc>
                <a:spcPct val="150000"/>
              </a:lnSpc>
              <a:spcBef>
                <a:spcPct val="20000"/>
              </a:spcBef>
              <a:buSzTx/>
            </a:pPr>
            <a:r>
              <a:rPr lang="zh-CN" altLang="en-US" sz="1800" b="1" dirty="0">
                <a:latin typeface="微软雅黑" panose="020B0503020204020204" charset="-122"/>
                <a:ea typeface="微软雅黑" panose="020B0503020204020204" charset="-122"/>
                <a:sym typeface="宋体" panose="02010600030101010101" pitchFamily="2" charset="-122"/>
              </a:rPr>
              <a:t>应纳资源税</a:t>
            </a:r>
            <a:r>
              <a:rPr lang="en-US" altLang="zh-CN" sz="1800" b="1" dirty="0">
                <a:latin typeface="微软雅黑" panose="020B0503020204020204" charset="-122"/>
                <a:ea typeface="微软雅黑" panose="020B0503020204020204" charset="-122"/>
                <a:sym typeface="宋体" panose="02010600030101010101" pitchFamily="2" charset="-122"/>
              </a:rPr>
              <a:t>=2308020×6.5%=150021.3</a:t>
            </a:r>
            <a:r>
              <a:rPr lang="zh-CN" altLang="en-US" sz="1800" b="1" dirty="0">
                <a:latin typeface="微软雅黑" panose="020B0503020204020204" charset="-122"/>
                <a:ea typeface="微软雅黑" panose="020B0503020204020204" charset="-122"/>
                <a:sym typeface="宋体" panose="02010600030101010101" pitchFamily="2" charset="-122"/>
              </a:rPr>
              <a:t>（元）</a:t>
            </a:r>
            <a:endParaRPr lang="zh-CN" altLang="zh-CN" sz="1800" kern="1200" dirty="0">
              <a:latin typeface="微软雅黑" panose="020B0503020204020204" charset="-122"/>
              <a:ea typeface="微软雅黑" panose="020B050302020402020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2" name="MH_Other_1"/>
          <p:cNvSpPr/>
          <p:nvPr>
            <p:custDataLst>
              <p:tags r:id="rId1"/>
            </p:custDataLst>
          </p:nvPr>
        </p:nvSpPr>
        <p:spPr>
          <a:xfrm>
            <a:off x="4337050" y="2205038"/>
            <a:ext cx="571500" cy="573087"/>
          </a:xfrm>
          <a:prstGeom prst="ellipse">
            <a:avLst/>
          </a:prstGeom>
          <a:solidFill>
            <a:srgbClr val="FFFFFF"/>
          </a:solidFill>
          <a:ln w="57150" cap="flat" cmpd="sng">
            <a:solidFill>
              <a:schemeClr val="accent1"/>
            </a:solidFill>
            <a:prstDash val="solid"/>
            <a:round/>
            <a:headEnd type="none" w="med" len="med"/>
            <a:tailEnd type="none" w="med" len="med"/>
          </a:ln>
        </p:spPr>
        <p:txBody>
          <a:bodyPr lIns="0" tIns="0" rIns="0" bIns="0" anchor="ctr" anchorCtr="0"/>
          <a:p>
            <a:pPr algn="ctr"/>
            <a:r>
              <a:rPr lang="en-US" altLang="zh-CN" sz="3000" dirty="0">
                <a:solidFill>
                  <a:schemeClr val="accent1"/>
                </a:solidFill>
                <a:latin typeface="Arial" panose="020B0604020202020204" pitchFamily="34" charset="0"/>
                <a:ea typeface="微软雅黑" panose="020B0503020204020204" charset="-122"/>
                <a:sym typeface="Arial" panose="020B0604020202020204" pitchFamily="34" charset="0"/>
              </a:rPr>
              <a:t>1</a:t>
            </a:r>
            <a:endParaRPr lang="en-US" altLang="zh-CN" sz="3000" dirty="0">
              <a:solidFill>
                <a:schemeClr val="accent1"/>
              </a:solidFill>
              <a:latin typeface="Arial" panose="020B0604020202020204" pitchFamily="34" charset="0"/>
              <a:ea typeface="微软雅黑" panose="020B0503020204020204" charset="-122"/>
              <a:sym typeface="Arial" panose="020B0604020202020204" pitchFamily="34" charset="0"/>
            </a:endParaRPr>
          </a:p>
        </p:txBody>
      </p:sp>
      <p:sp>
        <p:nvSpPr>
          <p:cNvPr id="14" name="MH_Other_2"/>
          <p:cNvSpPr/>
          <p:nvPr>
            <p:custDataLst>
              <p:tags r:id="rId2"/>
            </p:custDataLst>
          </p:nvPr>
        </p:nvSpPr>
        <p:spPr>
          <a:xfrm>
            <a:off x="4337050" y="2917825"/>
            <a:ext cx="571500" cy="571500"/>
          </a:xfrm>
          <a:prstGeom prst="ellipse">
            <a:avLst/>
          </a:prstGeom>
          <a:solidFill>
            <a:srgbClr val="FFFFFF"/>
          </a:solidFill>
          <a:ln w="57150" cap="flat" cmpd="sng">
            <a:solidFill>
              <a:schemeClr val="accent2"/>
            </a:solidFill>
            <a:prstDash val="solid"/>
            <a:round/>
            <a:headEnd type="none" w="med" len="med"/>
            <a:tailEnd type="none" w="med" len="med"/>
          </a:ln>
        </p:spPr>
        <p:txBody>
          <a:bodyPr lIns="0" tIns="0" rIns="0" bIns="0" anchor="ctr" anchorCtr="0"/>
          <a:p>
            <a:pPr algn="ctr"/>
            <a:r>
              <a:rPr lang="en-US" altLang="zh-CN" sz="3000" dirty="0">
                <a:solidFill>
                  <a:schemeClr val="accent2"/>
                </a:solidFill>
                <a:latin typeface="Arial" panose="020B0604020202020204" pitchFamily="34" charset="0"/>
                <a:ea typeface="微软雅黑" panose="020B0503020204020204" charset="-122"/>
                <a:sym typeface="Arial" panose="020B0604020202020204" pitchFamily="34" charset="0"/>
              </a:rPr>
              <a:t>2</a:t>
            </a:r>
            <a:endParaRPr lang="en-US" altLang="zh-CN" sz="3000" dirty="0">
              <a:solidFill>
                <a:schemeClr val="accent2"/>
              </a:solidFill>
              <a:latin typeface="Arial" panose="020B0604020202020204" pitchFamily="34" charset="0"/>
              <a:ea typeface="微软雅黑" panose="020B0503020204020204" charset="-122"/>
              <a:sym typeface="Arial" panose="020B0604020202020204" pitchFamily="34" charset="0"/>
            </a:endParaRPr>
          </a:p>
        </p:txBody>
      </p:sp>
      <p:sp>
        <p:nvSpPr>
          <p:cNvPr id="16" name="MH_Other_3"/>
          <p:cNvSpPr/>
          <p:nvPr>
            <p:custDataLst>
              <p:tags r:id="rId3"/>
            </p:custDataLst>
          </p:nvPr>
        </p:nvSpPr>
        <p:spPr>
          <a:xfrm>
            <a:off x="4337050" y="3629025"/>
            <a:ext cx="571500" cy="573088"/>
          </a:xfrm>
          <a:prstGeom prst="ellipse">
            <a:avLst/>
          </a:prstGeom>
          <a:solidFill>
            <a:srgbClr val="FFFFFF"/>
          </a:solidFill>
          <a:ln w="57150" cap="flat" cmpd="sng">
            <a:solidFill>
              <a:schemeClr val="accent1"/>
            </a:solidFill>
            <a:prstDash val="solid"/>
            <a:round/>
            <a:headEnd type="none" w="med" len="med"/>
            <a:tailEnd type="none" w="med" len="med"/>
          </a:ln>
        </p:spPr>
        <p:txBody>
          <a:bodyPr lIns="0" tIns="0" rIns="0" bIns="0" anchor="ctr" anchorCtr="0"/>
          <a:p>
            <a:pPr algn="ctr"/>
            <a:r>
              <a:rPr lang="en-US" altLang="zh-CN" sz="3000" dirty="0">
                <a:solidFill>
                  <a:schemeClr val="accent1"/>
                </a:solidFill>
                <a:latin typeface="Arial" panose="020B0604020202020204" pitchFamily="34" charset="0"/>
                <a:ea typeface="微软雅黑" panose="020B0503020204020204" charset="-122"/>
                <a:sym typeface="Arial" panose="020B0604020202020204" pitchFamily="34" charset="0"/>
              </a:rPr>
              <a:t>3</a:t>
            </a:r>
            <a:endParaRPr lang="en-US" altLang="zh-CN" sz="3000" dirty="0">
              <a:solidFill>
                <a:schemeClr val="accent1"/>
              </a:solidFill>
              <a:latin typeface="Arial" panose="020B0604020202020204" pitchFamily="34" charset="0"/>
              <a:ea typeface="微软雅黑" panose="020B0503020204020204" charset="-122"/>
              <a:sym typeface="Arial" panose="020B0604020202020204" pitchFamily="34" charset="0"/>
            </a:endParaRPr>
          </a:p>
        </p:txBody>
      </p:sp>
      <p:sp>
        <p:nvSpPr>
          <p:cNvPr id="11" name="MH_Others_1"/>
          <p:cNvSpPr txBox="1"/>
          <p:nvPr>
            <p:custDataLst>
              <p:tags r:id="rId4"/>
            </p:custDataLst>
          </p:nvPr>
        </p:nvSpPr>
        <p:spPr>
          <a:xfrm>
            <a:off x="1111250" y="2895600"/>
            <a:ext cx="2043113" cy="615950"/>
          </a:xfrm>
          <a:prstGeom prst="rect">
            <a:avLst/>
          </a:prstGeom>
          <a:noFill/>
          <a:ln w="9525">
            <a:noFill/>
          </a:ln>
        </p:spPr>
        <p:txBody>
          <a:bodyPr wrap="square" lIns="0" tIns="0" rIns="0" bIns="0" anchor="ctr" anchorCtr="0">
            <a:spAutoFit/>
          </a:bodyPr>
          <a:p>
            <a:pPr algn="ctr"/>
            <a:r>
              <a:rPr lang="zh-CN" altLang="en-US" sz="4000" b="1" dirty="0">
                <a:solidFill>
                  <a:srgbClr val="1818FF"/>
                </a:solidFill>
                <a:latin typeface="Arial" panose="020B0604020202020204" pitchFamily="34" charset="0"/>
                <a:ea typeface="微软雅黑" panose="020B0503020204020204" charset="-122"/>
                <a:sym typeface="Arial" panose="020B0604020202020204" pitchFamily="34" charset="0"/>
              </a:rPr>
              <a:t>主要内容</a:t>
            </a:r>
            <a:endParaRPr lang="zh-CN" altLang="en-US" sz="4000" b="1" dirty="0">
              <a:solidFill>
                <a:srgbClr val="1818FF"/>
              </a:solidFill>
              <a:latin typeface="Arial" panose="020B0604020202020204" pitchFamily="34" charset="0"/>
              <a:ea typeface="微软雅黑" panose="020B0503020204020204" charset="-122"/>
              <a:sym typeface="Arial" panose="020B0604020202020204" pitchFamily="34" charset="0"/>
            </a:endParaRPr>
          </a:p>
        </p:txBody>
      </p:sp>
      <p:sp>
        <p:nvSpPr>
          <p:cNvPr id="20" name="MH_Text_1"/>
          <p:cNvSpPr/>
          <p:nvPr>
            <p:custDataLst>
              <p:tags r:id="rId5"/>
            </p:custDataLst>
          </p:nvPr>
        </p:nvSpPr>
        <p:spPr>
          <a:xfrm>
            <a:off x="5113338" y="2214563"/>
            <a:ext cx="2357438" cy="503238"/>
          </a:xfrm>
          <a:prstGeom prst="rect">
            <a:avLst/>
          </a:prstGeom>
        </p:spPr>
        <p:txBody>
          <a:bodyPr wrap="square" lIns="0" tIns="0" rIns="0" bIns="0" anchor="ctr">
            <a:spAutoFit/>
          </a:bodyPr>
          <a:lstStyle/>
          <a:p>
            <a:pPr fontAlgn="base"/>
            <a:r>
              <a:rPr lang="zh-CN" altLang="en-US" sz="2275" b="1" strike="noStrike" noProof="1" dirty="0">
                <a:latin typeface="Arial" panose="020B0604020202020204" pitchFamily="34" charset="0"/>
                <a:ea typeface="文鼎中特广告体" pitchFamily="1" charset="-122"/>
                <a:cs typeface="+mn-cs"/>
                <a:sym typeface="+mn-ea"/>
              </a:rPr>
              <a:t>资源税计算与申报</a:t>
            </a:r>
            <a:endParaRPr lang="en-US" altLang="zh-CN" sz="2275" b="1" strike="noStrike" noProof="1" dirty="0">
              <a:solidFill>
                <a:schemeClr val="bg1">
                  <a:lumMod val="65000"/>
                </a:schemeClr>
              </a:solidFill>
              <a:latin typeface="Arial" panose="020B0604020202020204" pitchFamily="34" charset="0"/>
              <a:ea typeface="微软雅黑" panose="020B0503020204020204" charset="-122"/>
              <a:sym typeface="Arial" panose="020B0604020202020204" pitchFamily="34" charset="0"/>
            </a:endParaRPr>
          </a:p>
          <a:p>
            <a:pPr fontAlgn="base"/>
            <a:endParaRPr lang="zh-CN" altLang="en-US" sz="995" b="1" strike="noStrike" noProof="1" dirty="0">
              <a:solidFill>
                <a:schemeClr val="bg1">
                  <a:lumMod val="65000"/>
                </a:schemeClr>
              </a:solidFill>
              <a:latin typeface="Arial" panose="020B0604020202020204" pitchFamily="34" charset="0"/>
              <a:ea typeface="微软雅黑" panose="020B0503020204020204" charset="-122"/>
              <a:sym typeface="Arial" panose="020B0604020202020204" pitchFamily="34" charset="0"/>
            </a:endParaRPr>
          </a:p>
        </p:txBody>
      </p:sp>
      <p:sp>
        <p:nvSpPr>
          <p:cNvPr id="21" name="MH_Text_2"/>
          <p:cNvSpPr/>
          <p:nvPr>
            <p:custDataLst>
              <p:tags r:id="rId6"/>
            </p:custDataLst>
          </p:nvPr>
        </p:nvSpPr>
        <p:spPr>
          <a:xfrm>
            <a:off x="5113338" y="2933700"/>
            <a:ext cx="3833813" cy="504825"/>
          </a:xfrm>
          <a:prstGeom prst="rect">
            <a:avLst/>
          </a:prstGeom>
        </p:spPr>
        <p:txBody>
          <a:bodyPr wrap="square" lIns="0" tIns="0" rIns="0" bIns="0" anchor="ctr">
            <a:spAutoFit/>
          </a:bodyPr>
          <a:lstStyle/>
          <a:p>
            <a:pPr lvl="0" fontAlgn="base"/>
            <a:r>
              <a:rPr lang="zh-CN" altLang="en-US" sz="2275" b="1" strike="noStrike" noProof="1" dirty="0">
                <a:latin typeface="Arial" panose="020B0604020202020204" pitchFamily="34" charset="0"/>
                <a:ea typeface="文鼎中特广告体" pitchFamily="1" charset="-122"/>
                <a:cs typeface="+mn-cs"/>
                <a:sym typeface="+mn-ea"/>
              </a:rPr>
              <a:t>城镇土地使用税计算与申报</a:t>
            </a:r>
            <a:endParaRPr lang="zh-CN" altLang="en-US" sz="2275" b="1" strike="noStrike" noProof="1" dirty="0">
              <a:solidFill>
                <a:schemeClr val="bg1">
                  <a:lumMod val="65000"/>
                </a:schemeClr>
              </a:solidFill>
              <a:latin typeface="Arial" panose="020B0604020202020204" pitchFamily="34" charset="0"/>
              <a:ea typeface="微软雅黑" panose="020B0503020204020204" charset="-122"/>
              <a:sym typeface="+mn-ea"/>
            </a:endParaRPr>
          </a:p>
          <a:p>
            <a:pPr lvl="0" fontAlgn="base"/>
            <a:endParaRPr lang="zh-CN" altLang="en-US" sz="995" strike="noStrike" noProof="1" dirty="0">
              <a:solidFill>
                <a:schemeClr val="bg1">
                  <a:lumMod val="65000"/>
                </a:schemeClr>
              </a:solidFill>
              <a:latin typeface="Arial" panose="020B0604020202020204" pitchFamily="34" charset="0"/>
              <a:ea typeface="微软雅黑" panose="020B0503020204020204" charset="-122"/>
              <a:sym typeface="Arial" panose="020B0604020202020204" pitchFamily="34" charset="0"/>
            </a:endParaRPr>
          </a:p>
        </p:txBody>
      </p:sp>
      <p:sp>
        <p:nvSpPr>
          <p:cNvPr id="22" name="MH_Text_3"/>
          <p:cNvSpPr/>
          <p:nvPr>
            <p:custDataLst>
              <p:tags r:id="rId7"/>
            </p:custDataLst>
          </p:nvPr>
        </p:nvSpPr>
        <p:spPr>
          <a:xfrm>
            <a:off x="5113338" y="3730625"/>
            <a:ext cx="3213100" cy="350838"/>
          </a:xfrm>
          <a:prstGeom prst="rect">
            <a:avLst/>
          </a:prstGeom>
        </p:spPr>
        <p:txBody>
          <a:bodyPr wrap="square" lIns="0" tIns="0" rIns="0" bIns="0" anchor="ctr">
            <a:spAutoFit/>
          </a:bodyPr>
          <a:lstStyle/>
          <a:p>
            <a:pPr lvl="0" fontAlgn="base"/>
            <a:r>
              <a:rPr lang="zh-CN" altLang="en-US" sz="2275" b="1" strike="noStrike" noProof="1" dirty="0">
                <a:latin typeface="Arial" panose="020B0604020202020204" pitchFamily="34" charset="0"/>
                <a:ea typeface="文鼎中特广告体" pitchFamily="1" charset="-122"/>
                <a:cs typeface="+mn-cs"/>
                <a:sym typeface="+mn-ea"/>
              </a:rPr>
              <a:t>耕地占用税</a:t>
            </a:r>
            <a:r>
              <a:rPr lang="zh-CN" sz="2275" b="1" strike="noStrike" noProof="1" dirty="0">
                <a:latin typeface="Arial" panose="020B0604020202020204" pitchFamily="34" charset="0"/>
                <a:ea typeface="文鼎中特广告体" pitchFamily="1" charset="-122"/>
                <a:cs typeface="+mn-cs"/>
                <a:sym typeface="+mn-ea"/>
              </a:rPr>
              <a:t>计算与申报</a:t>
            </a:r>
            <a:endParaRPr lang="zh-CN" sz="995" b="1" strike="noStrike" noProof="1" dirty="0">
              <a:solidFill>
                <a:schemeClr val="bg1">
                  <a:lumMod val="65000"/>
                </a:schemeClr>
              </a:solidFill>
              <a:latin typeface="Arial" panose="020B0604020202020204" pitchFamily="34" charset="0"/>
              <a:ea typeface="微软雅黑" panose="020B0503020204020204" charset="-122"/>
              <a:sym typeface="Arial" panose="020B0604020202020204" pitchFamily="34" charset="0"/>
            </a:endParaRPr>
          </a:p>
        </p:txBody>
      </p:sp>
      <p:sp>
        <p:nvSpPr>
          <p:cNvPr id="2" name="MH_Other_3"/>
          <p:cNvSpPr/>
          <p:nvPr>
            <p:custDataLst>
              <p:tags r:id="rId8"/>
            </p:custDataLst>
          </p:nvPr>
        </p:nvSpPr>
        <p:spPr>
          <a:xfrm>
            <a:off x="4337050" y="4440238"/>
            <a:ext cx="571500" cy="573087"/>
          </a:xfrm>
          <a:prstGeom prst="ellipse">
            <a:avLst/>
          </a:prstGeom>
          <a:solidFill>
            <a:srgbClr val="FFFFFF"/>
          </a:solidFill>
          <a:ln w="57150" cap="flat" cmpd="sng">
            <a:solidFill>
              <a:schemeClr val="accent1"/>
            </a:solidFill>
            <a:prstDash val="solid"/>
            <a:round/>
            <a:headEnd type="none" w="med" len="med"/>
            <a:tailEnd type="none" w="med" len="med"/>
          </a:ln>
        </p:spPr>
        <p:txBody>
          <a:bodyPr lIns="0" tIns="0" rIns="0" bIns="0" anchor="ctr" anchorCtr="0"/>
          <a:p>
            <a:pPr algn="ctr"/>
            <a:r>
              <a:rPr lang="en-US" altLang="zh-CN" sz="3000" dirty="0">
                <a:solidFill>
                  <a:schemeClr val="accent1"/>
                </a:solidFill>
                <a:latin typeface="Arial" panose="020B0604020202020204" pitchFamily="34" charset="0"/>
                <a:ea typeface="微软雅黑" panose="020B0503020204020204" charset="-122"/>
                <a:sym typeface="Arial" panose="020B0604020202020204" pitchFamily="34" charset="0"/>
              </a:rPr>
              <a:t>4</a:t>
            </a:r>
            <a:endParaRPr lang="en-US" altLang="zh-CN" sz="3000" dirty="0">
              <a:solidFill>
                <a:schemeClr val="accent1"/>
              </a:solidFill>
              <a:latin typeface="Arial" panose="020B0604020202020204" pitchFamily="34" charset="0"/>
              <a:ea typeface="微软雅黑" panose="020B0503020204020204" charset="-122"/>
              <a:sym typeface="Arial" panose="020B0604020202020204" pitchFamily="34" charset="0"/>
            </a:endParaRPr>
          </a:p>
        </p:txBody>
      </p:sp>
      <p:sp>
        <p:nvSpPr>
          <p:cNvPr id="3" name="MH_Text_3"/>
          <p:cNvSpPr/>
          <p:nvPr>
            <p:custDataLst>
              <p:tags r:id="rId9"/>
            </p:custDataLst>
          </p:nvPr>
        </p:nvSpPr>
        <p:spPr>
          <a:xfrm>
            <a:off x="5113338" y="4552950"/>
            <a:ext cx="3213100" cy="349250"/>
          </a:xfrm>
          <a:prstGeom prst="rect">
            <a:avLst/>
          </a:prstGeom>
        </p:spPr>
        <p:txBody>
          <a:bodyPr wrap="square" lIns="0" tIns="0" rIns="0" bIns="0" anchor="ctr">
            <a:spAutoFit/>
          </a:bodyPr>
          <a:p>
            <a:pPr lvl="0" fontAlgn="base"/>
            <a:r>
              <a:rPr lang="zh-CN" altLang="en-US" sz="2275" b="1" strike="noStrike" noProof="1" dirty="0">
                <a:latin typeface="Arial" panose="020B0604020202020204" pitchFamily="34" charset="0"/>
                <a:ea typeface="文鼎中特广告体" pitchFamily="1" charset="-122"/>
                <a:cs typeface="+mn-cs"/>
                <a:sym typeface="+mn-ea"/>
              </a:rPr>
              <a:t>土地增值税</a:t>
            </a:r>
            <a:r>
              <a:rPr lang="zh-CN" sz="2275" b="1" strike="noStrike" noProof="1" dirty="0">
                <a:latin typeface="Arial" panose="020B0604020202020204" pitchFamily="34" charset="0"/>
                <a:ea typeface="文鼎中特广告体" pitchFamily="1" charset="-122"/>
                <a:cs typeface="+mn-cs"/>
                <a:sym typeface="+mn-ea"/>
              </a:rPr>
              <a:t>计算与申报</a:t>
            </a:r>
            <a:endParaRPr lang="zh-CN" sz="995" b="1" strike="noStrike" noProof="1" dirty="0">
              <a:solidFill>
                <a:schemeClr val="bg1">
                  <a:lumMod val="65000"/>
                </a:schemeClr>
              </a:solidFill>
              <a:latin typeface="Arial" panose="020B0604020202020204" pitchFamily="34" charset="0"/>
              <a:ea typeface="微软雅黑" panose="020B0503020204020204" charset="-122"/>
              <a:sym typeface="Arial" panose="020B0604020202020204" pitchFamily="34" charset="0"/>
            </a:endParaRPr>
          </a:p>
        </p:txBody>
      </p:sp>
    </p:spTree>
    <p:custDataLst>
      <p:tags r:id="rId10"/>
    </p:custData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by="(-#ppt_w*2)" calcmode="lin" valueType="num">
                                      <p:cBhvr rctx="PPT">
                                        <p:cTn id="7" dur="500" autoRev="1" fill="hold">
                                          <p:stCondLst>
                                            <p:cond delay="0"/>
                                          </p:stCondLst>
                                        </p:cTn>
                                        <p:tgtEl>
                                          <p:spTgt spid="11"/>
                                        </p:tgtEl>
                                        <p:attrNameLst>
                                          <p:attrName>ppt_w</p:attrName>
                                        </p:attrNameLst>
                                      </p:cBhvr>
                                    </p:anim>
                                    <p:anim by="(#ppt_w*0.50)" calcmode="lin" valueType="num">
                                      <p:cBhvr>
                                        <p:cTn id="8" dur="500" decel="50000" autoRev="1" fill="hold">
                                          <p:stCondLst>
                                            <p:cond delay="0"/>
                                          </p:stCondLst>
                                        </p:cTn>
                                        <p:tgtEl>
                                          <p:spTgt spid="11"/>
                                        </p:tgtEl>
                                        <p:attrNameLst>
                                          <p:attrName>ppt_x</p:attrName>
                                        </p:attrNameLst>
                                      </p:cBhvr>
                                    </p:anim>
                                    <p:anim from="(-#ppt_h/2)" to="(#ppt_y)" calcmode="lin" valueType="num">
                                      <p:cBhvr>
                                        <p:cTn id="9" dur="1000" fill="hold">
                                          <p:stCondLst>
                                            <p:cond delay="0"/>
                                          </p:stCondLst>
                                        </p:cTn>
                                        <p:tgtEl>
                                          <p:spTgt spid="11"/>
                                        </p:tgtEl>
                                        <p:attrNameLst>
                                          <p:attrName>ppt_y</p:attrName>
                                        </p:attrNameLst>
                                      </p:cBhvr>
                                    </p:anim>
                                    <p:animRot by="21600000">
                                      <p:cBhvr>
                                        <p:cTn id="10" dur="1000" fill="hold">
                                          <p:stCondLst>
                                            <p:cond delay="0"/>
                                          </p:stCondLst>
                                        </p:cTn>
                                        <p:tgtEl>
                                          <p:spTgt spid="11"/>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grpId="0" nodeType="click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p:cTn id="15" dur="500" fill="hold"/>
                                        <p:tgtEl>
                                          <p:spTgt spid="42"/>
                                        </p:tgtEl>
                                        <p:attrNameLst>
                                          <p:attrName>ppt_x</p:attrName>
                                        </p:attrNameLst>
                                      </p:cBhvr>
                                      <p:tavLst>
                                        <p:tav tm="0">
                                          <p:val>
                                            <p:strVal val="0-#ppt_w/2"/>
                                          </p:val>
                                        </p:tav>
                                        <p:tav tm="100000">
                                          <p:val>
                                            <p:strVal val="#ppt_x"/>
                                          </p:val>
                                        </p:tav>
                                      </p:tavLst>
                                    </p:anim>
                                    <p:anim calcmode="lin" valueType="num">
                                      <p:cBhvr>
                                        <p:cTn id="16" dur="500" fill="hold"/>
                                        <p:tgtEl>
                                          <p:spTgt spid="4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ppt_x</p:attrName>
                                        </p:attrNameLst>
                                      </p:cBhvr>
                                      <p:tavLst>
                                        <p:tav tm="0">
                                          <p:val>
                                            <p:strVal val="0-#ppt_w/2"/>
                                          </p:val>
                                        </p:tav>
                                        <p:tav tm="100000">
                                          <p:val>
                                            <p:strVal val="#ppt_x"/>
                                          </p:val>
                                        </p:tav>
                                      </p:tavLst>
                                    </p:anim>
                                    <p:anim calcmode="lin" valueType="num">
                                      <p:cBhvr>
                                        <p:cTn id="20"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ppt_x</p:attrName>
                                        </p:attrNameLst>
                                      </p:cBhvr>
                                      <p:tavLst>
                                        <p:tav tm="0">
                                          <p:val>
                                            <p:strVal val="0-#ppt_w/2"/>
                                          </p:val>
                                        </p:tav>
                                        <p:tav tm="100000">
                                          <p:val>
                                            <p:strVal val="#ppt_x"/>
                                          </p:val>
                                        </p:tav>
                                      </p:tavLst>
                                    </p:anim>
                                    <p:anim calcmode="lin" valueType="num">
                                      <p:cBhvr>
                                        <p:cTn id="26" dur="500" fill="hold"/>
                                        <p:tgtEl>
                                          <p:spTgt spid="14"/>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ppt_x</p:attrName>
                                        </p:attrNameLst>
                                      </p:cBhvr>
                                      <p:tavLst>
                                        <p:tav tm="0">
                                          <p:val>
                                            <p:strVal val="0-#ppt_w/2"/>
                                          </p:val>
                                        </p:tav>
                                        <p:tav tm="100000">
                                          <p:val>
                                            <p:strVal val="#ppt_x"/>
                                          </p:val>
                                        </p:tav>
                                      </p:tavLst>
                                    </p:anim>
                                    <p:anim calcmode="lin" valueType="num">
                                      <p:cBhvr>
                                        <p:cTn id="30"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ppt_x</p:attrName>
                                        </p:attrNameLst>
                                      </p:cBhvr>
                                      <p:tavLst>
                                        <p:tav tm="0">
                                          <p:val>
                                            <p:strVal val="0-#ppt_w/2"/>
                                          </p:val>
                                        </p:tav>
                                        <p:tav tm="100000">
                                          <p:val>
                                            <p:strVal val="#ppt_x"/>
                                          </p:val>
                                        </p:tav>
                                      </p:tavLst>
                                    </p:anim>
                                    <p:anim calcmode="lin" valueType="num">
                                      <p:cBhvr>
                                        <p:cTn id="36" dur="500" fill="hold"/>
                                        <p:tgtEl>
                                          <p:spTgt spid="16"/>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p:cTn id="39" dur="500" fill="hold"/>
                                        <p:tgtEl>
                                          <p:spTgt spid="22"/>
                                        </p:tgtEl>
                                        <p:attrNameLst>
                                          <p:attrName>ppt_x</p:attrName>
                                        </p:attrNameLst>
                                      </p:cBhvr>
                                      <p:tavLst>
                                        <p:tav tm="0">
                                          <p:val>
                                            <p:strVal val="0-#ppt_w/2"/>
                                          </p:val>
                                        </p:tav>
                                        <p:tav tm="100000">
                                          <p:val>
                                            <p:strVal val="#ppt_x"/>
                                          </p:val>
                                        </p:tav>
                                      </p:tavLst>
                                    </p:anim>
                                    <p:anim calcmode="lin" valueType="num">
                                      <p:cBhvr>
                                        <p:cTn id="40"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2"/>
                                        </p:tgtEl>
                                        <p:attrNameLst>
                                          <p:attrName>style.visibility</p:attrName>
                                        </p:attrNameLst>
                                      </p:cBhvr>
                                      <p:to>
                                        <p:strVal val="visible"/>
                                      </p:to>
                                    </p:set>
                                    <p:anim calcmode="lin" valueType="num">
                                      <p:cBhvr>
                                        <p:cTn id="45" dur="500" fill="hold"/>
                                        <p:tgtEl>
                                          <p:spTgt spid="2"/>
                                        </p:tgtEl>
                                        <p:attrNameLst>
                                          <p:attrName>ppt_x</p:attrName>
                                        </p:attrNameLst>
                                      </p:cBhvr>
                                      <p:tavLst>
                                        <p:tav tm="0">
                                          <p:val>
                                            <p:strVal val="0-#ppt_w/2"/>
                                          </p:val>
                                        </p:tav>
                                        <p:tav tm="100000">
                                          <p:val>
                                            <p:strVal val="#ppt_x"/>
                                          </p:val>
                                        </p:tav>
                                      </p:tavLst>
                                    </p:anim>
                                    <p:anim calcmode="lin" valueType="num">
                                      <p:cBhvr>
                                        <p:cTn id="46" dur="500" fill="hold"/>
                                        <p:tgtEl>
                                          <p:spTgt spid="2"/>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3"/>
                                        </p:tgtEl>
                                        <p:attrNameLst>
                                          <p:attrName>style.visibility</p:attrName>
                                        </p:attrNameLst>
                                      </p:cBhvr>
                                      <p:to>
                                        <p:strVal val="visible"/>
                                      </p:to>
                                    </p:set>
                                    <p:anim calcmode="lin" valueType="num">
                                      <p:cBhvr>
                                        <p:cTn id="49" dur="500" fill="hold"/>
                                        <p:tgtEl>
                                          <p:spTgt spid="3"/>
                                        </p:tgtEl>
                                        <p:attrNameLst>
                                          <p:attrName>ppt_x</p:attrName>
                                        </p:attrNameLst>
                                      </p:cBhvr>
                                      <p:tavLst>
                                        <p:tav tm="0">
                                          <p:val>
                                            <p:strVal val="0-#ppt_w/2"/>
                                          </p:val>
                                        </p:tav>
                                        <p:tav tm="100000">
                                          <p:val>
                                            <p:strVal val="#ppt_x"/>
                                          </p:val>
                                        </p:tav>
                                      </p:tavLst>
                                    </p:anim>
                                    <p:anim calcmode="lin" valueType="num">
                                      <p:cBhvr>
                                        <p:cTn id="50"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P spid="14" grpId="0" bldLvl="0" animBg="1"/>
      <p:bldP spid="16" grpId="0" bldLvl="0" animBg="1"/>
      <p:bldP spid="11" grpId="0"/>
      <p:bldP spid="20" grpId="0"/>
      <p:bldP spid="21" grpId="0"/>
      <p:bldP spid="22" grpId="0"/>
      <p:bldP spid="2" grpId="0" bldLvl="0" animBg="1"/>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占位符 1"/>
          <p:cNvSpPr txBox="1"/>
          <p:nvPr/>
        </p:nvSpPr>
        <p:spPr bwMode="auto">
          <a:xfrm>
            <a:off x="417513" y="1481138"/>
            <a:ext cx="6224588" cy="2447925"/>
          </a:xfrm>
          <a:prstGeom prst="rect">
            <a:avLst/>
          </a:prstGeom>
          <a:noFill/>
          <a:ln w="9525">
            <a:noFill/>
            <a:miter lim="800000"/>
          </a:ln>
        </p:spPr>
        <p:txBody>
          <a:bodyPr/>
          <a:lstStyle/>
          <a:p>
            <a:pPr>
              <a:lnSpc>
                <a:spcPct val="150000"/>
              </a:lnSpc>
              <a:defRPr/>
            </a:pPr>
            <a:r>
              <a:rPr lang="en-US" altLang="zh-CN" sz="2000" noProof="1" dirty="0">
                <a:latin typeface="微软雅黑" panose="020B0503020204020204" charset="-122"/>
                <a:ea typeface="微软雅黑" panose="020B0503020204020204" charset="-122"/>
                <a:cs typeface="+mn-cs"/>
              </a:rPr>
              <a:t>       </a:t>
            </a:r>
            <a:endParaRPr lang="zh-CN" altLang="en-US" sz="1650" kern="0" noProof="1" dirty="0">
              <a:solidFill>
                <a:schemeClr val="bg1"/>
              </a:solidFill>
              <a:ea typeface="微软雅黑" panose="020B0503020204020204" charset="-122"/>
            </a:endParaRPr>
          </a:p>
        </p:txBody>
      </p:sp>
      <p:sp>
        <p:nvSpPr>
          <p:cNvPr id="3" name="文本占位符 1"/>
          <p:cNvSpPr txBox="1"/>
          <p:nvPr/>
        </p:nvSpPr>
        <p:spPr bwMode="auto">
          <a:xfrm>
            <a:off x="419100" y="3944938"/>
            <a:ext cx="6224588" cy="1323975"/>
          </a:xfrm>
          <a:prstGeom prst="rect">
            <a:avLst/>
          </a:prstGeom>
          <a:noFill/>
          <a:ln w="9525">
            <a:noFill/>
            <a:miter lim="800000"/>
          </a:ln>
        </p:spPr>
        <p:txBody>
          <a:bodyPr/>
          <a:lstStyle/>
          <a:p>
            <a:pPr>
              <a:lnSpc>
                <a:spcPct val="150000"/>
              </a:lnSpc>
              <a:defRPr/>
            </a:pPr>
            <a:r>
              <a:rPr lang="en-US" altLang="zh-CN" sz="2000" noProof="1" dirty="0">
                <a:latin typeface="微软雅黑" panose="020B0503020204020204" charset="-122"/>
                <a:ea typeface="微软雅黑" panose="020B0503020204020204" charset="-122"/>
                <a:cs typeface="+mn-cs"/>
              </a:rPr>
              <a:t>       </a:t>
            </a:r>
            <a:r>
              <a:rPr lang="zh-CN" altLang="zh-CN" sz="2000" noProof="1" dirty="0">
                <a:solidFill>
                  <a:schemeClr val="bg1"/>
                </a:solidFill>
                <a:latin typeface="微软雅黑" panose="020B0503020204020204" charset="-122"/>
                <a:ea typeface="微软雅黑" panose="020B0503020204020204" charset="-122"/>
                <a:cs typeface="+mn-cs"/>
              </a:rPr>
              <a:t> </a:t>
            </a:r>
            <a:endParaRPr lang="zh-CN" altLang="en-US" sz="1650" kern="0" noProof="1" dirty="0">
              <a:solidFill>
                <a:schemeClr val="bg1"/>
              </a:solidFill>
              <a:ea typeface="微软雅黑" panose="020B0503020204020204" charset="-122"/>
            </a:endParaRPr>
          </a:p>
        </p:txBody>
      </p:sp>
      <p:sp>
        <p:nvSpPr>
          <p:cNvPr id="4" name="Text Box 49"/>
          <p:cNvSpPr txBox="1">
            <a:spLocks noChangeArrowheads="1"/>
          </p:cNvSpPr>
          <p:nvPr/>
        </p:nvSpPr>
        <p:spPr bwMode="gray">
          <a:xfrm>
            <a:off x="420688" y="977900"/>
            <a:ext cx="2932113" cy="760413"/>
          </a:xfrm>
          <a:prstGeom prst="rect">
            <a:avLst/>
          </a:prstGeom>
          <a:noFill/>
          <a:ln>
            <a:noFill/>
          </a:ln>
        </p:spPr>
        <p:txBody>
          <a:bodyPr>
            <a:spAutoFit/>
          </a:bodyPr>
          <a:lstStyle>
            <a:lvl1pPr>
              <a:defRPr>
                <a:solidFill>
                  <a:srgbClr val="FFCC99"/>
                </a:solidFill>
                <a:latin typeface="华文中宋" panose="02010600040101010101" charset="-122"/>
                <a:ea typeface="华文中宋" panose="02010600040101010101" charset="-122"/>
              </a:defRPr>
            </a:lvl1pPr>
            <a:lvl2pPr marL="742950" indent="-285750">
              <a:defRPr>
                <a:solidFill>
                  <a:srgbClr val="FFCC99"/>
                </a:solidFill>
                <a:latin typeface="华文中宋" panose="02010600040101010101" charset="-122"/>
                <a:ea typeface="华文中宋" panose="02010600040101010101" charset="-122"/>
              </a:defRPr>
            </a:lvl2pPr>
            <a:lvl3pPr marL="1143000" indent="-228600">
              <a:defRPr>
                <a:solidFill>
                  <a:srgbClr val="FFCC99"/>
                </a:solidFill>
                <a:latin typeface="华文中宋" panose="02010600040101010101" charset="-122"/>
                <a:ea typeface="华文中宋" panose="02010600040101010101" charset="-122"/>
              </a:defRPr>
            </a:lvl3pPr>
            <a:lvl4pPr marL="1600200" indent="-228600">
              <a:defRPr>
                <a:solidFill>
                  <a:srgbClr val="FFCC99"/>
                </a:solidFill>
                <a:latin typeface="华文中宋" panose="02010600040101010101" charset="-122"/>
                <a:ea typeface="华文中宋" panose="02010600040101010101" charset="-122"/>
              </a:defRPr>
            </a:lvl4pPr>
            <a:lvl5pPr marL="2057400" indent="-228600">
              <a:defRPr>
                <a:solidFill>
                  <a:srgbClr val="FFCC99"/>
                </a:solidFill>
                <a:latin typeface="华文中宋" panose="02010600040101010101" charset="-122"/>
                <a:ea typeface="华文中宋" panose="02010600040101010101" charset="-122"/>
              </a:defRPr>
            </a:lvl5pPr>
            <a:lvl6pPr marL="2514600" indent="-228600" eaLnBrk="0" fontAlgn="base" hangingPunct="0">
              <a:spcBef>
                <a:spcPct val="0"/>
              </a:spcBef>
              <a:spcAft>
                <a:spcPct val="0"/>
              </a:spcAft>
              <a:defRPr>
                <a:solidFill>
                  <a:srgbClr val="FFCC99"/>
                </a:solidFill>
                <a:latin typeface="华文中宋" panose="02010600040101010101" charset="-122"/>
                <a:ea typeface="华文中宋" panose="02010600040101010101" charset="-122"/>
              </a:defRPr>
            </a:lvl6pPr>
            <a:lvl7pPr marL="2971800" indent="-228600" eaLnBrk="0" fontAlgn="base" hangingPunct="0">
              <a:spcBef>
                <a:spcPct val="0"/>
              </a:spcBef>
              <a:spcAft>
                <a:spcPct val="0"/>
              </a:spcAft>
              <a:defRPr>
                <a:solidFill>
                  <a:srgbClr val="FFCC99"/>
                </a:solidFill>
                <a:latin typeface="华文中宋" panose="02010600040101010101" charset="-122"/>
                <a:ea typeface="华文中宋" panose="02010600040101010101" charset="-122"/>
              </a:defRPr>
            </a:lvl7pPr>
            <a:lvl8pPr marL="3429000" indent="-228600" eaLnBrk="0" fontAlgn="base" hangingPunct="0">
              <a:spcBef>
                <a:spcPct val="0"/>
              </a:spcBef>
              <a:spcAft>
                <a:spcPct val="0"/>
              </a:spcAft>
              <a:defRPr>
                <a:solidFill>
                  <a:srgbClr val="FFCC99"/>
                </a:solidFill>
                <a:latin typeface="华文中宋" panose="02010600040101010101" charset="-122"/>
                <a:ea typeface="华文中宋" panose="02010600040101010101" charset="-122"/>
              </a:defRPr>
            </a:lvl8pPr>
            <a:lvl9pPr marL="3886200" indent="-228600" eaLnBrk="0" fontAlgn="base" hangingPunct="0">
              <a:spcBef>
                <a:spcPct val="0"/>
              </a:spcBef>
              <a:spcAft>
                <a:spcPct val="0"/>
              </a:spcAft>
              <a:defRPr>
                <a:solidFill>
                  <a:srgbClr val="FFCC99"/>
                </a:solidFill>
                <a:latin typeface="华文中宋" panose="02010600040101010101" charset="-122"/>
                <a:ea typeface="华文中宋" panose="02010600040101010101" charset="-122"/>
              </a:defRPr>
            </a:lvl9pPr>
          </a:lstStyle>
          <a:p>
            <a:pPr fontAlgn="base">
              <a:defRPr/>
            </a:pPr>
            <a:endParaRPr lang="zh-CN" altLang="zh-CN" sz="2400" b="1" strike="noStrike" noProof="1" dirty="0">
              <a:solidFill>
                <a:srgbClr val="FFFF00"/>
              </a:solidFill>
              <a:latin typeface="微软雅黑" panose="020B0503020204020204" charset="-122"/>
              <a:ea typeface="微软雅黑" panose="020B0503020204020204" charset="-122"/>
            </a:endParaRPr>
          </a:p>
          <a:p>
            <a:pPr fontAlgn="base">
              <a:defRPr/>
            </a:pPr>
            <a:endParaRPr lang="en-US" altLang="zh-CN" sz="1950" b="1" strike="noStrike" spc="225" noProof="1" dirty="0">
              <a:solidFill>
                <a:schemeClr val="tx1"/>
              </a:solidFill>
              <a:latin typeface="微软雅黑" panose="020B0503020204020204" charset="-122"/>
              <a:ea typeface="微软雅黑" panose="020B0503020204020204" charset="-122"/>
            </a:endParaRPr>
          </a:p>
        </p:txBody>
      </p:sp>
      <p:sp>
        <p:nvSpPr>
          <p:cNvPr id="51204" name="文本框 4"/>
          <p:cNvSpPr txBox="1"/>
          <p:nvPr/>
        </p:nvSpPr>
        <p:spPr>
          <a:xfrm>
            <a:off x="539750" y="548323"/>
            <a:ext cx="8175625" cy="2399665"/>
          </a:xfrm>
          <a:prstGeom prst="rect">
            <a:avLst/>
          </a:prstGeom>
          <a:noFill/>
          <a:ln w="9525">
            <a:noFill/>
          </a:ln>
        </p:spPr>
        <p:txBody>
          <a:bodyPr wrap="square" anchor="t" anchorCtr="0">
            <a:spAutoFit/>
          </a:bodyPr>
          <a:p>
            <a:pPr>
              <a:lnSpc>
                <a:spcPct val="150000"/>
              </a:lnSpc>
            </a:pPr>
            <a:r>
              <a:rPr lang="en-US" altLang="zh-CN" sz="2000" b="1" dirty="0">
                <a:solidFill>
                  <a:srgbClr val="0000CC"/>
                </a:solidFill>
                <a:latin typeface="微软雅黑" panose="020B0503020204020204" charset="-122"/>
                <a:ea typeface="微软雅黑" panose="020B0503020204020204" charset="-122"/>
                <a:sym typeface="宋体" panose="02010600030101010101" pitchFamily="2" charset="-122"/>
              </a:rPr>
              <a:t>3</a:t>
            </a:r>
            <a:r>
              <a:rPr lang="zh-CN" altLang="en-US" sz="2000" b="1" dirty="0">
                <a:solidFill>
                  <a:srgbClr val="0000CC"/>
                </a:solidFill>
                <a:latin typeface="微软雅黑" panose="020B0503020204020204" charset="-122"/>
                <a:ea typeface="微软雅黑" panose="020B0503020204020204" charset="-122"/>
                <a:sym typeface="宋体" panose="02010600030101010101" pitchFamily="2" charset="-122"/>
              </a:rPr>
              <a:t>、视同销售</a:t>
            </a:r>
            <a:endParaRPr lang="en-US" altLang="zh-CN" sz="2000" dirty="0">
              <a:solidFill>
                <a:srgbClr val="0000CC"/>
              </a:solidFill>
              <a:latin typeface="微软雅黑" panose="020B0503020204020204" charset="-122"/>
              <a:ea typeface="微软雅黑" panose="020B0503020204020204" charset="-122"/>
              <a:sym typeface="宋体" panose="02010600030101010101" pitchFamily="2" charset="-122"/>
            </a:endParaRPr>
          </a:p>
          <a:p>
            <a:pPr>
              <a:lnSpc>
                <a:spcPct val="150000"/>
              </a:lnSpc>
            </a:pPr>
            <a:r>
              <a:rPr lang="zh-CN" altLang="en-US" sz="2000" b="1" dirty="0">
                <a:latin typeface="微软雅黑" panose="020B0503020204020204" charset="-122"/>
                <a:ea typeface="微软雅黑" panose="020B0503020204020204" charset="-122"/>
                <a:sym typeface="宋体" panose="02010600030101010101" pitchFamily="2" charset="-122"/>
              </a:rPr>
              <a:t>       纳税人既有对外销售应税产品，又有将应税产品自用于除连续生产应税产品以外的其他方面的：</a:t>
            </a:r>
            <a:endParaRPr lang="zh-CN" altLang="en-US" sz="2000" b="1" dirty="0">
              <a:latin typeface="微软雅黑" panose="020B0503020204020204" charset="-122"/>
              <a:ea typeface="微软雅黑" panose="020B0503020204020204" charset="-122"/>
            </a:endParaRPr>
          </a:p>
          <a:p>
            <a:pPr>
              <a:lnSpc>
                <a:spcPct val="150000"/>
              </a:lnSpc>
            </a:pPr>
            <a:r>
              <a:rPr lang="zh-CN" altLang="en-US" sz="2000" b="1" dirty="0">
                <a:latin typeface="微软雅黑" panose="020B0503020204020204" charset="-122"/>
                <a:ea typeface="微软雅黑" panose="020B0503020204020204" charset="-122"/>
                <a:sym typeface="宋体" panose="02010600030101010101" pitchFamily="2" charset="-122"/>
              </a:rPr>
              <a:t>      自用的这部分应税产品，按纳税人对外销售应税产品的平均价格计算销售额，征收资源税。</a:t>
            </a:r>
            <a:endParaRPr lang="zh-CN" altLang="en-US" sz="2000" b="1" dirty="0">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p:transition>
    <p:blinds dir="ver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59765" y="300990"/>
            <a:ext cx="8025130" cy="359156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3" y="3973"/>
              <a:ext cx="6996" cy="2788"/>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542925">
                <a:lnSpc>
                  <a:spcPct val="150000"/>
                </a:lnSpc>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lang="en-US" altLang="zh-CN" sz="1400" spc="200">
                  <a:solidFill>
                    <a:srgbClr val="FF0000"/>
                  </a:solidFill>
                  <a:uFillTx/>
                  <a:latin typeface="微软雅黑" panose="020B0503020204020204" charset="-122"/>
                  <a:ea typeface="微软雅黑" panose="020B0503020204020204" charset="-122"/>
                  <a:cs typeface="微软雅黑" panose="020B0503020204020204" charset="-122"/>
                </a:rPr>
                <a:t> </a:t>
              </a:r>
              <a:r>
                <a:rPr lang="en-US" altLang="zh-CN" spc="200">
                  <a:solidFill>
                    <a:srgbClr val="FF0000"/>
                  </a:solidFill>
                  <a:uFillTx/>
                  <a:latin typeface="微软雅黑" panose="020B0503020204020204" charset="-122"/>
                  <a:ea typeface="微软雅黑" panose="020B0503020204020204" charset="-122"/>
                  <a:cs typeface="微软雅黑" panose="020B0503020204020204" charset="-122"/>
                </a:rPr>
                <a:t> </a:t>
              </a:r>
              <a:r>
                <a:rPr lang="zh-CN" altLang="zh-CN" dirty="0">
                  <a:solidFill>
                    <a:srgbClr val="FF0000"/>
                  </a:solidFill>
                  <a:latin typeface="微软雅黑" panose="020B0503020204020204" charset="-122"/>
                  <a:ea typeface="微软雅黑" panose="020B0503020204020204" charset="-122"/>
                  <a:sym typeface="+mn-ea"/>
                </a:rPr>
                <a:t>【</a:t>
              </a:r>
              <a:r>
                <a:rPr lang="zh-CN" dirty="0">
                  <a:solidFill>
                    <a:srgbClr val="FF0000"/>
                  </a:solidFill>
                  <a:latin typeface="微软雅黑" panose="020B0503020204020204" charset="-122"/>
                  <a:ea typeface="微软雅黑" panose="020B0503020204020204" charset="-122"/>
                  <a:sym typeface="+mn-ea"/>
                </a:rPr>
                <a:t>例</a:t>
              </a:r>
              <a:r>
                <a:rPr lang="zh-CN" altLang="zh-CN" dirty="0">
                  <a:solidFill>
                    <a:srgbClr val="FF0000"/>
                  </a:solidFill>
                  <a:latin typeface="微软雅黑" panose="020B0503020204020204" charset="-122"/>
                  <a:ea typeface="微软雅黑" panose="020B0503020204020204" charset="-122"/>
                  <a:sym typeface="+mn-ea"/>
                </a:rPr>
                <a:t>】</a:t>
              </a:r>
              <a:r>
                <a:rPr lang="zh-CN" altLang="en-US" sz="2000" dirty="0">
                  <a:latin typeface="微软雅黑" panose="020B0503020204020204" charset="-122"/>
                  <a:ea typeface="微软雅黑" panose="020B0503020204020204" charset="-122"/>
                  <a:sym typeface="宋体" panose="02010600030101010101" pitchFamily="2" charset="-122"/>
                </a:rPr>
                <a:t>永生煤矿</a:t>
              </a:r>
              <a:r>
                <a:rPr lang="en-US" altLang="zh-CN" sz="2000" dirty="0">
                  <a:latin typeface="微软雅黑" panose="020B0503020204020204" charset="-122"/>
                  <a:ea typeface="微软雅黑" panose="020B0503020204020204" charset="-122"/>
                  <a:sym typeface="宋体" panose="02010600030101010101" pitchFamily="2" charset="-122"/>
                </a:rPr>
                <a:t>2023</a:t>
              </a:r>
              <a:r>
                <a:rPr lang="zh-CN" altLang="en-US" sz="2000" dirty="0">
                  <a:latin typeface="微软雅黑" panose="020B0503020204020204" charset="-122"/>
                  <a:ea typeface="微软雅黑" panose="020B0503020204020204" charset="-122"/>
                  <a:sym typeface="宋体" panose="02010600030101010101" pitchFamily="2" charset="-122"/>
                </a:rPr>
                <a:t>年</a:t>
              </a:r>
              <a:r>
                <a:rPr lang="en-US" altLang="zh-CN" sz="2000" dirty="0">
                  <a:latin typeface="微软雅黑" panose="020B0503020204020204" charset="-122"/>
                  <a:ea typeface="微软雅黑" panose="020B0503020204020204" charset="-122"/>
                  <a:sym typeface="宋体" panose="02010600030101010101" pitchFamily="2" charset="-122"/>
                </a:rPr>
                <a:t>11</a:t>
              </a:r>
              <a:r>
                <a:rPr lang="zh-CN" altLang="en-US" sz="2000" dirty="0">
                  <a:latin typeface="微软雅黑" panose="020B0503020204020204" charset="-122"/>
                  <a:ea typeface="微软雅黑" panose="020B0503020204020204" charset="-122"/>
                  <a:sym typeface="宋体" panose="02010600030101010101" pitchFamily="2" charset="-122"/>
                </a:rPr>
                <a:t>月开采原煤</a:t>
              </a:r>
              <a:r>
                <a:rPr lang="en-US" altLang="zh-CN" sz="2000" dirty="0">
                  <a:latin typeface="微软雅黑" panose="020B0503020204020204" charset="-122"/>
                  <a:ea typeface="微软雅黑" panose="020B0503020204020204" charset="-122"/>
                  <a:sym typeface="宋体" panose="02010600030101010101" pitchFamily="2" charset="-122"/>
                </a:rPr>
                <a:t>100</a:t>
              </a:r>
              <a:r>
                <a:rPr lang="zh-CN" altLang="en-US" sz="2000" dirty="0">
                  <a:latin typeface="微软雅黑" panose="020B0503020204020204" charset="-122"/>
                  <a:ea typeface="微软雅黑" panose="020B0503020204020204" charset="-122"/>
                  <a:sym typeface="宋体" panose="02010600030101010101" pitchFamily="2" charset="-122"/>
                </a:rPr>
                <a:t>万吨，当月对外销售</a:t>
              </a:r>
              <a:r>
                <a:rPr lang="en-US" altLang="zh-CN" sz="2000" dirty="0">
                  <a:latin typeface="微软雅黑" panose="020B0503020204020204" charset="-122"/>
                  <a:ea typeface="微软雅黑" panose="020B0503020204020204" charset="-122"/>
                  <a:sym typeface="宋体" panose="02010600030101010101" pitchFamily="2" charset="-122"/>
                </a:rPr>
                <a:t>90</a:t>
              </a:r>
              <a:r>
                <a:rPr lang="zh-CN" altLang="en-US" sz="2000" dirty="0">
                  <a:latin typeface="微软雅黑" panose="020B0503020204020204" charset="-122"/>
                  <a:ea typeface="微软雅黑" panose="020B0503020204020204" charset="-122"/>
                  <a:sym typeface="宋体" panose="02010600030101010101" pitchFamily="2" charset="-122"/>
                </a:rPr>
                <a:t>万吨</a:t>
              </a:r>
              <a:r>
                <a:rPr lang="en-US" altLang="zh-CN" sz="2000" dirty="0">
                  <a:latin typeface="微软雅黑" panose="020B0503020204020204" charset="-122"/>
                  <a:ea typeface="微软雅黑" panose="020B0503020204020204" charset="-122"/>
                  <a:sym typeface="宋体" panose="02010600030101010101" pitchFamily="2" charset="-122"/>
                </a:rPr>
                <a:t>;</a:t>
              </a:r>
              <a:r>
                <a:rPr lang="zh-CN" altLang="en-US" sz="2000" dirty="0">
                  <a:latin typeface="微软雅黑" panose="020B0503020204020204" charset="-122"/>
                  <a:ea typeface="微软雅黑" panose="020B0503020204020204" charset="-122"/>
                  <a:sym typeface="宋体" panose="02010600030101010101" pitchFamily="2" charset="-122"/>
                </a:rPr>
                <a:t>为职工宿舍供暖，使用本月开采的原煤</a:t>
              </a:r>
              <a:r>
                <a:rPr lang="en-US" altLang="zh-CN" sz="2000" dirty="0">
                  <a:latin typeface="微软雅黑" panose="020B0503020204020204" charset="-122"/>
                  <a:ea typeface="微软雅黑" panose="020B0503020204020204" charset="-122"/>
                  <a:sym typeface="宋体" panose="02010600030101010101" pitchFamily="2" charset="-122"/>
                </a:rPr>
                <a:t>2</a:t>
              </a:r>
              <a:r>
                <a:rPr lang="zh-CN" altLang="en-US" sz="2000" dirty="0">
                  <a:latin typeface="微软雅黑" panose="020B0503020204020204" charset="-122"/>
                  <a:ea typeface="微软雅黑" panose="020B0503020204020204" charset="-122"/>
                  <a:sym typeface="宋体" panose="02010600030101010101" pitchFamily="2" charset="-122"/>
                </a:rPr>
                <a:t>万吨</a:t>
              </a:r>
              <a:r>
                <a:rPr lang="en-US" altLang="zh-CN" sz="2000" dirty="0">
                  <a:latin typeface="微软雅黑" panose="020B0503020204020204" charset="-122"/>
                  <a:ea typeface="微软雅黑" panose="020B0503020204020204" charset="-122"/>
                  <a:sym typeface="宋体" panose="02010600030101010101" pitchFamily="2" charset="-122"/>
                </a:rPr>
                <a:t>;</a:t>
              </a:r>
              <a:r>
                <a:rPr lang="zh-CN" altLang="en-US" sz="2000" dirty="0">
                  <a:latin typeface="微软雅黑" panose="020B0503020204020204" charset="-122"/>
                  <a:ea typeface="微软雅黑" panose="020B0503020204020204" charset="-122"/>
                  <a:sym typeface="宋体" panose="02010600030101010101" pitchFamily="2" charset="-122"/>
                </a:rPr>
                <a:t>向洗煤车间移送本月开采的原煤</a:t>
              </a:r>
              <a:r>
                <a:rPr lang="en-US" altLang="zh-CN" sz="2000" dirty="0">
                  <a:latin typeface="微软雅黑" panose="020B0503020204020204" charset="-122"/>
                  <a:ea typeface="微软雅黑" panose="020B0503020204020204" charset="-122"/>
                  <a:sym typeface="宋体" panose="02010600030101010101" pitchFamily="2" charset="-122"/>
                </a:rPr>
                <a:t>5</a:t>
              </a:r>
              <a:r>
                <a:rPr lang="zh-CN" altLang="en-US" sz="2000" dirty="0">
                  <a:latin typeface="微软雅黑" panose="020B0503020204020204" charset="-122"/>
                  <a:ea typeface="微软雅黑" panose="020B0503020204020204" charset="-122"/>
                  <a:sym typeface="宋体" panose="02010600030101010101" pitchFamily="2" charset="-122"/>
                </a:rPr>
                <a:t>万吨加工洗煤，尚未对外销售。其余</a:t>
              </a:r>
              <a:r>
                <a:rPr lang="en-US" altLang="zh-CN" sz="2000" dirty="0">
                  <a:latin typeface="微软雅黑" panose="020B0503020204020204" charset="-122"/>
                  <a:ea typeface="微软雅黑" panose="020B0503020204020204" charset="-122"/>
                  <a:sym typeface="宋体" panose="02010600030101010101" pitchFamily="2" charset="-122"/>
                </a:rPr>
                <a:t>3</a:t>
              </a:r>
              <a:r>
                <a:rPr lang="zh-CN" altLang="en-US" sz="2000" dirty="0">
                  <a:latin typeface="微软雅黑" panose="020B0503020204020204" charset="-122"/>
                  <a:ea typeface="微软雅黑" panose="020B0503020204020204" charset="-122"/>
                  <a:sym typeface="宋体" panose="02010600030101010101" pitchFamily="2" charset="-122"/>
                </a:rPr>
                <a:t>万吨原煤待售。已知该煤矿每吨原煤不含增值税售价为</a:t>
              </a:r>
              <a:r>
                <a:rPr lang="en-US" altLang="zh-CN" sz="2000" dirty="0">
                  <a:latin typeface="微软雅黑" panose="020B0503020204020204" charset="-122"/>
                  <a:ea typeface="微软雅黑" panose="020B0503020204020204" charset="-122"/>
                  <a:sym typeface="宋体" panose="02010600030101010101" pitchFamily="2" charset="-122"/>
                </a:rPr>
                <a:t>500</a:t>
              </a:r>
              <a:r>
                <a:rPr lang="zh-CN" altLang="en-US" sz="2000" dirty="0">
                  <a:latin typeface="微软雅黑" panose="020B0503020204020204" charset="-122"/>
                  <a:ea typeface="微软雅黑" panose="020B0503020204020204" charset="-122"/>
                  <a:sym typeface="宋体" panose="02010600030101010101" pitchFamily="2" charset="-122"/>
                </a:rPr>
                <a:t>元（不含从坑口到车站、码头等的运输费用），适用的资源税税率为</a:t>
              </a:r>
              <a:r>
                <a:rPr lang="en-US" altLang="zh-CN" sz="2000" dirty="0">
                  <a:latin typeface="微软雅黑" panose="020B0503020204020204" charset="-122"/>
                  <a:ea typeface="微软雅黑" panose="020B0503020204020204" charset="-122"/>
                  <a:sym typeface="宋体" panose="02010600030101010101" pitchFamily="2" charset="-122"/>
                </a:rPr>
                <a:t>5%</a:t>
              </a:r>
              <a:r>
                <a:rPr lang="zh-CN" altLang="en-US" sz="2000" dirty="0">
                  <a:latin typeface="微软雅黑" panose="020B0503020204020204" charset="-122"/>
                  <a:ea typeface="微软雅黑" panose="020B0503020204020204" charset="-122"/>
                  <a:sym typeface="宋体" panose="02010600030101010101" pitchFamily="2" charset="-122"/>
                </a:rPr>
                <a:t>。</a:t>
              </a:r>
              <a:endParaRPr lang="zh-CN" altLang="en-US" sz="2000" dirty="0">
                <a:latin typeface="微软雅黑" panose="020B0503020204020204" charset="-122"/>
                <a:ea typeface="微软雅黑" panose="020B0503020204020204" charset="-122"/>
                <a:sym typeface="宋体" panose="02010600030101010101" pitchFamily="2" charset="-122"/>
              </a:endParaRPr>
            </a:p>
            <a:p>
              <a:pPr indent="542925">
                <a:lnSpc>
                  <a:spcPct val="150000"/>
                </a:lnSpc>
              </a:pPr>
              <a:r>
                <a:rPr lang="zh-CN" altLang="en-US" sz="2000" dirty="0">
                  <a:latin typeface="微软雅黑" panose="020B0503020204020204" charset="-122"/>
                  <a:ea typeface="微软雅黑" panose="020B0503020204020204" charset="-122"/>
                  <a:sym typeface="宋体" panose="02010600030101010101" pitchFamily="2" charset="-122"/>
                </a:rPr>
                <a:t>【要求】该煤矿当月应纳资源税？</a:t>
              </a:r>
              <a:endParaRPr lang="zh-CN" altLang="en-US" sz="2000"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
        <p:nvSpPr>
          <p:cNvPr id="3" name="文本框 2"/>
          <p:cNvSpPr txBox="1"/>
          <p:nvPr/>
        </p:nvSpPr>
        <p:spPr>
          <a:xfrm>
            <a:off x="692150" y="3818890"/>
            <a:ext cx="8168005" cy="2168525"/>
          </a:xfrm>
          <a:prstGeom prst="rect">
            <a:avLst/>
          </a:prstGeom>
          <a:noFill/>
        </p:spPr>
        <p:txBody>
          <a:bodyPr wrap="square" rtlCol="0" anchor="t">
            <a:spAutoFit/>
          </a:bodyPr>
          <a:p>
            <a:pPr indent="542925">
              <a:lnSpc>
                <a:spcPct val="150000"/>
              </a:lnSpc>
            </a:pPr>
            <a:r>
              <a:rPr lang="en-US" altLang="zh-CN" sz="1800" b="1" dirty="0">
                <a:solidFill>
                  <a:srgbClr val="FF0000"/>
                </a:solidFill>
                <a:latin typeface="微软雅黑" panose="020B0503020204020204" charset="-122"/>
                <a:ea typeface="微软雅黑" panose="020B0503020204020204" charset="-122"/>
                <a:sym typeface="宋体" panose="02010600030101010101" pitchFamily="2" charset="-122"/>
              </a:rPr>
              <a:t>【</a:t>
            </a:r>
            <a:r>
              <a:rPr lang="zh-CN" altLang="en-US" sz="1800" b="1" dirty="0">
                <a:solidFill>
                  <a:srgbClr val="FF0000"/>
                </a:solidFill>
                <a:latin typeface="微软雅黑" panose="020B0503020204020204" charset="-122"/>
                <a:ea typeface="微软雅黑" panose="020B0503020204020204" charset="-122"/>
                <a:sym typeface="宋体" panose="02010600030101010101" pitchFamily="2" charset="-122"/>
              </a:rPr>
              <a:t>解析</a:t>
            </a:r>
            <a:r>
              <a:rPr lang="en-US" altLang="zh-CN" sz="1800" b="1" dirty="0">
                <a:solidFill>
                  <a:srgbClr val="FF0000"/>
                </a:solidFill>
                <a:latin typeface="微软雅黑" panose="020B0503020204020204" charset="-122"/>
                <a:ea typeface="微软雅黑" panose="020B0503020204020204" charset="-122"/>
                <a:sym typeface="宋体" panose="02010600030101010101" pitchFamily="2" charset="-122"/>
              </a:rPr>
              <a:t>】</a:t>
            </a:r>
            <a:endParaRPr lang="en-US" altLang="zh-CN" sz="1800" b="1" dirty="0">
              <a:solidFill>
                <a:srgbClr val="FF0000"/>
              </a:solidFill>
              <a:latin typeface="微软雅黑" panose="020B0503020204020204" charset="-122"/>
              <a:ea typeface="微软雅黑" panose="020B0503020204020204" charset="-122"/>
              <a:sym typeface="宋体" panose="02010600030101010101" pitchFamily="2" charset="-122"/>
            </a:endParaRPr>
          </a:p>
          <a:p>
            <a:pPr indent="542925">
              <a:lnSpc>
                <a:spcPct val="150000"/>
              </a:lnSpc>
            </a:pPr>
            <a:r>
              <a:rPr lang="zh-CN" altLang="en-US" sz="1800" dirty="0">
                <a:latin typeface="微软雅黑" panose="020B0503020204020204" charset="-122"/>
                <a:ea typeface="微软雅黑" panose="020B0503020204020204" charset="-122"/>
                <a:sym typeface="宋体" panose="02010600030101010101" pitchFamily="2" charset="-122"/>
              </a:rPr>
              <a:t>（</a:t>
            </a:r>
            <a:r>
              <a:rPr lang="en-US" altLang="zh-CN" sz="1800" dirty="0">
                <a:latin typeface="微软雅黑" panose="020B0503020204020204" charset="-122"/>
                <a:ea typeface="微软雅黑" panose="020B0503020204020204" charset="-122"/>
                <a:sym typeface="宋体" panose="02010600030101010101" pitchFamily="2" charset="-122"/>
              </a:rPr>
              <a:t>1</a:t>
            </a:r>
            <a:r>
              <a:rPr lang="zh-CN" altLang="en-US" sz="1800" dirty="0">
                <a:latin typeface="微软雅黑" panose="020B0503020204020204" charset="-122"/>
                <a:ea typeface="微软雅黑" panose="020B0503020204020204" charset="-122"/>
                <a:sym typeface="宋体" panose="02010600030101010101" pitchFamily="2" charset="-122"/>
              </a:rPr>
              <a:t>）为职工宿舍供暖使用的</a:t>
            </a:r>
            <a:r>
              <a:rPr lang="en-US" altLang="zh-CN" sz="1800" dirty="0">
                <a:latin typeface="微软雅黑" panose="020B0503020204020204" charset="-122"/>
                <a:ea typeface="微软雅黑" panose="020B0503020204020204" charset="-122"/>
                <a:sym typeface="宋体" panose="02010600030101010101" pitchFamily="2" charset="-122"/>
              </a:rPr>
              <a:t>2</a:t>
            </a:r>
            <a:r>
              <a:rPr lang="zh-CN" altLang="en-US" sz="1800" dirty="0">
                <a:latin typeface="微软雅黑" panose="020B0503020204020204" charset="-122"/>
                <a:ea typeface="微软雅黑" panose="020B0503020204020204" charset="-122"/>
                <a:sym typeface="宋体" panose="02010600030101010101" pitchFamily="2" charset="-122"/>
              </a:rPr>
              <a:t>万吨原煤，视同销售，应缴纳资源税</a:t>
            </a:r>
            <a:r>
              <a:rPr lang="en-US" altLang="zh-CN" sz="1800" dirty="0">
                <a:latin typeface="微软雅黑" panose="020B0503020204020204" charset="-122"/>
                <a:ea typeface="微软雅黑" panose="020B0503020204020204" charset="-122"/>
                <a:sym typeface="宋体" panose="02010600030101010101" pitchFamily="2" charset="-122"/>
              </a:rPr>
              <a:t>;</a:t>
            </a:r>
            <a:endParaRPr lang="en-US" altLang="zh-CN" sz="1800" dirty="0">
              <a:latin typeface="微软雅黑" panose="020B0503020204020204" charset="-122"/>
              <a:ea typeface="微软雅黑" panose="020B0503020204020204" charset="-122"/>
            </a:endParaRPr>
          </a:p>
          <a:p>
            <a:pPr indent="542925">
              <a:lnSpc>
                <a:spcPct val="150000"/>
              </a:lnSpc>
            </a:pPr>
            <a:r>
              <a:rPr lang="zh-CN" altLang="en-US" sz="1800" dirty="0">
                <a:latin typeface="微软雅黑" panose="020B0503020204020204" charset="-122"/>
                <a:ea typeface="微软雅黑" panose="020B0503020204020204" charset="-122"/>
                <a:sym typeface="宋体" panose="02010600030101010101" pitchFamily="2" charset="-122"/>
              </a:rPr>
              <a:t>（</a:t>
            </a:r>
            <a:r>
              <a:rPr lang="en-US" altLang="zh-CN" sz="1800" dirty="0">
                <a:latin typeface="微软雅黑" panose="020B0503020204020204" charset="-122"/>
                <a:ea typeface="微软雅黑" panose="020B0503020204020204" charset="-122"/>
                <a:sym typeface="宋体" panose="02010600030101010101" pitchFamily="2" charset="-122"/>
              </a:rPr>
              <a:t>2</a:t>
            </a:r>
            <a:r>
              <a:rPr lang="zh-CN" altLang="en-US" sz="1800" dirty="0">
                <a:latin typeface="微软雅黑" panose="020B0503020204020204" charset="-122"/>
                <a:ea typeface="微软雅黑" panose="020B0503020204020204" charset="-122"/>
                <a:sym typeface="宋体" panose="02010600030101010101" pitchFamily="2" charset="-122"/>
              </a:rPr>
              <a:t>）移送继续加工洗煤的原煤，在移送环节不缴纳资源税。       </a:t>
            </a:r>
            <a:endParaRPr lang="zh-CN" altLang="en-US" sz="1800" dirty="0">
              <a:latin typeface="微软雅黑" panose="020B0503020204020204" charset="-122"/>
              <a:ea typeface="微软雅黑" panose="020B0503020204020204" charset="-122"/>
            </a:endParaRPr>
          </a:p>
          <a:p>
            <a:pPr indent="542925">
              <a:lnSpc>
                <a:spcPct val="150000"/>
              </a:lnSpc>
            </a:pPr>
            <a:r>
              <a:rPr lang="zh-CN" altLang="en-US" sz="1800" dirty="0">
                <a:latin typeface="微软雅黑" panose="020B0503020204020204" charset="-122"/>
                <a:ea typeface="微软雅黑" panose="020B0503020204020204" charset="-122"/>
                <a:sym typeface="宋体" panose="02010600030101010101" pitchFamily="2" charset="-122"/>
              </a:rPr>
              <a:t>该煤矿</a:t>
            </a:r>
            <a:r>
              <a:rPr lang="en-US" altLang="zh-CN" sz="1800" dirty="0">
                <a:latin typeface="微软雅黑" panose="020B0503020204020204" charset="-122"/>
                <a:ea typeface="微软雅黑" panose="020B0503020204020204" charset="-122"/>
                <a:sym typeface="宋体" panose="02010600030101010101" pitchFamily="2" charset="-122"/>
              </a:rPr>
              <a:t>2021</a:t>
            </a:r>
            <a:r>
              <a:rPr lang="zh-CN" altLang="en-US" sz="1800" dirty="0">
                <a:latin typeface="微软雅黑" panose="020B0503020204020204" charset="-122"/>
                <a:ea typeface="微软雅黑" panose="020B0503020204020204" charset="-122"/>
                <a:sym typeface="宋体" panose="02010600030101010101" pitchFamily="2" charset="-122"/>
              </a:rPr>
              <a:t>年</a:t>
            </a:r>
            <a:r>
              <a:rPr lang="en-US" altLang="zh-CN" sz="1800" dirty="0">
                <a:latin typeface="微软雅黑" panose="020B0503020204020204" charset="-122"/>
                <a:ea typeface="微软雅黑" panose="020B0503020204020204" charset="-122"/>
                <a:sym typeface="宋体" panose="02010600030101010101" pitchFamily="2" charset="-122"/>
              </a:rPr>
              <a:t>11</a:t>
            </a:r>
            <a:r>
              <a:rPr lang="zh-CN" altLang="en-US" sz="1800" dirty="0">
                <a:latin typeface="微软雅黑" panose="020B0503020204020204" charset="-122"/>
                <a:ea typeface="微软雅黑" panose="020B0503020204020204" charset="-122"/>
                <a:sym typeface="宋体" panose="02010600030101010101" pitchFamily="2" charset="-122"/>
              </a:rPr>
              <a:t>月就上述业务应缴纳的资源税 </a:t>
            </a:r>
            <a:endParaRPr lang="zh-CN" altLang="en-US" sz="1800" dirty="0">
              <a:latin typeface="微软雅黑" panose="020B0503020204020204" charset="-122"/>
              <a:ea typeface="微软雅黑" panose="020B0503020204020204" charset="-122"/>
            </a:endParaRPr>
          </a:p>
          <a:p>
            <a:pPr indent="542925">
              <a:lnSpc>
                <a:spcPct val="150000"/>
              </a:lnSpc>
            </a:pPr>
            <a:r>
              <a:rPr lang="en-US" altLang="zh-CN" sz="1800" dirty="0">
                <a:latin typeface="微软雅黑" panose="020B0503020204020204" charset="-122"/>
                <a:ea typeface="微软雅黑" panose="020B0503020204020204" charset="-122"/>
                <a:sym typeface="宋体" panose="02010600030101010101" pitchFamily="2" charset="-122"/>
              </a:rPr>
              <a:t>=</a:t>
            </a:r>
            <a:r>
              <a:rPr lang="zh-CN" altLang="en-US" sz="1800" dirty="0">
                <a:latin typeface="微软雅黑" panose="020B0503020204020204" charset="-122"/>
                <a:ea typeface="微软雅黑" panose="020B0503020204020204" charset="-122"/>
                <a:sym typeface="宋体" panose="02010600030101010101" pitchFamily="2" charset="-122"/>
              </a:rPr>
              <a:t>（</a:t>
            </a:r>
            <a:r>
              <a:rPr lang="en-US" altLang="zh-CN" sz="1800" dirty="0">
                <a:latin typeface="微软雅黑" panose="020B0503020204020204" charset="-122"/>
                <a:ea typeface="微软雅黑" panose="020B0503020204020204" charset="-122"/>
                <a:sym typeface="宋体" panose="02010600030101010101" pitchFamily="2" charset="-122"/>
              </a:rPr>
              <a:t>90+2</a:t>
            </a:r>
            <a:r>
              <a:rPr lang="zh-CN" altLang="en-US" sz="1800" dirty="0">
                <a:latin typeface="微软雅黑" panose="020B0503020204020204" charset="-122"/>
                <a:ea typeface="微软雅黑" panose="020B0503020204020204" charset="-122"/>
                <a:sym typeface="宋体" panose="02010600030101010101" pitchFamily="2" charset="-122"/>
              </a:rPr>
              <a:t>）</a:t>
            </a:r>
            <a:r>
              <a:rPr lang="en-US" altLang="zh-CN" sz="1800" dirty="0">
                <a:latin typeface="微软雅黑" panose="020B0503020204020204" charset="-122"/>
                <a:ea typeface="微软雅黑" panose="020B0503020204020204" charset="-122"/>
                <a:sym typeface="宋体" panose="02010600030101010101" pitchFamily="2" charset="-122"/>
              </a:rPr>
              <a:t>×500×5%=2300</a:t>
            </a:r>
            <a:r>
              <a:rPr lang="zh-CN" altLang="en-US" sz="1800" dirty="0">
                <a:latin typeface="微软雅黑" panose="020B0503020204020204" charset="-122"/>
                <a:ea typeface="微软雅黑" panose="020B0503020204020204" charset="-122"/>
                <a:sym typeface="宋体" panose="02010600030101010101" pitchFamily="2" charset="-122"/>
              </a:rPr>
              <a:t>（万元）</a:t>
            </a:r>
            <a:endParaRPr lang="zh-CN" altLang="zh-CN" sz="1800" kern="1200" dirty="0">
              <a:latin typeface="微软雅黑" panose="020B0503020204020204" charset="-122"/>
              <a:ea typeface="微软雅黑" panose="020B050302020402020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占位符 1"/>
          <p:cNvSpPr txBox="1"/>
          <p:nvPr/>
        </p:nvSpPr>
        <p:spPr bwMode="auto">
          <a:xfrm>
            <a:off x="417513" y="1481138"/>
            <a:ext cx="6224588" cy="2447925"/>
          </a:xfrm>
          <a:prstGeom prst="rect">
            <a:avLst/>
          </a:prstGeom>
          <a:noFill/>
          <a:ln w="9525">
            <a:noFill/>
            <a:miter lim="800000"/>
          </a:ln>
        </p:spPr>
        <p:txBody>
          <a:bodyPr/>
          <a:lstStyle/>
          <a:p>
            <a:pPr>
              <a:lnSpc>
                <a:spcPct val="150000"/>
              </a:lnSpc>
              <a:defRPr/>
            </a:pPr>
            <a:r>
              <a:rPr lang="en-US" altLang="zh-CN" sz="2000" noProof="1" dirty="0">
                <a:latin typeface="微软雅黑" panose="020B0503020204020204" charset="-122"/>
                <a:ea typeface="微软雅黑" panose="020B0503020204020204" charset="-122"/>
                <a:cs typeface="+mn-cs"/>
              </a:rPr>
              <a:t>       </a:t>
            </a:r>
            <a:endParaRPr lang="zh-CN" altLang="en-US" sz="1650" kern="0" noProof="1" dirty="0">
              <a:solidFill>
                <a:schemeClr val="bg1"/>
              </a:solidFill>
              <a:ea typeface="微软雅黑" panose="020B0503020204020204" charset="-122"/>
            </a:endParaRPr>
          </a:p>
        </p:txBody>
      </p:sp>
      <p:sp>
        <p:nvSpPr>
          <p:cNvPr id="3" name="文本占位符 1"/>
          <p:cNvSpPr txBox="1"/>
          <p:nvPr/>
        </p:nvSpPr>
        <p:spPr bwMode="auto">
          <a:xfrm>
            <a:off x="419100" y="3944938"/>
            <a:ext cx="6224588" cy="1323975"/>
          </a:xfrm>
          <a:prstGeom prst="rect">
            <a:avLst/>
          </a:prstGeom>
          <a:noFill/>
          <a:ln w="9525">
            <a:noFill/>
            <a:miter lim="800000"/>
          </a:ln>
        </p:spPr>
        <p:txBody>
          <a:bodyPr/>
          <a:lstStyle/>
          <a:p>
            <a:pPr>
              <a:lnSpc>
                <a:spcPct val="150000"/>
              </a:lnSpc>
              <a:defRPr/>
            </a:pPr>
            <a:r>
              <a:rPr lang="en-US" altLang="zh-CN" sz="2000" noProof="1" dirty="0">
                <a:latin typeface="微软雅黑" panose="020B0503020204020204" charset="-122"/>
                <a:ea typeface="微软雅黑" panose="020B0503020204020204" charset="-122"/>
                <a:cs typeface="+mn-cs"/>
              </a:rPr>
              <a:t>       </a:t>
            </a:r>
            <a:r>
              <a:rPr lang="zh-CN" altLang="zh-CN" sz="2000" noProof="1" dirty="0">
                <a:solidFill>
                  <a:schemeClr val="bg1"/>
                </a:solidFill>
                <a:latin typeface="微软雅黑" panose="020B0503020204020204" charset="-122"/>
                <a:ea typeface="微软雅黑" panose="020B0503020204020204" charset="-122"/>
                <a:cs typeface="+mn-cs"/>
              </a:rPr>
              <a:t> </a:t>
            </a:r>
            <a:endParaRPr lang="zh-CN" altLang="en-US" sz="1650" kern="0" noProof="1" dirty="0">
              <a:solidFill>
                <a:schemeClr val="bg1"/>
              </a:solidFill>
              <a:ea typeface="微软雅黑" panose="020B0503020204020204" charset="-122"/>
            </a:endParaRPr>
          </a:p>
        </p:txBody>
      </p:sp>
      <p:sp>
        <p:nvSpPr>
          <p:cNvPr id="54275" name="矩形 4"/>
          <p:cNvSpPr/>
          <p:nvPr/>
        </p:nvSpPr>
        <p:spPr>
          <a:xfrm>
            <a:off x="1055688" y="405130"/>
            <a:ext cx="5321300" cy="522288"/>
          </a:xfrm>
          <a:prstGeom prst="rect">
            <a:avLst/>
          </a:prstGeom>
          <a:noFill/>
          <a:ln w="9525">
            <a:noFill/>
          </a:ln>
        </p:spPr>
        <p:txBody>
          <a:bodyPr wrap="square" anchor="t" anchorCtr="0">
            <a:spAutoFit/>
          </a:bodyPr>
          <a:p>
            <a:r>
              <a:rPr lang="en-US" altLang="zh-CN" sz="2800" b="1" dirty="0">
                <a:solidFill>
                  <a:srgbClr val="0000CC"/>
                </a:solidFill>
                <a:latin typeface="微软雅黑" panose="020B0503020204020204" charset="-122"/>
                <a:ea typeface="微软雅黑" panose="020B0503020204020204" charset="-122"/>
              </a:rPr>
              <a:t>4</a:t>
            </a:r>
            <a:r>
              <a:rPr lang="zh-CN" altLang="en-US" sz="2800" b="1" dirty="0">
                <a:solidFill>
                  <a:srgbClr val="0000CC"/>
                </a:solidFill>
                <a:latin typeface="微软雅黑" panose="020B0503020204020204" charset="-122"/>
                <a:ea typeface="微软雅黑" panose="020B0503020204020204" charset="-122"/>
              </a:rPr>
              <a:t>、核定征收计税依据的确定</a:t>
            </a:r>
            <a:endParaRPr lang="zh-CN" altLang="en-US" sz="2800" b="1" dirty="0">
              <a:solidFill>
                <a:srgbClr val="0000CC"/>
              </a:solidFill>
              <a:latin typeface="微软雅黑" panose="020B0503020204020204" charset="-122"/>
              <a:ea typeface="微软雅黑" panose="020B0503020204020204" charset="-122"/>
            </a:endParaRPr>
          </a:p>
        </p:txBody>
      </p:sp>
      <p:sp>
        <p:nvSpPr>
          <p:cNvPr id="6" name="矩形 5"/>
          <p:cNvSpPr/>
          <p:nvPr/>
        </p:nvSpPr>
        <p:spPr>
          <a:xfrm>
            <a:off x="179070" y="1052513"/>
            <a:ext cx="8318500" cy="5354320"/>
          </a:xfrm>
          <a:prstGeom prst="rect">
            <a:avLst/>
          </a:prstGeom>
        </p:spPr>
        <p:txBody>
          <a:bodyPr wrap="square">
            <a:spAutoFit/>
          </a:bodyPr>
          <a:lstStyle/>
          <a:p>
            <a:pPr indent="542925" fontAlgn="base">
              <a:lnSpc>
                <a:spcPct val="150000"/>
              </a:lnSpc>
            </a:pPr>
            <a:r>
              <a:rPr lang="zh-CN" altLang="en-US" sz="2000" strike="noStrike" noProof="1" dirty="0" smtClean="0">
                <a:solidFill>
                  <a:schemeClr val="tx1"/>
                </a:solidFill>
                <a:latin typeface="微软雅黑" panose="020B0503020204020204" charset="-122"/>
                <a:ea typeface="微软雅黑" panose="020B0503020204020204" charset="-122"/>
                <a:cs typeface="+mn-cs"/>
                <a:sym typeface="+mn-ea"/>
              </a:rPr>
              <a:t>纳税人申报的应税产品销售额明显偏低并且无正当理由的、有视同销售应税产品行为而无销售额的，除财政部、国家税务总局另有规定外， 按下列顺序确定</a:t>
            </a:r>
            <a:r>
              <a:rPr lang="en-US" altLang="zh-CN" sz="2000" strike="noStrike" noProof="1" dirty="0" smtClean="0">
                <a:solidFill>
                  <a:schemeClr val="tx1"/>
                </a:solidFill>
                <a:latin typeface="微软雅黑" panose="020B0503020204020204" charset="-122"/>
                <a:ea typeface="微软雅黑" panose="020B0503020204020204" charset="-122"/>
                <a:cs typeface="+mn-cs"/>
                <a:sym typeface="+mn-ea"/>
              </a:rPr>
              <a:t>:</a:t>
            </a:r>
            <a:endParaRPr lang="en-US" altLang="zh-CN" sz="2000" strike="noStrike" noProof="1" dirty="0" smtClean="0">
              <a:solidFill>
                <a:schemeClr val="tx1"/>
              </a:solidFill>
              <a:latin typeface="微软雅黑" panose="020B0503020204020204" charset="-122"/>
              <a:ea typeface="微软雅黑" panose="020B0503020204020204" charset="-122"/>
            </a:endParaRPr>
          </a:p>
          <a:p>
            <a:pPr indent="542925" fontAlgn="base">
              <a:lnSpc>
                <a:spcPct val="150000"/>
              </a:lnSpc>
            </a:pPr>
            <a:r>
              <a:rPr lang="en-US" altLang="zh-CN" sz="2000" strike="noStrike" noProof="1" dirty="0" smtClean="0">
                <a:solidFill>
                  <a:schemeClr val="tx1"/>
                </a:solidFill>
                <a:latin typeface="微软雅黑" panose="020B0503020204020204" charset="-122"/>
                <a:ea typeface="微软雅黑" panose="020B0503020204020204" charset="-122"/>
                <a:cs typeface="+mn-cs"/>
                <a:sym typeface="+mn-ea"/>
              </a:rPr>
              <a:t>1.</a:t>
            </a:r>
            <a:r>
              <a:rPr lang="zh-CN" altLang="en-US" sz="2000" strike="noStrike" noProof="1" dirty="0" smtClean="0">
                <a:solidFill>
                  <a:schemeClr val="tx1"/>
                </a:solidFill>
                <a:latin typeface="微软雅黑" panose="020B0503020204020204" charset="-122"/>
                <a:ea typeface="微软雅黑" panose="020B0503020204020204" charset="-122"/>
                <a:cs typeface="+mn-cs"/>
                <a:sym typeface="+mn-ea"/>
              </a:rPr>
              <a:t>按纳税人最近时期同类产品的平均销售价格确定</a:t>
            </a:r>
            <a:r>
              <a:rPr lang="en-US" altLang="zh-CN" sz="2000" strike="noStrike" noProof="1" dirty="0" smtClean="0">
                <a:solidFill>
                  <a:schemeClr val="tx1"/>
                </a:solidFill>
                <a:latin typeface="微软雅黑" panose="020B0503020204020204" charset="-122"/>
                <a:ea typeface="微软雅黑" panose="020B0503020204020204" charset="-122"/>
                <a:cs typeface="+mn-cs"/>
                <a:sym typeface="+mn-ea"/>
              </a:rPr>
              <a:t>;</a:t>
            </a:r>
            <a:endParaRPr lang="en-US" altLang="zh-CN" sz="2000" strike="noStrike" noProof="1" dirty="0" smtClean="0">
              <a:solidFill>
                <a:schemeClr val="tx1"/>
              </a:solidFill>
              <a:latin typeface="微软雅黑" panose="020B0503020204020204" charset="-122"/>
              <a:ea typeface="微软雅黑" panose="020B0503020204020204" charset="-122"/>
            </a:endParaRPr>
          </a:p>
          <a:p>
            <a:pPr indent="542925" fontAlgn="base">
              <a:lnSpc>
                <a:spcPct val="150000"/>
              </a:lnSpc>
            </a:pPr>
            <a:r>
              <a:rPr lang="en-US" altLang="zh-CN" sz="2000" strike="noStrike" noProof="1" dirty="0" smtClean="0">
                <a:solidFill>
                  <a:schemeClr val="tx1"/>
                </a:solidFill>
                <a:latin typeface="微软雅黑" panose="020B0503020204020204" charset="-122"/>
                <a:ea typeface="微软雅黑" panose="020B0503020204020204" charset="-122"/>
                <a:cs typeface="+mn-cs"/>
                <a:sym typeface="+mn-ea"/>
              </a:rPr>
              <a:t>2.</a:t>
            </a:r>
            <a:r>
              <a:rPr lang="zh-CN" altLang="en-US" sz="2000" strike="noStrike" noProof="1" dirty="0" smtClean="0">
                <a:solidFill>
                  <a:schemeClr val="tx1"/>
                </a:solidFill>
                <a:latin typeface="微软雅黑" panose="020B0503020204020204" charset="-122"/>
                <a:ea typeface="微软雅黑" panose="020B0503020204020204" charset="-122"/>
                <a:cs typeface="+mn-cs"/>
                <a:sym typeface="+mn-ea"/>
              </a:rPr>
              <a:t>按其他纳税人最近时期同类产品的平均销售价格确定</a:t>
            </a:r>
            <a:r>
              <a:rPr lang="en-US" altLang="zh-CN" sz="2000" strike="noStrike" noProof="1" dirty="0" smtClean="0">
                <a:solidFill>
                  <a:schemeClr val="tx1"/>
                </a:solidFill>
                <a:latin typeface="微软雅黑" panose="020B0503020204020204" charset="-122"/>
                <a:ea typeface="微软雅黑" panose="020B0503020204020204" charset="-122"/>
                <a:cs typeface="+mn-cs"/>
                <a:sym typeface="+mn-ea"/>
              </a:rPr>
              <a:t>;</a:t>
            </a:r>
            <a:endParaRPr lang="en-US" altLang="zh-CN" sz="2000" strike="noStrike" noProof="1" dirty="0" smtClean="0">
              <a:solidFill>
                <a:schemeClr val="tx1"/>
              </a:solidFill>
              <a:latin typeface="微软雅黑" panose="020B0503020204020204" charset="-122"/>
              <a:ea typeface="微软雅黑" panose="020B0503020204020204" charset="-122"/>
              <a:cs typeface="+mn-cs"/>
              <a:sym typeface="+mn-ea"/>
            </a:endParaRPr>
          </a:p>
          <a:p>
            <a:pPr indent="542925">
              <a:lnSpc>
                <a:spcPct val="150000"/>
              </a:lnSpc>
            </a:pPr>
            <a:r>
              <a:rPr lang="en-US" altLang="zh-CN" sz="2000" dirty="0">
                <a:solidFill>
                  <a:schemeClr val="tx2"/>
                </a:solidFill>
                <a:latin typeface="微软雅黑" panose="020B0503020204020204" charset="-122"/>
                <a:ea typeface="微软雅黑" panose="020B0503020204020204" charset="-122"/>
                <a:sym typeface="宋体" panose="02010600030101010101" pitchFamily="2" charset="-122"/>
              </a:rPr>
              <a:t>3.</a:t>
            </a:r>
            <a:r>
              <a:rPr lang="zh-CN" altLang="en-US" sz="2000" dirty="0">
                <a:solidFill>
                  <a:schemeClr val="tx2"/>
                </a:solidFill>
                <a:latin typeface="微软雅黑" panose="020B0503020204020204" charset="-122"/>
                <a:ea typeface="微软雅黑" panose="020B0503020204020204" charset="-122"/>
                <a:sym typeface="宋体" panose="02010600030101010101" pitchFamily="2" charset="-122"/>
              </a:rPr>
              <a:t>按组成计税价格确定。</a:t>
            </a:r>
            <a:endParaRPr lang="zh-CN" altLang="en-US" sz="2000" dirty="0">
              <a:solidFill>
                <a:schemeClr val="tx2"/>
              </a:solidFill>
              <a:latin typeface="微软雅黑" panose="020B0503020204020204" charset="-122"/>
              <a:ea typeface="微软雅黑" panose="020B0503020204020204" charset="-122"/>
            </a:endParaRPr>
          </a:p>
          <a:p>
            <a:pPr indent="542925">
              <a:lnSpc>
                <a:spcPct val="150000"/>
              </a:lnSpc>
            </a:pPr>
            <a:r>
              <a:rPr lang="zh-CN" altLang="en-US" sz="2000" dirty="0">
                <a:solidFill>
                  <a:schemeClr val="tx2"/>
                </a:solidFill>
                <a:latin typeface="微软雅黑" panose="020B0503020204020204" charset="-122"/>
                <a:ea typeface="微软雅黑" panose="020B0503020204020204" charset="-122"/>
                <a:sym typeface="宋体" panose="02010600030101010101" pitchFamily="2" charset="-122"/>
              </a:rPr>
              <a:t>组成计税价格</a:t>
            </a:r>
            <a:r>
              <a:rPr lang="en-US" altLang="zh-CN" sz="2000" dirty="0">
                <a:solidFill>
                  <a:schemeClr val="tx2"/>
                </a:solidFill>
                <a:latin typeface="微软雅黑" panose="020B0503020204020204" charset="-122"/>
                <a:ea typeface="微软雅黑" panose="020B0503020204020204" charset="-122"/>
                <a:sym typeface="宋体" panose="02010600030101010101" pitchFamily="2" charset="-122"/>
              </a:rPr>
              <a:t>=</a:t>
            </a:r>
            <a:r>
              <a:rPr lang="zh-CN" altLang="en-US" sz="2000" dirty="0">
                <a:solidFill>
                  <a:schemeClr val="tx2"/>
                </a:solidFill>
                <a:latin typeface="微软雅黑" panose="020B0503020204020204" charset="-122"/>
                <a:ea typeface="微软雅黑" panose="020B0503020204020204" charset="-122"/>
                <a:sym typeface="宋体" panose="02010600030101010101" pitchFamily="2" charset="-122"/>
              </a:rPr>
              <a:t>成本</a:t>
            </a:r>
            <a:r>
              <a:rPr lang="en-US" altLang="zh-CN" sz="2000" dirty="0">
                <a:solidFill>
                  <a:schemeClr val="tx2"/>
                </a:solidFill>
                <a:latin typeface="微软雅黑" panose="020B0503020204020204" charset="-122"/>
                <a:ea typeface="微软雅黑" panose="020B0503020204020204" charset="-122"/>
                <a:sym typeface="宋体" panose="02010600030101010101" pitchFamily="2" charset="-122"/>
              </a:rPr>
              <a:t>×</a:t>
            </a:r>
            <a:r>
              <a:rPr lang="zh-CN" altLang="en-US" sz="2000" dirty="0">
                <a:solidFill>
                  <a:schemeClr val="tx2"/>
                </a:solidFill>
                <a:latin typeface="微软雅黑" panose="020B0503020204020204" charset="-122"/>
                <a:ea typeface="微软雅黑" panose="020B0503020204020204" charset="-122"/>
                <a:sym typeface="宋体" panose="02010600030101010101" pitchFamily="2" charset="-122"/>
              </a:rPr>
              <a:t>（</a:t>
            </a:r>
            <a:r>
              <a:rPr lang="en-US" altLang="zh-CN" sz="2000" dirty="0">
                <a:solidFill>
                  <a:schemeClr val="tx2"/>
                </a:solidFill>
                <a:latin typeface="微软雅黑" panose="020B0503020204020204" charset="-122"/>
                <a:ea typeface="微软雅黑" panose="020B0503020204020204" charset="-122"/>
                <a:sym typeface="宋体" panose="02010600030101010101" pitchFamily="2" charset="-122"/>
              </a:rPr>
              <a:t>1+</a:t>
            </a:r>
            <a:r>
              <a:rPr lang="zh-CN" altLang="en-US" sz="2000" dirty="0">
                <a:solidFill>
                  <a:schemeClr val="tx2"/>
                </a:solidFill>
                <a:latin typeface="微软雅黑" panose="020B0503020204020204" charset="-122"/>
                <a:ea typeface="微软雅黑" panose="020B0503020204020204" charset="-122"/>
                <a:sym typeface="宋体" panose="02010600030101010101" pitchFamily="2" charset="-122"/>
              </a:rPr>
              <a:t>成本利润率）</a:t>
            </a:r>
            <a:r>
              <a:rPr lang="en-US" altLang="zh-CN" sz="2000" dirty="0">
                <a:solidFill>
                  <a:schemeClr val="tx2"/>
                </a:solidFill>
                <a:latin typeface="微软雅黑" panose="020B0503020204020204" charset="-122"/>
                <a:ea typeface="微软雅黑" panose="020B0503020204020204" charset="-122"/>
                <a:sym typeface="宋体" panose="02010600030101010101" pitchFamily="2" charset="-122"/>
              </a:rPr>
              <a:t>÷</a:t>
            </a:r>
            <a:r>
              <a:rPr lang="zh-CN" altLang="en-US" sz="2000" dirty="0">
                <a:solidFill>
                  <a:schemeClr val="tx2"/>
                </a:solidFill>
                <a:latin typeface="微软雅黑" panose="020B0503020204020204" charset="-122"/>
                <a:ea typeface="微软雅黑" panose="020B0503020204020204" charset="-122"/>
                <a:sym typeface="宋体" panose="02010600030101010101" pitchFamily="2" charset="-122"/>
              </a:rPr>
              <a:t>（</a:t>
            </a:r>
            <a:r>
              <a:rPr lang="en-US" altLang="zh-CN" sz="2000" dirty="0">
                <a:solidFill>
                  <a:schemeClr val="tx2"/>
                </a:solidFill>
                <a:latin typeface="微软雅黑" panose="020B0503020204020204" charset="-122"/>
                <a:ea typeface="微软雅黑" panose="020B0503020204020204" charset="-122"/>
                <a:sym typeface="宋体" panose="02010600030101010101" pitchFamily="2" charset="-122"/>
              </a:rPr>
              <a:t>1-</a:t>
            </a:r>
            <a:r>
              <a:rPr lang="zh-CN" altLang="en-US" sz="2000" dirty="0">
                <a:solidFill>
                  <a:schemeClr val="tx2"/>
                </a:solidFill>
                <a:latin typeface="微软雅黑" panose="020B0503020204020204" charset="-122"/>
                <a:ea typeface="微软雅黑" panose="020B0503020204020204" charset="-122"/>
                <a:sym typeface="宋体" panose="02010600030101010101" pitchFamily="2" charset="-122"/>
              </a:rPr>
              <a:t>资源税税率）</a:t>
            </a:r>
            <a:endParaRPr lang="en-US" altLang="zh-CN" sz="2000" dirty="0">
              <a:solidFill>
                <a:schemeClr val="tx2"/>
              </a:solidFill>
              <a:latin typeface="微软雅黑" panose="020B0503020204020204" charset="-122"/>
              <a:ea typeface="微软雅黑" panose="020B0503020204020204" charset="-122"/>
            </a:endParaRPr>
          </a:p>
          <a:p>
            <a:pPr indent="542925">
              <a:lnSpc>
                <a:spcPct val="150000"/>
              </a:lnSpc>
            </a:pPr>
            <a:r>
              <a:rPr lang="zh-CN" altLang="en-US" sz="2000" dirty="0">
                <a:solidFill>
                  <a:schemeClr val="tx2"/>
                </a:solidFill>
                <a:latin typeface="微软雅黑" panose="020B0503020204020204" charset="-122"/>
                <a:ea typeface="微软雅黑" panose="020B0503020204020204" charset="-122"/>
                <a:sym typeface="宋体" panose="02010600030101010101" pitchFamily="2" charset="-122"/>
              </a:rPr>
              <a:t>公式中的成本是指应税产品的实际生产成本。</a:t>
            </a:r>
            <a:endParaRPr lang="en-US" altLang="zh-CN" sz="2000" dirty="0">
              <a:solidFill>
                <a:schemeClr val="tx2"/>
              </a:solidFill>
              <a:latin typeface="微软雅黑" panose="020B0503020204020204" charset="-122"/>
              <a:ea typeface="微软雅黑" panose="020B0503020204020204" charset="-122"/>
            </a:endParaRPr>
          </a:p>
          <a:p>
            <a:pPr indent="542925">
              <a:lnSpc>
                <a:spcPct val="150000"/>
              </a:lnSpc>
            </a:pPr>
            <a:r>
              <a:rPr lang="zh-CN" altLang="en-US" sz="2000" dirty="0">
                <a:solidFill>
                  <a:schemeClr val="tx2"/>
                </a:solidFill>
                <a:latin typeface="微软雅黑" panose="020B0503020204020204" charset="-122"/>
                <a:ea typeface="微软雅黑" panose="020B0503020204020204" charset="-122"/>
                <a:sym typeface="宋体" panose="02010600030101010101" pitchFamily="2" charset="-122"/>
              </a:rPr>
              <a:t>公式中的成本利润率由省、自治区、直辖市税务机关确定。</a:t>
            </a:r>
            <a:endParaRPr lang="zh-CN" altLang="en-US" sz="2000" dirty="0">
              <a:solidFill>
                <a:schemeClr val="tx2"/>
              </a:solidFill>
              <a:latin typeface="微软雅黑" panose="020B0503020204020204" charset="-122"/>
              <a:ea typeface="微软雅黑" panose="020B0503020204020204" charset="-122"/>
              <a:sym typeface="宋体" panose="02010600030101010101" pitchFamily="2" charset="-122"/>
            </a:endParaRPr>
          </a:p>
          <a:p>
            <a:pPr indent="542925" fontAlgn="base">
              <a:lnSpc>
                <a:spcPct val="150000"/>
              </a:lnSpc>
            </a:pPr>
            <a:endParaRPr lang="en-US" altLang="zh-CN" sz="2400" strike="noStrike" noProof="1" dirty="0" smtClean="0">
              <a:solidFill>
                <a:schemeClr val="tx1"/>
              </a:solidFill>
              <a:latin typeface="微软雅黑" panose="020B0503020204020204" charset="-122"/>
              <a:ea typeface="微软雅黑" panose="020B0503020204020204" charset="-122"/>
            </a:endParaRPr>
          </a:p>
          <a:p>
            <a:pPr fontAlgn="base">
              <a:lnSpc>
                <a:spcPct val="150000"/>
              </a:lnSpc>
            </a:pPr>
            <a:r>
              <a:rPr lang="en-US" altLang="zh-CN" sz="2400" b="1" strike="noStrike" noProof="1" dirty="0" smtClean="0">
                <a:solidFill>
                  <a:schemeClr val="tx1"/>
                </a:solidFill>
                <a:latin typeface="微软雅黑" panose="020B0503020204020204" charset="-122"/>
                <a:ea typeface="微软雅黑" panose="020B0503020204020204" charset="-122"/>
                <a:cs typeface="+mn-cs"/>
                <a:sym typeface="+mn-ea"/>
              </a:rPr>
              <a:t>       </a:t>
            </a:r>
            <a:endParaRPr lang="en-US" altLang="zh-CN" sz="2400" b="1" strike="noStrike" noProof="1" dirty="0" smtClean="0">
              <a:solidFill>
                <a:schemeClr val="tx1"/>
              </a:solidFill>
              <a:latin typeface="微软雅黑" panose="020B0503020204020204" charset="-122"/>
              <a:ea typeface="微软雅黑" panose="020B0503020204020204" charset="-122"/>
              <a:sym typeface="+mn-ea"/>
            </a:endParaRPr>
          </a:p>
        </p:txBody>
      </p:sp>
    </p:spTree>
  </p:cSld>
  <p:clrMapOvr>
    <a:masterClrMapping/>
  </p:clrMapOvr>
  <p:transition>
    <p:blinds dir="ver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59765" y="300990"/>
            <a:ext cx="8025130" cy="359156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3" y="3973"/>
              <a:ext cx="6996" cy="2338"/>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542925">
                <a:lnSpc>
                  <a:spcPct val="150000"/>
                </a:lnSpc>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lang="en-US" altLang="zh-CN" sz="1400" spc="200">
                  <a:solidFill>
                    <a:srgbClr val="FF0000"/>
                  </a:solidFill>
                  <a:uFillTx/>
                  <a:latin typeface="微软雅黑" panose="020B0503020204020204" charset="-122"/>
                  <a:ea typeface="微软雅黑" panose="020B0503020204020204" charset="-122"/>
                  <a:cs typeface="微软雅黑" panose="020B0503020204020204" charset="-122"/>
                </a:rPr>
                <a:t> </a:t>
              </a:r>
              <a:r>
                <a:rPr lang="en-US" altLang="zh-CN" spc="200">
                  <a:solidFill>
                    <a:srgbClr val="FF0000"/>
                  </a:solidFill>
                  <a:uFillTx/>
                  <a:latin typeface="微软雅黑" panose="020B0503020204020204" charset="-122"/>
                  <a:ea typeface="微软雅黑" panose="020B0503020204020204" charset="-122"/>
                  <a:cs typeface="微软雅黑" panose="020B0503020204020204" charset="-122"/>
                </a:rPr>
                <a:t> </a:t>
              </a:r>
              <a:r>
                <a:rPr lang="zh-CN" altLang="zh-CN" dirty="0">
                  <a:solidFill>
                    <a:srgbClr val="FF0000"/>
                  </a:solidFill>
                  <a:latin typeface="微软雅黑" panose="020B0503020204020204" charset="-122"/>
                  <a:ea typeface="微软雅黑" panose="020B0503020204020204" charset="-122"/>
                  <a:sym typeface="+mn-ea"/>
                </a:rPr>
                <a:t>【</a:t>
              </a:r>
              <a:r>
                <a:rPr lang="zh-CN" dirty="0">
                  <a:solidFill>
                    <a:srgbClr val="FF0000"/>
                  </a:solidFill>
                  <a:latin typeface="微软雅黑" panose="020B0503020204020204" charset="-122"/>
                  <a:ea typeface="微软雅黑" panose="020B0503020204020204" charset="-122"/>
                  <a:sym typeface="+mn-ea"/>
                </a:rPr>
                <a:t>例</a:t>
              </a:r>
              <a:r>
                <a:rPr lang="zh-CN" altLang="zh-CN" dirty="0">
                  <a:solidFill>
                    <a:srgbClr val="FF0000"/>
                  </a:solidFill>
                  <a:latin typeface="微软雅黑" panose="020B0503020204020204" charset="-122"/>
                  <a:ea typeface="微软雅黑" panose="020B0503020204020204" charset="-122"/>
                  <a:sym typeface="+mn-ea"/>
                </a:rPr>
                <a:t>】</a:t>
              </a:r>
              <a:r>
                <a:rPr lang="zh-CN" altLang="en-US" sz="2000" dirty="0">
                  <a:solidFill>
                    <a:schemeClr val="tx2"/>
                  </a:solidFill>
                  <a:latin typeface="微软雅黑" panose="020B0503020204020204" charset="-122"/>
                  <a:ea typeface="微软雅黑" panose="020B0503020204020204" charset="-122"/>
                  <a:sym typeface="+mn-ea"/>
                </a:rPr>
                <a:t>某油气田开采企业</a:t>
              </a:r>
              <a:r>
                <a:rPr lang="en-US" altLang="zh-CN" sz="2000" dirty="0">
                  <a:solidFill>
                    <a:schemeClr val="tx2"/>
                  </a:solidFill>
                  <a:latin typeface="微软雅黑" panose="020B0503020204020204" charset="-122"/>
                  <a:ea typeface="微软雅黑" panose="020B0503020204020204" charset="-122"/>
                  <a:sym typeface="+mn-ea"/>
                </a:rPr>
                <a:t>2023</a:t>
              </a:r>
              <a:r>
                <a:rPr lang="zh-CN" altLang="en-US" sz="2000" dirty="0">
                  <a:solidFill>
                    <a:schemeClr val="tx2"/>
                  </a:solidFill>
                  <a:latin typeface="微软雅黑" panose="020B0503020204020204" charset="-122"/>
                  <a:ea typeface="微软雅黑" panose="020B0503020204020204" charset="-122"/>
                  <a:sym typeface="+mn-ea"/>
                </a:rPr>
                <a:t>年</a:t>
              </a:r>
              <a:r>
                <a:rPr lang="en-US" altLang="zh-CN" sz="2000" dirty="0">
                  <a:solidFill>
                    <a:schemeClr val="tx2"/>
                  </a:solidFill>
                  <a:latin typeface="微软雅黑" panose="020B0503020204020204" charset="-122"/>
                  <a:ea typeface="微软雅黑" panose="020B0503020204020204" charset="-122"/>
                  <a:sym typeface="+mn-ea"/>
                </a:rPr>
                <a:t>3</a:t>
              </a:r>
              <a:r>
                <a:rPr lang="zh-CN" altLang="en-US" sz="2000" dirty="0">
                  <a:solidFill>
                    <a:schemeClr val="tx2"/>
                  </a:solidFill>
                  <a:latin typeface="微软雅黑" panose="020B0503020204020204" charset="-122"/>
                  <a:ea typeface="微软雅黑" panose="020B0503020204020204" charset="-122"/>
                  <a:sym typeface="+mn-ea"/>
                </a:rPr>
                <a:t>月开采天然气</a:t>
              </a:r>
              <a:r>
                <a:rPr lang="en-US" altLang="zh-CN" sz="2000" dirty="0">
                  <a:solidFill>
                    <a:schemeClr val="tx2"/>
                  </a:solidFill>
                  <a:latin typeface="微软雅黑" panose="020B0503020204020204" charset="-122"/>
                  <a:ea typeface="微软雅黑" panose="020B0503020204020204" charset="-122"/>
                  <a:sym typeface="+mn-ea"/>
                </a:rPr>
                <a:t>300</a:t>
              </a:r>
              <a:r>
                <a:rPr lang="zh-CN" altLang="en-US" sz="2000" dirty="0">
                  <a:solidFill>
                    <a:schemeClr val="tx2"/>
                  </a:solidFill>
                  <a:latin typeface="微软雅黑" panose="020B0503020204020204" charset="-122"/>
                  <a:ea typeface="微软雅黑" panose="020B0503020204020204" charset="-122"/>
                  <a:sym typeface="+mn-ea"/>
                </a:rPr>
                <a:t>万立方米，开釆成本为</a:t>
              </a:r>
              <a:r>
                <a:rPr lang="en-US" altLang="zh-CN" sz="2000" dirty="0">
                  <a:solidFill>
                    <a:schemeClr val="tx2"/>
                  </a:solidFill>
                  <a:latin typeface="微软雅黑" panose="020B0503020204020204" charset="-122"/>
                  <a:ea typeface="微软雅黑" panose="020B0503020204020204" charset="-122"/>
                  <a:sym typeface="+mn-ea"/>
                </a:rPr>
                <a:t>400</a:t>
              </a:r>
              <a:r>
                <a:rPr lang="zh-CN" altLang="en-US" sz="2000" dirty="0">
                  <a:solidFill>
                    <a:schemeClr val="tx2"/>
                  </a:solidFill>
                  <a:latin typeface="微软雅黑" panose="020B0503020204020204" charset="-122"/>
                  <a:ea typeface="微软雅黑" panose="020B0503020204020204" charset="-122"/>
                  <a:sym typeface="+mn-ea"/>
                </a:rPr>
                <a:t>万元，全部销售给关联企业，价格明显偏低并且无正当理由。当地无同类天然气售价，主管税务机关确定的成本利润率为</a:t>
              </a:r>
              <a:r>
                <a:rPr lang="en-US" altLang="zh-CN" sz="2000" dirty="0">
                  <a:solidFill>
                    <a:schemeClr val="tx2"/>
                  </a:solidFill>
                  <a:latin typeface="微软雅黑" panose="020B0503020204020204" charset="-122"/>
                  <a:ea typeface="微软雅黑" panose="020B0503020204020204" charset="-122"/>
                  <a:sym typeface="+mn-ea"/>
                </a:rPr>
                <a:t>10%,</a:t>
              </a:r>
              <a:r>
                <a:rPr lang="zh-CN" altLang="en-US" sz="2000" dirty="0">
                  <a:solidFill>
                    <a:schemeClr val="tx2"/>
                  </a:solidFill>
                  <a:latin typeface="微软雅黑" panose="020B0503020204020204" charset="-122"/>
                  <a:ea typeface="微软雅黑" panose="020B0503020204020204" charset="-122"/>
                  <a:sym typeface="+mn-ea"/>
                </a:rPr>
                <a:t> （天然气资源税税率</a:t>
              </a:r>
              <a:r>
                <a:rPr lang="en-US" altLang="zh-CN" sz="2000" dirty="0">
                  <a:solidFill>
                    <a:schemeClr val="tx2"/>
                  </a:solidFill>
                  <a:latin typeface="微软雅黑" panose="020B0503020204020204" charset="-122"/>
                  <a:ea typeface="微软雅黑" panose="020B0503020204020204" charset="-122"/>
                  <a:sym typeface="+mn-ea"/>
                </a:rPr>
                <a:t>6%</a:t>
              </a:r>
              <a:r>
                <a:rPr lang="zh-CN" altLang="en-US" sz="2000" dirty="0">
                  <a:solidFill>
                    <a:schemeClr val="tx2"/>
                  </a:solidFill>
                  <a:latin typeface="微软雅黑" panose="020B0503020204020204" charset="-122"/>
                  <a:ea typeface="微软雅黑" panose="020B0503020204020204" charset="-122"/>
                  <a:sym typeface="+mn-ea"/>
                </a:rPr>
                <a:t>）</a:t>
              </a:r>
              <a:endParaRPr lang="en-US" altLang="zh-CN" sz="2000" dirty="0">
                <a:solidFill>
                  <a:schemeClr val="tx2"/>
                </a:solidFill>
                <a:latin typeface="微软雅黑" panose="020B0503020204020204" charset="-122"/>
                <a:ea typeface="微软雅黑" panose="020B0503020204020204" charset="-122"/>
              </a:endParaRPr>
            </a:p>
            <a:p>
              <a:pPr indent="542925">
                <a:lnSpc>
                  <a:spcPct val="150000"/>
                </a:lnSpc>
              </a:pPr>
              <a:r>
                <a:rPr lang="en-US" altLang="zh-CN" sz="2000" dirty="0">
                  <a:solidFill>
                    <a:schemeClr val="tx2"/>
                  </a:solidFill>
                  <a:latin typeface="微软雅黑" panose="020B0503020204020204" charset="-122"/>
                  <a:ea typeface="微软雅黑" panose="020B0503020204020204" charset="-122"/>
                  <a:sym typeface="+mn-ea"/>
                </a:rPr>
                <a:t>【</a:t>
              </a:r>
              <a:r>
                <a:rPr lang="zh-CN" altLang="en-US" sz="2000" dirty="0">
                  <a:solidFill>
                    <a:schemeClr val="tx2"/>
                  </a:solidFill>
                  <a:latin typeface="微软雅黑" panose="020B0503020204020204" charset="-122"/>
                  <a:ea typeface="微软雅黑" panose="020B0503020204020204" charset="-122"/>
                  <a:sym typeface="+mn-ea"/>
                </a:rPr>
                <a:t>要求</a:t>
              </a:r>
              <a:r>
                <a:rPr lang="en-US" altLang="zh-CN" sz="2000" dirty="0">
                  <a:solidFill>
                    <a:schemeClr val="tx2"/>
                  </a:solidFill>
                  <a:latin typeface="微软雅黑" panose="020B0503020204020204" charset="-122"/>
                  <a:ea typeface="微软雅黑" panose="020B0503020204020204" charset="-122"/>
                  <a:sym typeface="+mn-ea"/>
                </a:rPr>
                <a:t>】</a:t>
              </a:r>
              <a:r>
                <a:rPr lang="zh-CN" altLang="en-US" sz="2000" dirty="0">
                  <a:solidFill>
                    <a:schemeClr val="tx2"/>
                  </a:solidFill>
                  <a:latin typeface="微软雅黑" panose="020B0503020204020204" charset="-122"/>
                  <a:ea typeface="微软雅黑" panose="020B0503020204020204" charset="-122"/>
                  <a:sym typeface="+mn-ea"/>
                </a:rPr>
                <a:t>计算该油气田企业当月应纳资源税。</a:t>
              </a:r>
              <a:endParaRPr lang="zh-CN" altLang="en-US" sz="2000"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
        <p:nvSpPr>
          <p:cNvPr id="3" name="文本框 2"/>
          <p:cNvSpPr txBox="1"/>
          <p:nvPr/>
        </p:nvSpPr>
        <p:spPr>
          <a:xfrm>
            <a:off x="692150" y="3818890"/>
            <a:ext cx="8168005" cy="1891665"/>
          </a:xfrm>
          <a:prstGeom prst="rect">
            <a:avLst/>
          </a:prstGeom>
          <a:noFill/>
        </p:spPr>
        <p:txBody>
          <a:bodyPr wrap="square" rtlCol="0" anchor="t">
            <a:spAutoFit/>
          </a:bodyPr>
          <a:p>
            <a:pPr indent="542925">
              <a:lnSpc>
                <a:spcPct val="150000"/>
              </a:lnSpc>
            </a:pPr>
            <a:r>
              <a:rPr lang="en-US" altLang="zh-CN" sz="1800" b="1" dirty="0">
                <a:solidFill>
                  <a:srgbClr val="FF0000"/>
                </a:solidFill>
                <a:latin typeface="微软雅黑" panose="020B0503020204020204" charset="-122"/>
                <a:ea typeface="微软雅黑" panose="020B0503020204020204" charset="-122"/>
                <a:sym typeface="宋体" panose="02010600030101010101" pitchFamily="2" charset="-122"/>
              </a:rPr>
              <a:t>【</a:t>
            </a:r>
            <a:r>
              <a:rPr lang="zh-CN" altLang="en-US" sz="1800" b="1" dirty="0">
                <a:solidFill>
                  <a:srgbClr val="FF0000"/>
                </a:solidFill>
                <a:latin typeface="微软雅黑" panose="020B0503020204020204" charset="-122"/>
                <a:ea typeface="微软雅黑" panose="020B0503020204020204" charset="-122"/>
                <a:sym typeface="宋体" panose="02010600030101010101" pitchFamily="2" charset="-122"/>
              </a:rPr>
              <a:t>解析</a:t>
            </a:r>
            <a:r>
              <a:rPr lang="en-US" altLang="zh-CN" sz="1800" b="1" dirty="0">
                <a:solidFill>
                  <a:srgbClr val="FF0000"/>
                </a:solidFill>
                <a:latin typeface="微软雅黑" panose="020B0503020204020204" charset="-122"/>
                <a:ea typeface="微软雅黑" panose="020B0503020204020204" charset="-122"/>
                <a:sym typeface="宋体" panose="02010600030101010101" pitchFamily="2" charset="-122"/>
              </a:rPr>
              <a:t>】</a:t>
            </a:r>
            <a:endParaRPr lang="en-US" altLang="zh-CN" sz="1800" b="1" dirty="0">
              <a:solidFill>
                <a:srgbClr val="FF0000"/>
              </a:solidFill>
              <a:latin typeface="微软雅黑" panose="020B0503020204020204" charset="-122"/>
              <a:ea typeface="微软雅黑" panose="020B0503020204020204" charset="-122"/>
              <a:sym typeface="宋体" panose="02010600030101010101" pitchFamily="2" charset="-122"/>
            </a:endParaRPr>
          </a:p>
          <a:p>
            <a:pPr indent="542925">
              <a:lnSpc>
                <a:spcPct val="150000"/>
              </a:lnSpc>
            </a:pPr>
            <a:r>
              <a:rPr lang="zh-CN" altLang="en-US" sz="2000" dirty="0">
                <a:solidFill>
                  <a:schemeClr val="tx2"/>
                </a:solidFill>
                <a:latin typeface="微软雅黑" panose="020B0503020204020204" charset="-122"/>
                <a:ea typeface="微软雅黑" panose="020B0503020204020204" charset="-122"/>
                <a:sym typeface="+mn-ea"/>
              </a:rPr>
              <a:t>该企业当月应纳资源税</a:t>
            </a:r>
            <a:endParaRPr lang="en-US" altLang="zh-CN" sz="2000" dirty="0">
              <a:solidFill>
                <a:schemeClr val="tx2"/>
              </a:solidFill>
              <a:latin typeface="微软雅黑" panose="020B0503020204020204" charset="-122"/>
              <a:ea typeface="微软雅黑" panose="020B0503020204020204" charset="-122"/>
            </a:endParaRPr>
          </a:p>
          <a:p>
            <a:pPr indent="542925">
              <a:lnSpc>
                <a:spcPct val="150000"/>
              </a:lnSpc>
            </a:pPr>
            <a:r>
              <a:rPr lang="en-US" altLang="zh-CN" sz="2000" dirty="0">
                <a:solidFill>
                  <a:schemeClr val="tx2"/>
                </a:solidFill>
                <a:latin typeface="微软雅黑" panose="020B0503020204020204" charset="-122"/>
                <a:ea typeface="微软雅黑" panose="020B0503020204020204" charset="-122"/>
                <a:sym typeface="+mn-ea"/>
              </a:rPr>
              <a:t>                 =400×</a:t>
            </a:r>
            <a:r>
              <a:rPr lang="zh-CN" altLang="en-US" sz="2000" dirty="0">
                <a:solidFill>
                  <a:schemeClr val="tx2"/>
                </a:solidFill>
                <a:latin typeface="微软雅黑" panose="020B0503020204020204" charset="-122"/>
                <a:ea typeface="微软雅黑" panose="020B0503020204020204" charset="-122"/>
                <a:sym typeface="+mn-ea"/>
              </a:rPr>
              <a:t>（</a:t>
            </a:r>
            <a:r>
              <a:rPr lang="en-US" altLang="zh-CN" sz="2000" dirty="0">
                <a:solidFill>
                  <a:schemeClr val="tx2"/>
                </a:solidFill>
                <a:latin typeface="微软雅黑" panose="020B0503020204020204" charset="-122"/>
                <a:ea typeface="微软雅黑" panose="020B0503020204020204" charset="-122"/>
                <a:sym typeface="+mn-ea"/>
              </a:rPr>
              <a:t>1+10%</a:t>
            </a:r>
            <a:r>
              <a:rPr lang="zh-CN" altLang="en-US" sz="2000" dirty="0">
                <a:solidFill>
                  <a:schemeClr val="tx2"/>
                </a:solidFill>
                <a:latin typeface="微软雅黑" panose="020B0503020204020204" charset="-122"/>
                <a:ea typeface="微软雅黑" panose="020B0503020204020204" charset="-122"/>
                <a:sym typeface="+mn-ea"/>
              </a:rPr>
              <a:t>）</a:t>
            </a:r>
            <a:r>
              <a:rPr lang="en-US" altLang="zh-CN" sz="2000" dirty="0">
                <a:solidFill>
                  <a:schemeClr val="tx2"/>
                </a:solidFill>
                <a:latin typeface="微软雅黑" panose="020B0503020204020204" charset="-122"/>
                <a:ea typeface="微软雅黑" panose="020B0503020204020204" charset="-122"/>
                <a:sym typeface="+mn-ea"/>
              </a:rPr>
              <a:t>÷</a:t>
            </a:r>
            <a:r>
              <a:rPr lang="zh-CN" altLang="en-US" sz="2000" dirty="0">
                <a:solidFill>
                  <a:schemeClr val="tx2"/>
                </a:solidFill>
                <a:latin typeface="微软雅黑" panose="020B0503020204020204" charset="-122"/>
                <a:ea typeface="微软雅黑" panose="020B0503020204020204" charset="-122"/>
                <a:sym typeface="+mn-ea"/>
              </a:rPr>
              <a:t>（</a:t>
            </a:r>
            <a:r>
              <a:rPr lang="en-US" altLang="zh-CN" sz="2000" dirty="0">
                <a:solidFill>
                  <a:schemeClr val="tx2"/>
                </a:solidFill>
                <a:latin typeface="微软雅黑" panose="020B0503020204020204" charset="-122"/>
                <a:ea typeface="微软雅黑" panose="020B0503020204020204" charset="-122"/>
                <a:sym typeface="+mn-ea"/>
              </a:rPr>
              <a:t>1-6%</a:t>
            </a:r>
            <a:r>
              <a:rPr lang="zh-CN" altLang="en-US" sz="2000" dirty="0">
                <a:solidFill>
                  <a:schemeClr val="tx2"/>
                </a:solidFill>
                <a:latin typeface="微软雅黑" panose="020B0503020204020204" charset="-122"/>
                <a:ea typeface="微软雅黑" panose="020B0503020204020204" charset="-122"/>
                <a:sym typeface="+mn-ea"/>
              </a:rPr>
              <a:t>）</a:t>
            </a:r>
            <a:r>
              <a:rPr lang="en-US" altLang="zh-CN" sz="2000" dirty="0">
                <a:solidFill>
                  <a:schemeClr val="tx2"/>
                </a:solidFill>
                <a:latin typeface="微软雅黑" panose="020B0503020204020204" charset="-122"/>
                <a:ea typeface="微软雅黑" panose="020B0503020204020204" charset="-122"/>
                <a:sym typeface="+mn-ea"/>
              </a:rPr>
              <a:t>×6%</a:t>
            </a:r>
            <a:endParaRPr lang="en-US" altLang="zh-CN" sz="2000" dirty="0">
              <a:solidFill>
                <a:schemeClr val="tx2"/>
              </a:solidFill>
              <a:latin typeface="微软雅黑" panose="020B0503020204020204" charset="-122"/>
              <a:ea typeface="微软雅黑" panose="020B0503020204020204" charset="-122"/>
            </a:endParaRPr>
          </a:p>
          <a:p>
            <a:pPr indent="542925">
              <a:lnSpc>
                <a:spcPct val="150000"/>
              </a:lnSpc>
            </a:pPr>
            <a:r>
              <a:rPr lang="en-US" altLang="zh-CN" sz="2000" dirty="0">
                <a:solidFill>
                  <a:schemeClr val="tx2"/>
                </a:solidFill>
                <a:latin typeface="微软雅黑" panose="020B0503020204020204" charset="-122"/>
                <a:ea typeface="微软雅黑" panose="020B0503020204020204" charset="-122"/>
                <a:sym typeface="+mn-ea"/>
              </a:rPr>
              <a:t>                 =28.09</a:t>
            </a:r>
            <a:r>
              <a:rPr lang="zh-CN" altLang="en-US" sz="2000" dirty="0">
                <a:solidFill>
                  <a:schemeClr val="tx2"/>
                </a:solidFill>
                <a:latin typeface="微软雅黑" panose="020B0503020204020204" charset="-122"/>
                <a:ea typeface="微软雅黑" panose="020B0503020204020204" charset="-122"/>
                <a:sym typeface="+mn-ea"/>
              </a:rPr>
              <a:t>（万元）</a:t>
            </a:r>
            <a:endParaRPr lang="zh-CN" altLang="zh-CN" sz="2000" kern="1200" dirty="0">
              <a:latin typeface="微软雅黑" panose="020B0503020204020204" charset="-122"/>
              <a:ea typeface="微软雅黑" panose="020B050302020402020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5" name="文本框 1"/>
          <p:cNvSpPr txBox="1"/>
          <p:nvPr/>
        </p:nvSpPr>
        <p:spPr>
          <a:xfrm>
            <a:off x="708025" y="479425"/>
            <a:ext cx="7302500" cy="4096385"/>
          </a:xfrm>
          <a:prstGeom prst="rect">
            <a:avLst/>
          </a:prstGeom>
          <a:noFill/>
          <a:ln w="9525">
            <a:noFill/>
          </a:ln>
        </p:spPr>
        <p:txBody>
          <a:bodyPr wrap="square" anchor="t" anchorCtr="0">
            <a:spAutoFit/>
          </a:bodyPr>
          <a:p>
            <a:pPr indent="466725" defTabSz="685800">
              <a:lnSpc>
                <a:spcPct val="140000"/>
              </a:lnSpc>
              <a:buSzTx/>
            </a:pPr>
            <a:r>
              <a:rPr lang="en-US" altLang="zh-CN" sz="2400" dirty="0">
                <a:solidFill>
                  <a:srgbClr val="0000CC"/>
                </a:solidFill>
                <a:latin typeface="微软雅黑" panose="020B0503020204020204" charset="-122"/>
                <a:ea typeface="微软雅黑" panose="020B0503020204020204" charset="-122"/>
              </a:rPr>
              <a:t>5</a:t>
            </a:r>
            <a:r>
              <a:rPr lang="zh-CN" altLang="en-US" sz="2400" dirty="0">
                <a:solidFill>
                  <a:srgbClr val="0000CC"/>
                </a:solidFill>
                <a:latin typeface="微软雅黑" panose="020B0503020204020204" charset="-122"/>
                <a:ea typeface="微软雅黑" panose="020B0503020204020204" charset="-122"/>
              </a:rPr>
              <a:t>、</a:t>
            </a:r>
            <a:r>
              <a:rPr lang="zh-CN" altLang="zh-CN" sz="2400" b="1" dirty="0">
                <a:solidFill>
                  <a:srgbClr val="0000CC"/>
                </a:solidFill>
                <a:latin typeface="微软雅黑" panose="020B0503020204020204" charset="-122"/>
                <a:ea typeface="微软雅黑" panose="020B0503020204020204" charset="-122"/>
              </a:rPr>
              <a:t>实行从量定额计征办法</a:t>
            </a:r>
            <a:endParaRPr lang="zh-CN" altLang="zh-CN" sz="2400" b="1" dirty="0">
              <a:solidFill>
                <a:srgbClr val="0000CC"/>
              </a:solidFill>
              <a:latin typeface="微软雅黑" panose="020B0503020204020204" charset="-122"/>
              <a:ea typeface="微软雅黑" panose="020B0503020204020204" charset="-122"/>
            </a:endParaRPr>
          </a:p>
          <a:p>
            <a:pPr indent="466725" defTabSz="685800">
              <a:lnSpc>
                <a:spcPct val="140000"/>
              </a:lnSpc>
              <a:buSzTx/>
            </a:pPr>
            <a:endParaRPr lang="zh-CN" altLang="zh-CN" b="1" dirty="0">
              <a:solidFill>
                <a:schemeClr val="tx2"/>
              </a:solidFill>
              <a:latin typeface="微软雅黑" panose="020B0503020204020204" charset="-122"/>
              <a:ea typeface="微软雅黑" panose="020B0503020204020204" charset="-122"/>
            </a:endParaRPr>
          </a:p>
          <a:p>
            <a:pPr indent="466725" defTabSz="685800">
              <a:lnSpc>
                <a:spcPct val="140000"/>
              </a:lnSpc>
              <a:buSzTx/>
            </a:pPr>
            <a:r>
              <a:rPr lang="zh-CN" altLang="zh-CN" sz="2400" dirty="0">
                <a:solidFill>
                  <a:schemeClr val="tx2"/>
                </a:solidFill>
                <a:latin typeface="微软雅黑" panose="020B0503020204020204" charset="-122"/>
                <a:ea typeface="微软雅黑" panose="020B0503020204020204" charset="-122"/>
              </a:rPr>
              <a:t>应纳税额＝应税产品的销售数量×定额税率</a:t>
            </a:r>
            <a:endParaRPr lang="zh-CN" altLang="zh-CN" sz="2400" dirty="0">
              <a:solidFill>
                <a:schemeClr val="tx2"/>
              </a:solidFill>
              <a:latin typeface="微软雅黑" panose="020B0503020204020204" charset="-122"/>
              <a:ea typeface="微软雅黑" panose="020B0503020204020204" charset="-122"/>
            </a:endParaRPr>
          </a:p>
          <a:p>
            <a:pPr indent="466725" defTabSz="685800">
              <a:lnSpc>
                <a:spcPct val="140000"/>
              </a:lnSpc>
              <a:buSzTx/>
            </a:pPr>
            <a:r>
              <a:rPr lang="zh-CN" altLang="en-US" sz="2400" dirty="0">
                <a:solidFill>
                  <a:schemeClr val="tx2"/>
                </a:solidFill>
                <a:latin typeface="微软雅黑" panose="020B0503020204020204" charset="-122"/>
                <a:ea typeface="微软雅黑" panose="020B0503020204020204" charset="-122"/>
              </a:rPr>
              <a:t>（</a:t>
            </a:r>
            <a:r>
              <a:rPr lang="en-US" altLang="zh-CN" sz="2400" dirty="0">
                <a:solidFill>
                  <a:schemeClr val="tx2"/>
                </a:solidFill>
                <a:latin typeface="微软雅黑" panose="020B0503020204020204" charset="-122"/>
                <a:ea typeface="微软雅黑" panose="020B0503020204020204" charset="-122"/>
              </a:rPr>
              <a:t>1</a:t>
            </a:r>
            <a:r>
              <a:rPr lang="zh-CN" altLang="en-US" sz="2400" dirty="0">
                <a:solidFill>
                  <a:schemeClr val="tx2"/>
                </a:solidFill>
                <a:latin typeface="微软雅黑" panose="020B0503020204020204" charset="-122"/>
                <a:ea typeface="微软雅黑" panose="020B0503020204020204" charset="-122"/>
              </a:rPr>
              <a:t>）</a:t>
            </a:r>
            <a:r>
              <a:rPr lang="zh-CN" altLang="zh-CN" sz="2400" dirty="0">
                <a:solidFill>
                  <a:schemeClr val="tx2"/>
                </a:solidFill>
                <a:latin typeface="微软雅黑" panose="020B0503020204020204" charset="-122"/>
                <a:ea typeface="微软雅黑" panose="020B0503020204020204" charset="-122"/>
              </a:rPr>
              <a:t>纳税人开采或者生产应税产品销售的，以实际销售数量为销售数量。</a:t>
            </a:r>
            <a:endParaRPr lang="zh-CN" altLang="zh-CN" sz="2400" dirty="0">
              <a:solidFill>
                <a:schemeClr val="tx2"/>
              </a:solidFill>
              <a:latin typeface="微软雅黑" panose="020B0503020204020204" charset="-122"/>
              <a:ea typeface="微软雅黑" panose="020B0503020204020204" charset="-122"/>
            </a:endParaRPr>
          </a:p>
          <a:p>
            <a:pPr indent="466725" defTabSz="685800">
              <a:lnSpc>
                <a:spcPct val="140000"/>
              </a:lnSpc>
              <a:buSzTx/>
            </a:pPr>
            <a:r>
              <a:rPr lang="zh-CN" altLang="en-US" sz="2400" dirty="0">
                <a:solidFill>
                  <a:schemeClr val="tx2"/>
                </a:solidFill>
                <a:latin typeface="微软雅黑" panose="020B0503020204020204" charset="-122"/>
                <a:ea typeface="微软雅黑" panose="020B0503020204020204" charset="-122"/>
              </a:rPr>
              <a:t>（</a:t>
            </a:r>
            <a:r>
              <a:rPr lang="en-US" altLang="zh-CN" sz="2400" dirty="0">
                <a:solidFill>
                  <a:schemeClr val="tx2"/>
                </a:solidFill>
                <a:latin typeface="微软雅黑" panose="020B0503020204020204" charset="-122"/>
                <a:ea typeface="微软雅黑" panose="020B0503020204020204" charset="-122"/>
              </a:rPr>
              <a:t>2</a:t>
            </a:r>
            <a:r>
              <a:rPr lang="zh-CN" altLang="en-US" sz="2400" dirty="0">
                <a:solidFill>
                  <a:schemeClr val="tx2"/>
                </a:solidFill>
                <a:latin typeface="微软雅黑" panose="020B0503020204020204" charset="-122"/>
                <a:ea typeface="微软雅黑" panose="020B0503020204020204" charset="-122"/>
              </a:rPr>
              <a:t>）</a:t>
            </a:r>
            <a:r>
              <a:rPr lang="zh-CN" altLang="zh-CN" sz="2400" dirty="0">
                <a:solidFill>
                  <a:schemeClr val="tx2"/>
                </a:solidFill>
                <a:latin typeface="微软雅黑" panose="020B0503020204020204" charset="-122"/>
                <a:ea typeface="微软雅黑" panose="020B0503020204020204" charset="-122"/>
              </a:rPr>
              <a:t>纳税人开采或者生产应税产品自用的，以移送时的自用数量为销售数量。自产自用包括生产自用和非生产自用。</a:t>
            </a:r>
            <a:endParaRPr lang="zh-CN" altLang="zh-CN" sz="2400" dirty="0">
              <a:solidFill>
                <a:schemeClr val="tx2"/>
              </a:solidFill>
              <a:latin typeface="微软雅黑" panose="020B0503020204020204" charset="-122"/>
              <a:ea typeface="微软雅黑" panose="020B0503020204020204" charset="-122"/>
            </a:endParaRPr>
          </a:p>
        </p:txBody>
      </p:sp>
    </p:spTree>
  </p:cSld>
  <p:clrMapOvr>
    <a:masterClrMapping/>
  </p:clrMapOvr>
  <p:transition spd="slow" advClick="0" advTm="0"/>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8369" name="文本框 1"/>
          <p:cNvSpPr txBox="1"/>
          <p:nvPr/>
        </p:nvSpPr>
        <p:spPr>
          <a:xfrm>
            <a:off x="635000" y="1057275"/>
            <a:ext cx="8194675" cy="4742815"/>
          </a:xfrm>
          <a:prstGeom prst="rect">
            <a:avLst/>
          </a:prstGeom>
          <a:noFill/>
          <a:ln w="9525">
            <a:noFill/>
          </a:ln>
        </p:spPr>
        <p:txBody>
          <a:bodyPr wrap="square" anchor="t" anchorCtr="0">
            <a:spAutoFit/>
          </a:bodyPr>
          <a:p>
            <a:pPr indent="466725" defTabSz="685800">
              <a:lnSpc>
                <a:spcPct val="140000"/>
              </a:lnSpc>
              <a:buSzTx/>
            </a:pPr>
            <a:r>
              <a:rPr lang="zh-CN" altLang="en-US" sz="2400" dirty="0">
                <a:solidFill>
                  <a:schemeClr val="tx2"/>
                </a:solidFill>
                <a:latin typeface="微软雅黑" panose="020B0503020204020204" charset="-122"/>
                <a:ea typeface="微软雅黑" panose="020B0503020204020204" charset="-122"/>
              </a:rPr>
              <a:t>（</a:t>
            </a:r>
            <a:r>
              <a:rPr lang="en-US" altLang="zh-CN" sz="2400" dirty="0">
                <a:solidFill>
                  <a:schemeClr val="tx2"/>
                </a:solidFill>
                <a:latin typeface="微软雅黑" panose="020B0503020204020204" charset="-122"/>
                <a:ea typeface="微软雅黑" panose="020B0503020204020204" charset="-122"/>
              </a:rPr>
              <a:t>3</a:t>
            </a:r>
            <a:r>
              <a:rPr lang="zh-CN" altLang="en-US" sz="2400" dirty="0">
                <a:solidFill>
                  <a:schemeClr val="tx2"/>
                </a:solidFill>
                <a:latin typeface="微软雅黑" panose="020B0503020204020204" charset="-122"/>
                <a:ea typeface="微软雅黑" panose="020B0503020204020204" charset="-122"/>
              </a:rPr>
              <a:t>）</a:t>
            </a:r>
            <a:r>
              <a:rPr lang="zh-CN" altLang="zh-CN" sz="2400" dirty="0">
                <a:solidFill>
                  <a:schemeClr val="tx2"/>
                </a:solidFill>
                <a:latin typeface="微软雅黑" panose="020B0503020204020204" charset="-122"/>
                <a:ea typeface="微软雅黑" panose="020B0503020204020204" charset="-122"/>
              </a:rPr>
              <a:t>纳税人不能准确提供应税产品销售数量或移送使用数量的，以应税产品的产量或按主管税务机关确定的折算比换算成的数量为计征资源税的销售数量。</a:t>
            </a:r>
            <a:endParaRPr lang="zh-CN" altLang="zh-CN" sz="2400" dirty="0">
              <a:solidFill>
                <a:schemeClr val="tx2"/>
              </a:solidFill>
              <a:latin typeface="微软雅黑" panose="020B0503020204020204" charset="-122"/>
              <a:ea typeface="微软雅黑" panose="020B0503020204020204" charset="-122"/>
            </a:endParaRPr>
          </a:p>
          <a:p>
            <a:pPr indent="466725" defTabSz="685800">
              <a:lnSpc>
                <a:spcPct val="140000"/>
              </a:lnSpc>
              <a:buSzTx/>
            </a:pPr>
            <a:r>
              <a:rPr lang="zh-CN" altLang="zh-CN" sz="2400" dirty="0">
                <a:solidFill>
                  <a:srgbClr val="FF0000"/>
                </a:solidFill>
                <a:latin typeface="微软雅黑" panose="020B0503020204020204" charset="-122"/>
                <a:ea typeface="微软雅黑" panose="020B0503020204020204" charset="-122"/>
              </a:rPr>
              <a:t>【提示】</a:t>
            </a:r>
            <a:r>
              <a:rPr lang="zh-CN" altLang="zh-CN" sz="2400" dirty="0">
                <a:solidFill>
                  <a:schemeClr val="tx2"/>
                </a:solidFill>
                <a:latin typeface="微软雅黑" panose="020B0503020204020204" charset="-122"/>
                <a:ea typeface="微软雅黑" panose="020B0503020204020204" charset="-122"/>
              </a:rPr>
              <a:t>纳税人将其开采的矿产品原矿自用于连续生产精矿产品，无法提供移送使用原矿数量的，可将其精矿按选矿比折算成原矿数量，以此作为销售数量。</a:t>
            </a:r>
            <a:endParaRPr lang="zh-CN" altLang="zh-CN" sz="2400" dirty="0">
              <a:solidFill>
                <a:schemeClr val="tx2"/>
              </a:solidFill>
              <a:latin typeface="微软雅黑" panose="020B0503020204020204" charset="-122"/>
              <a:ea typeface="微软雅黑" panose="020B0503020204020204" charset="-122"/>
            </a:endParaRPr>
          </a:p>
          <a:p>
            <a:pPr indent="466725" defTabSz="685800">
              <a:lnSpc>
                <a:spcPct val="140000"/>
              </a:lnSpc>
              <a:buSzTx/>
            </a:pPr>
            <a:r>
              <a:rPr lang="zh-CN" altLang="en-US" sz="2400" dirty="0">
                <a:solidFill>
                  <a:schemeClr val="tx2"/>
                </a:solidFill>
                <a:latin typeface="微软雅黑" panose="020B0503020204020204" charset="-122"/>
                <a:ea typeface="微软雅黑" panose="020B0503020204020204" charset="-122"/>
              </a:rPr>
              <a:t>（</a:t>
            </a:r>
            <a:r>
              <a:rPr lang="en-US" altLang="zh-CN" sz="2400" dirty="0">
                <a:solidFill>
                  <a:schemeClr val="tx2"/>
                </a:solidFill>
                <a:latin typeface="微软雅黑" panose="020B0503020204020204" charset="-122"/>
                <a:ea typeface="微软雅黑" panose="020B0503020204020204" charset="-122"/>
              </a:rPr>
              <a:t>4</a:t>
            </a:r>
            <a:r>
              <a:rPr lang="zh-CN" altLang="en-US" sz="2400" dirty="0">
                <a:solidFill>
                  <a:schemeClr val="tx2"/>
                </a:solidFill>
                <a:latin typeface="微软雅黑" panose="020B0503020204020204" charset="-122"/>
                <a:ea typeface="微软雅黑" panose="020B0503020204020204" charset="-122"/>
              </a:rPr>
              <a:t>）</a:t>
            </a:r>
            <a:r>
              <a:rPr lang="zh-CN" altLang="zh-CN" sz="2400" dirty="0">
                <a:solidFill>
                  <a:schemeClr val="tx2"/>
                </a:solidFill>
                <a:latin typeface="微软雅黑" panose="020B0503020204020204" charset="-122"/>
                <a:ea typeface="微软雅黑" panose="020B0503020204020204" charset="-122"/>
              </a:rPr>
              <a:t>纳税人的减税、免税项目，应当单独核算销售额和销售数量；未单独核算或者不能准确提供销售额和销售数量的不予减税或者免税。</a:t>
            </a:r>
            <a:endParaRPr lang="zh-CN" altLang="zh-CN" sz="2400" dirty="0">
              <a:solidFill>
                <a:schemeClr val="tx2"/>
              </a:solidFill>
              <a:latin typeface="微软雅黑" panose="020B0503020204020204" charset="-122"/>
              <a:ea typeface="微软雅黑" panose="020B0503020204020204" charset="-122"/>
            </a:endParaRPr>
          </a:p>
        </p:txBody>
      </p:sp>
    </p:spTree>
  </p:cSld>
  <p:clrMapOvr>
    <a:masterClrMapping/>
  </p:clrMapOvr>
  <p:transition spd="slow" advClick="0" advTm="0"/>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59765" y="300990"/>
            <a:ext cx="8025130" cy="2303145"/>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3" y="4356"/>
              <a:ext cx="6996" cy="1401"/>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542925">
                <a:lnSpc>
                  <a:spcPct val="150000"/>
                </a:lnSpc>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lang="en-US" altLang="zh-CN" sz="1400" spc="200">
                  <a:solidFill>
                    <a:srgbClr val="FF0000"/>
                  </a:solidFill>
                  <a:uFillTx/>
                  <a:latin typeface="微软雅黑" panose="020B0503020204020204" charset="-122"/>
                  <a:ea typeface="微软雅黑" panose="020B0503020204020204" charset="-122"/>
                  <a:cs typeface="微软雅黑" panose="020B0503020204020204" charset="-122"/>
                </a:rPr>
                <a:t> </a:t>
              </a:r>
              <a:r>
                <a:rPr lang="en-US" altLang="zh-CN" spc="200">
                  <a:solidFill>
                    <a:srgbClr val="FF0000"/>
                  </a:solidFill>
                  <a:uFillTx/>
                  <a:latin typeface="微软雅黑" panose="020B0503020204020204" charset="-122"/>
                  <a:ea typeface="微软雅黑" panose="020B0503020204020204" charset="-122"/>
                  <a:cs typeface="微软雅黑" panose="020B0503020204020204" charset="-122"/>
                </a:rPr>
                <a:t> </a:t>
              </a:r>
              <a:r>
                <a:rPr lang="zh-CN" altLang="zh-CN" b="1" dirty="0">
                  <a:solidFill>
                    <a:srgbClr val="FF0000"/>
                  </a:solidFill>
                  <a:latin typeface="微软雅黑" panose="020B0503020204020204" charset="-122"/>
                  <a:ea typeface="微软雅黑" panose="020B0503020204020204" charset="-122"/>
                  <a:sym typeface="+mn-ea"/>
                </a:rPr>
                <a:t>【例题·计算题】</a:t>
              </a:r>
              <a:r>
                <a:rPr lang="zh-CN" altLang="zh-CN" b="1" dirty="0">
                  <a:solidFill>
                    <a:schemeClr val="tx2"/>
                  </a:solidFill>
                  <a:latin typeface="微软雅黑" panose="020B0503020204020204" charset="-122"/>
                  <a:ea typeface="微软雅黑" panose="020B0503020204020204" charset="-122"/>
                  <a:sym typeface="+mn-ea"/>
                </a:rPr>
                <a:t>某砂石开采企业</a:t>
              </a:r>
              <a:r>
                <a:rPr lang="en-US" altLang="zh-CN" b="1" dirty="0">
                  <a:solidFill>
                    <a:schemeClr val="tx2"/>
                  </a:solidFill>
                  <a:latin typeface="微软雅黑" panose="020B0503020204020204" charset="-122"/>
                  <a:ea typeface="微软雅黑" panose="020B0503020204020204" charset="-122"/>
                  <a:sym typeface="+mn-ea"/>
                </a:rPr>
                <a:t>2021</a:t>
              </a:r>
              <a:r>
                <a:rPr lang="zh-CN" altLang="zh-CN" b="1" dirty="0">
                  <a:solidFill>
                    <a:schemeClr val="tx2"/>
                  </a:solidFill>
                  <a:latin typeface="微软雅黑" panose="020B0503020204020204" charset="-122"/>
                  <a:ea typeface="微软雅黑" panose="020B0503020204020204" charset="-122"/>
                  <a:sym typeface="+mn-ea"/>
                </a:rPr>
                <a:t>年</a:t>
              </a:r>
              <a:r>
                <a:rPr lang="en-US" altLang="zh-CN" b="1" dirty="0">
                  <a:solidFill>
                    <a:schemeClr val="tx2"/>
                  </a:solidFill>
                  <a:latin typeface="微软雅黑" panose="020B0503020204020204" charset="-122"/>
                  <a:ea typeface="微软雅黑" panose="020B0503020204020204" charset="-122"/>
                  <a:sym typeface="+mn-ea"/>
                </a:rPr>
                <a:t>3</a:t>
              </a:r>
              <a:r>
                <a:rPr lang="zh-CN" altLang="zh-CN" b="1" dirty="0">
                  <a:solidFill>
                    <a:schemeClr val="tx2"/>
                  </a:solidFill>
                  <a:latin typeface="微软雅黑" panose="020B0503020204020204" charset="-122"/>
                  <a:ea typeface="微软雅黑" panose="020B0503020204020204" charset="-122"/>
                  <a:sym typeface="+mn-ea"/>
                </a:rPr>
                <a:t>月销售砂石</a:t>
              </a:r>
              <a:r>
                <a:rPr lang="en-US" altLang="zh-CN" b="1" dirty="0">
                  <a:solidFill>
                    <a:schemeClr val="tx2"/>
                  </a:solidFill>
                  <a:latin typeface="微软雅黑" panose="020B0503020204020204" charset="-122"/>
                  <a:ea typeface="微软雅黑" panose="020B0503020204020204" charset="-122"/>
                  <a:sym typeface="+mn-ea"/>
                </a:rPr>
                <a:t>3 000</a:t>
              </a:r>
              <a:r>
                <a:rPr lang="zh-CN" altLang="zh-CN" b="1" dirty="0">
                  <a:solidFill>
                    <a:schemeClr val="tx2"/>
                  </a:solidFill>
                  <a:latin typeface="微软雅黑" panose="020B0503020204020204" charset="-122"/>
                  <a:ea typeface="微软雅黑" panose="020B0503020204020204" charset="-122"/>
                  <a:sym typeface="+mn-ea"/>
                </a:rPr>
                <a:t>立方米，资源税税率为</a:t>
              </a:r>
              <a:r>
                <a:rPr lang="en-US" altLang="zh-CN" b="1" dirty="0">
                  <a:solidFill>
                    <a:schemeClr val="tx2"/>
                  </a:solidFill>
                  <a:latin typeface="微软雅黑" panose="020B0503020204020204" charset="-122"/>
                  <a:ea typeface="微软雅黑" panose="020B0503020204020204" charset="-122"/>
                  <a:sym typeface="+mn-ea"/>
                </a:rPr>
                <a:t>2</a:t>
              </a:r>
              <a:r>
                <a:rPr lang="zh-CN" altLang="zh-CN" b="1" dirty="0">
                  <a:solidFill>
                    <a:schemeClr val="tx2"/>
                  </a:solidFill>
                  <a:latin typeface="微软雅黑" panose="020B0503020204020204" charset="-122"/>
                  <a:ea typeface="微软雅黑" panose="020B0503020204020204" charset="-122"/>
                  <a:sym typeface="+mn-ea"/>
                </a:rPr>
                <a:t>元</a:t>
              </a:r>
              <a:r>
                <a:rPr lang="en-US" altLang="zh-CN" b="1" dirty="0">
                  <a:solidFill>
                    <a:schemeClr val="tx2"/>
                  </a:solidFill>
                  <a:latin typeface="微软雅黑" panose="020B0503020204020204" charset="-122"/>
                  <a:ea typeface="微软雅黑" panose="020B0503020204020204" charset="-122"/>
                  <a:sym typeface="+mn-ea"/>
                </a:rPr>
                <a:t>/</a:t>
              </a:r>
              <a:r>
                <a:rPr lang="zh-CN" altLang="zh-CN" b="1" dirty="0">
                  <a:solidFill>
                    <a:schemeClr val="tx2"/>
                  </a:solidFill>
                  <a:latin typeface="微软雅黑" panose="020B0503020204020204" charset="-122"/>
                  <a:ea typeface="微软雅黑" panose="020B0503020204020204" charset="-122"/>
                  <a:sym typeface="+mn-ea"/>
                </a:rPr>
                <a:t>立方米。请计算该企业</a:t>
              </a:r>
              <a:r>
                <a:rPr lang="en-US" altLang="zh-CN" b="1" dirty="0">
                  <a:solidFill>
                    <a:schemeClr val="tx2"/>
                  </a:solidFill>
                  <a:latin typeface="微软雅黑" panose="020B0503020204020204" charset="-122"/>
                  <a:ea typeface="微软雅黑" panose="020B0503020204020204" charset="-122"/>
                  <a:sym typeface="+mn-ea"/>
                </a:rPr>
                <a:t>3</a:t>
              </a:r>
              <a:r>
                <a:rPr lang="zh-CN" altLang="zh-CN" b="1" dirty="0">
                  <a:solidFill>
                    <a:schemeClr val="tx2"/>
                  </a:solidFill>
                  <a:latin typeface="微软雅黑" panose="020B0503020204020204" charset="-122"/>
                  <a:ea typeface="微软雅黑" panose="020B0503020204020204" charset="-122"/>
                  <a:sym typeface="+mn-ea"/>
                </a:rPr>
                <a:t>月应纳资源税税额。</a:t>
              </a:r>
              <a:endParaRPr lang="zh-CN" altLang="en-US" sz="2000"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
        <p:nvSpPr>
          <p:cNvPr id="3" name="文本框 2"/>
          <p:cNvSpPr txBox="1"/>
          <p:nvPr/>
        </p:nvSpPr>
        <p:spPr>
          <a:xfrm>
            <a:off x="659765" y="2853055"/>
            <a:ext cx="8168005" cy="1368425"/>
          </a:xfrm>
          <a:prstGeom prst="rect">
            <a:avLst/>
          </a:prstGeom>
          <a:noFill/>
        </p:spPr>
        <p:txBody>
          <a:bodyPr wrap="square" rtlCol="0" anchor="t">
            <a:spAutoFit/>
          </a:bodyPr>
          <a:p>
            <a:pPr indent="542925">
              <a:lnSpc>
                <a:spcPct val="150000"/>
              </a:lnSpc>
            </a:pPr>
            <a:r>
              <a:rPr lang="en-US" altLang="zh-CN" sz="1800" b="1" dirty="0">
                <a:solidFill>
                  <a:srgbClr val="FF0000"/>
                </a:solidFill>
                <a:latin typeface="微软雅黑" panose="020B0503020204020204" charset="-122"/>
                <a:ea typeface="微软雅黑" panose="020B0503020204020204" charset="-122"/>
                <a:sym typeface="宋体" panose="02010600030101010101" pitchFamily="2" charset="-122"/>
              </a:rPr>
              <a:t>【</a:t>
            </a:r>
            <a:r>
              <a:rPr lang="zh-CN" altLang="en-US" sz="1800" b="1" dirty="0">
                <a:solidFill>
                  <a:srgbClr val="FF0000"/>
                </a:solidFill>
                <a:latin typeface="微软雅黑" panose="020B0503020204020204" charset="-122"/>
                <a:ea typeface="微软雅黑" panose="020B0503020204020204" charset="-122"/>
                <a:sym typeface="宋体" panose="02010600030101010101" pitchFamily="2" charset="-122"/>
              </a:rPr>
              <a:t>解析</a:t>
            </a:r>
            <a:r>
              <a:rPr lang="en-US" altLang="zh-CN" sz="1800" b="1" dirty="0">
                <a:solidFill>
                  <a:srgbClr val="FF0000"/>
                </a:solidFill>
                <a:latin typeface="微软雅黑" panose="020B0503020204020204" charset="-122"/>
                <a:ea typeface="微软雅黑" panose="020B0503020204020204" charset="-122"/>
                <a:sym typeface="宋体" panose="02010600030101010101" pitchFamily="2" charset="-122"/>
              </a:rPr>
              <a:t>】</a:t>
            </a:r>
            <a:endParaRPr lang="en-US" altLang="zh-CN" sz="1800" b="1" dirty="0">
              <a:solidFill>
                <a:srgbClr val="FF0000"/>
              </a:solidFill>
              <a:latin typeface="微软雅黑" panose="020B0503020204020204" charset="-122"/>
              <a:ea typeface="微软雅黑" panose="020B0503020204020204" charset="-122"/>
              <a:sym typeface="宋体" panose="02010600030101010101" pitchFamily="2" charset="-122"/>
            </a:endParaRPr>
          </a:p>
          <a:p>
            <a:pPr indent="466725" defTabSz="685800">
              <a:lnSpc>
                <a:spcPct val="140000"/>
              </a:lnSpc>
              <a:buSzTx/>
            </a:pPr>
            <a:r>
              <a:rPr lang="zh-CN" altLang="zh-CN" sz="2000" b="1" dirty="0">
                <a:solidFill>
                  <a:schemeClr val="tx2"/>
                </a:solidFill>
                <a:latin typeface="微软雅黑" panose="020B0503020204020204" charset="-122"/>
                <a:ea typeface="微软雅黑" panose="020B0503020204020204" charset="-122"/>
                <a:sym typeface="+mn-ea"/>
              </a:rPr>
              <a:t>应纳税额＝课税数量×单位税额</a:t>
            </a:r>
            <a:endParaRPr lang="zh-CN" altLang="zh-CN" sz="2000" b="1" dirty="0">
              <a:solidFill>
                <a:schemeClr val="tx2"/>
              </a:solidFill>
              <a:latin typeface="微软雅黑" panose="020B0503020204020204" charset="-122"/>
              <a:ea typeface="微软雅黑" panose="020B0503020204020204" charset="-122"/>
            </a:endParaRPr>
          </a:p>
          <a:p>
            <a:pPr indent="466725" defTabSz="685800">
              <a:lnSpc>
                <a:spcPct val="140000"/>
              </a:lnSpc>
              <a:buSzTx/>
            </a:pPr>
            <a:r>
              <a:rPr lang="zh-CN" altLang="zh-CN" sz="2000" b="1" dirty="0">
                <a:solidFill>
                  <a:schemeClr val="tx2"/>
                </a:solidFill>
                <a:latin typeface="微软雅黑" panose="020B0503020204020204" charset="-122"/>
                <a:ea typeface="微软雅黑" panose="020B0503020204020204" charset="-122"/>
                <a:sym typeface="+mn-ea"/>
              </a:rPr>
              <a:t>                           ＝</a:t>
            </a:r>
            <a:r>
              <a:rPr lang="en-US" altLang="zh-CN" sz="2000" b="1" dirty="0">
                <a:solidFill>
                  <a:schemeClr val="tx2"/>
                </a:solidFill>
                <a:latin typeface="微软雅黑" panose="020B0503020204020204" charset="-122"/>
                <a:ea typeface="微软雅黑" panose="020B0503020204020204" charset="-122"/>
                <a:sym typeface="+mn-ea"/>
              </a:rPr>
              <a:t>3 000</a:t>
            </a:r>
            <a:r>
              <a:rPr lang="zh-CN" altLang="zh-CN" sz="2000" b="1" dirty="0">
                <a:solidFill>
                  <a:schemeClr val="tx2"/>
                </a:solidFill>
                <a:latin typeface="微软雅黑" panose="020B0503020204020204" charset="-122"/>
                <a:ea typeface="微软雅黑" panose="020B0503020204020204" charset="-122"/>
                <a:sym typeface="+mn-ea"/>
              </a:rPr>
              <a:t>×</a:t>
            </a:r>
            <a:r>
              <a:rPr lang="en-US" altLang="zh-CN" sz="2000" b="1" dirty="0">
                <a:solidFill>
                  <a:schemeClr val="tx2"/>
                </a:solidFill>
                <a:latin typeface="微软雅黑" panose="020B0503020204020204" charset="-122"/>
                <a:ea typeface="微软雅黑" panose="020B0503020204020204" charset="-122"/>
                <a:sym typeface="+mn-ea"/>
              </a:rPr>
              <a:t>2</a:t>
            </a:r>
            <a:r>
              <a:rPr lang="zh-CN" altLang="zh-CN" sz="2000" b="1" dirty="0">
                <a:solidFill>
                  <a:schemeClr val="tx2"/>
                </a:solidFill>
                <a:latin typeface="微软雅黑" panose="020B0503020204020204" charset="-122"/>
                <a:ea typeface="微软雅黑" panose="020B0503020204020204" charset="-122"/>
                <a:sym typeface="+mn-ea"/>
              </a:rPr>
              <a:t>＝</a:t>
            </a:r>
            <a:r>
              <a:rPr lang="en-US" altLang="zh-CN" sz="2000" b="1" dirty="0">
                <a:solidFill>
                  <a:schemeClr val="tx2"/>
                </a:solidFill>
                <a:latin typeface="微软雅黑" panose="020B0503020204020204" charset="-122"/>
                <a:ea typeface="微软雅黑" panose="020B0503020204020204" charset="-122"/>
                <a:sym typeface="+mn-ea"/>
              </a:rPr>
              <a:t>6 000</a:t>
            </a:r>
            <a:r>
              <a:rPr lang="zh-CN" altLang="en-US" sz="2000" b="1" dirty="0">
                <a:solidFill>
                  <a:schemeClr val="tx2"/>
                </a:solidFill>
                <a:latin typeface="微软雅黑" panose="020B0503020204020204" charset="-122"/>
                <a:ea typeface="微软雅黑" panose="020B0503020204020204" charset="-122"/>
                <a:sym typeface="+mn-ea"/>
              </a:rPr>
              <a:t>（</a:t>
            </a:r>
            <a:r>
              <a:rPr lang="zh-CN" altLang="zh-CN" sz="2000" b="1" dirty="0">
                <a:solidFill>
                  <a:schemeClr val="tx2"/>
                </a:solidFill>
                <a:latin typeface="微软雅黑" panose="020B0503020204020204" charset="-122"/>
                <a:ea typeface="微软雅黑" panose="020B0503020204020204" charset="-122"/>
                <a:sym typeface="+mn-ea"/>
              </a:rPr>
              <a:t>元</a:t>
            </a:r>
            <a:r>
              <a:rPr lang="zh-CN" altLang="en-US" sz="2000" b="1" dirty="0">
                <a:solidFill>
                  <a:schemeClr val="tx2"/>
                </a:solidFill>
                <a:latin typeface="微软雅黑" panose="020B0503020204020204" charset="-122"/>
                <a:ea typeface="微软雅黑" panose="020B0503020204020204" charset="-122"/>
                <a:sym typeface="+mn-ea"/>
              </a:rPr>
              <a:t>）</a:t>
            </a:r>
            <a:r>
              <a:rPr lang="zh-CN" altLang="zh-CN" sz="2000" b="1" dirty="0">
                <a:solidFill>
                  <a:schemeClr val="tx2"/>
                </a:solidFill>
                <a:latin typeface="微软雅黑" panose="020B0503020204020204" charset="-122"/>
                <a:ea typeface="微软雅黑" panose="020B0503020204020204" charset="-122"/>
                <a:sym typeface="+mn-ea"/>
              </a:rPr>
              <a:t>。</a:t>
            </a:r>
            <a:endParaRPr lang="zh-CN" altLang="zh-CN" sz="2000" kern="1200" dirty="0">
              <a:latin typeface="微软雅黑" panose="020B0503020204020204" charset="-122"/>
              <a:ea typeface="微软雅黑" panose="020B050302020402020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7" name="标题 1"/>
          <p:cNvSpPr>
            <a:spLocks noGrp="1"/>
          </p:cNvSpPr>
          <p:nvPr>
            <p:ph type="title"/>
          </p:nvPr>
        </p:nvSpPr>
        <p:spPr/>
        <p:txBody>
          <a:bodyPr anchor="ctr" anchorCtr="0"/>
          <a:p>
            <a:endParaRPr lang="zh-CN" altLang="en-US"/>
          </a:p>
        </p:txBody>
      </p:sp>
      <p:sp>
        <p:nvSpPr>
          <p:cNvPr id="60418" name="内容占位符 2"/>
          <p:cNvSpPr>
            <a:spLocks noGrp="1"/>
          </p:cNvSpPr>
          <p:nvPr>
            <p:ph idx="1"/>
          </p:nvPr>
        </p:nvSpPr>
        <p:spPr>
          <a:xfrm>
            <a:off x="323850" y="908368"/>
            <a:ext cx="8229600" cy="3886200"/>
          </a:xfrm>
        </p:spPr>
        <p:txBody>
          <a:bodyPr anchor="t" anchorCtr="0"/>
          <a:p>
            <a:r>
              <a:rPr lang="zh-CN" altLang="zh-CN" sz="2800" dirty="0">
                <a:latin typeface="微软雅黑" panose="020B0503020204020204" charset="-122"/>
                <a:ea typeface="微软雅黑" panose="020B0503020204020204" charset="-122"/>
              </a:rPr>
              <a:t>（三）扣缴义务人代扣代缴</a:t>
            </a:r>
            <a:endParaRPr lang="zh-CN" altLang="zh-CN" sz="2800" dirty="0">
              <a:latin typeface="微软雅黑" panose="020B0503020204020204" charset="-122"/>
              <a:ea typeface="微软雅黑" panose="020B0503020204020204" charset="-122"/>
            </a:endParaRPr>
          </a:p>
          <a:p>
            <a:pPr>
              <a:lnSpc>
                <a:spcPct val="125000"/>
              </a:lnSpc>
              <a:spcBef>
                <a:spcPts val="20"/>
              </a:spcBef>
              <a:spcAft>
                <a:spcPts val="0"/>
              </a:spcAft>
            </a:pPr>
            <a:r>
              <a:rPr lang="zh-CN" altLang="zh-CN" sz="2400" dirty="0">
                <a:latin typeface="微软雅黑" panose="020B0503020204020204" charset="-122"/>
                <a:ea typeface="微软雅黑" panose="020B0503020204020204" charset="-122"/>
                <a:cs typeface="微软雅黑" panose="020B0503020204020204" charset="-122"/>
              </a:rPr>
              <a:t>代扣代缴应纳税额</a:t>
            </a:r>
            <a:endParaRPr lang="zh-CN" altLang="zh-CN" sz="2400" dirty="0">
              <a:latin typeface="微软雅黑" panose="020B0503020204020204" charset="-122"/>
              <a:ea typeface="微软雅黑" panose="020B0503020204020204" charset="-122"/>
              <a:cs typeface="微软雅黑" panose="020B0503020204020204" charset="-122"/>
            </a:endParaRPr>
          </a:p>
          <a:p>
            <a:pPr>
              <a:lnSpc>
                <a:spcPct val="125000"/>
              </a:lnSpc>
              <a:spcBef>
                <a:spcPts val="20"/>
              </a:spcBef>
              <a:spcAft>
                <a:spcPts val="0"/>
              </a:spcAft>
            </a:pPr>
            <a:r>
              <a:rPr lang="zh-CN" altLang="zh-CN" sz="2400" dirty="0">
                <a:latin typeface="微软雅黑" panose="020B0503020204020204" charset="-122"/>
                <a:ea typeface="微软雅黑" panose="020B0503020204020204" charset="-122"/>
                <a:cs typeface="微软雅黑" panose="020B0503020204020204" charset="-122"/>
              </a:rPr>
              <a:t>     =收购未税矿产品的数量×单位税额</a:t>
            </a:r>
            <a:endParaRPr lang="zh-CN" altLang="zh-CN" sz="2400" dirty="0">
              <a:latin typeface="微软雅黑" panose="020B0503020204020204" charset="-122"/>
              <a:ea typeface="微软雅黑" panose="020B0503020204020204" charset="-122"/>
              <a:cs typeface="微软雅黑" panose="020B0503020204020204" charset="-122"/>
            </a:endParaRPr>
          </a:p>
          <a:p>
            <a:pPr>
              <a:lnSpc>
                <a:spcPct val="125000"/>
              </a:lnSpc>
              <a:spcBef>
                <a:spcPts val="20"/>
              </a:spcBef>
              <a:spcAft>
                <a:spcPts val="0"/>
              </a:spcAft>
            </a:pPr>
            <a:r>
              <a:rPr lang="zh-CN" altLang="zh-CN" sz="2400" dirty="0">
                <a:latin typeface="微软雅黑" panose="020B0503020204020204" charset="-122"/>
                <a:ea typeface="微软雅黑" panose="020B0503020204020204" charset="-122"/>
                <a:cs typeface="微软雅黑" panose="020B0503020204020204" charset="-122"/>
              </a:rPr>
              <a:t>纳税人开采或者生产不同税目应税产品的，应当分别核算不同税目应税产品的销售额或者销售数量；未分别核算或者不能准确提供不同税目应税产品的销售额或者销售数量的，从高适用税率。</a:t>
            </a:r>
            <a:endParaRPr lang="zh-CN" altLang="zh-CN" sz="2400" dirty="0">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p:blinds dir="ver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1" name="标题 1"/>
          <p:cNvSpPr>
            <a:spLocks noGrp="1"/>
          </p:cNvSpPr>
          <p:nvPr>
            <p:ph type="title"/>
          </p:nvPr>
        </p:nvSpPr>
        <p:spPr>
          <a:xfrm>
            <a:off x="457200" y="515938"/>
            <a:ext cx="8229600" cy="1371600"/>
          </a:xfrm>
        </p:spPr>
        <p:txBody>
          <a:bodyPr anchor="ctr" anchorCtr="0"/>
          <a:p>
            <a:r>
              <a:rPr lang="zh-CN" altLang="zh-CN" sz="3200" dirty="0">
                <a:solidFill>
                  <a:srgbClr val="FF0000"/>
                </a:solidFill>
                <a:ea typeface="隶书" panose="02010509060101010101" pitchFamily="49" charset="-122"/>
              </a:rPr>
              <a:t>三、资源税纳税申报</a:t>
            </a:r>
            <a:br>
              <a:rPr lang="zh-CN" altLang="zh-CN" sz="3200" dirty="0">
                <a:solidFill>
                  <a:srgbClr val="FF0000"/>
                </a:solidFill>
                <a:ea typeface="隶书" panose="02010509060101010101" pitchFamily="49" charset="-122"/>
              </a:rPr>
            </a:br>
            <a:br>
              <a:rPr lang="zh-CN" altLang="zh-CN" sz="3200" dirty="0">
                <a:ea typeface="隶书" panose="02010509060101010101" pitchFamily="49" charset="-122"/>
              </a:rPr>
            </a:br>
            <a:r>
              <a:rPr lang="zh-CN" altLang="zh-CN" sz="2400" dirty="0">
                <a:latin typeface="微软雅黑" panose="020B0503020204020204" charset="-122"/>
                <a:ea typeface="微软雅黑" panose="020B0503020204020204" charset="-122"/>
                <a:cs typeface="微软雅黑" panose="020B0503020204020204" charset="-122"/>
              </a:rPr>
              <a:t>（一）资源税纳税义务发生环节及时间</a:t>
            </a:r>
            <a:br>
              <a:rPr lang="zh-CN" altLang="zh-CN" sz="2400" dirty="0">
                <a:latin typeface="微软雅黑" panose="020B0503020204020204" charset="-122"/>
                <a:ea typeface="微软雅黑" panose="020B0503020204020204" charset="-122"/>
                <a:cs typeface="微软雅黑" panose="020B0503020204020204" charset="-122"/>
              </a:rPr>
            </a:br>
            <a:endParaRPr lang="zh-CN" altLang="zh-CN" sz="2400" dirty="0">
              <a:latin typeface="微软雅黑" panose="020B0503020204020204" charset="-122"/>
              <a:ea typeface="微软雅黑" panose="020B0503020204020204" charset="-122"/>
              <a:cs typeface="微软雅黑" panose="020B0503020204020204" charset="-122"/>
            </a:endParaRPr>
          </a:p>
        </p:txBody>
      </p:sp>
      <p:graphicFrame>
        <p:nvGraphicFramePr>
          <p:cNvPr id="4" name="内容占位符 3"/>
          <p:cNvGraphicFramePr>
            <a:graphicFrameLocks noGrp="1"/>
          </p:cNvGraphicFramePr>
          <p:nvPr>
            <p:ph idx="1"/>
          </p:nvPr>
        </p:nvGraphicFramePr>
        <p:xfrm>
          <a:off x="457200" y="1981200"/>
          <a:ext cx="8229600" cy="3516630"/>
        </p:xfrm>
        <a:graphic>
          <a:graphicData uri="http://schemas.openxmlformats.org/drawingml/2006/table">
            <a:tbl>
              <a:tblPr/>
              <a:tblGrid>
                <a:gridCol w="685800"/>
                <a:gridCol w="7543800"/>
              </a:tblGrid>
              <a:tr h="1752600">
                <a:tc>
                  <a:txBody>
                    <a:bodyPr/>
                    <a:p>
                      <a:pPr algn="ctr">
                        <a:lnSpc>
                          <a:spcPct val="120000"/>
                        </a:lnSpc>
                        <a:spcAft>
                          <a:spcPts val="0"/>
                        </a:spcAft>
                      </a:pPr>
                      <a:r>
                        <a:rPr lang="zh-CN" sz="1600" b="1" kern="100" dirty="0">
                          <a:solidFill>
                            <a:schemeClr val="tx2"/>
                          </a:solidFill>
                          <a:latin typeface="微软雅黑" panose="020B0503020204020204" charset="-122"/>
                          <a:ea typeface="微软雅黑" panose="020B0503020204020204" charset="-122"/>
                          <a:cs typeface="Times New Roman" panose="02020603050405020304"/>
                        </a:rPr>
                        <a:t>环节</a:t>
                      </a:r>
                      <a:endParaRPr lang="zh-CN" sz="1600" b="1" kern="100" dirty="0">
                        <a:solidFill>
                          <a:schemeClr val="tx2"/>
                        </a:solidFill>
                        <a:latin typeface="微软雅黑" panose="020B0503020204020204" charset="-122"/>
                        <a:ea typeface="微软雅黑" panose="020B050302020402020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lang="en-US" sz="1600" b="1" kern="100" dirty="0">
                          <a:solidFill>
                            <a:schemeClr val="tx2"/>
                          </a:solidFill>
                          <a:latin typeface="微软雅黑" panose="020B0503020204020204" charset="-122"/>
                          <a:ea typeface="微软雅黑" panose="020B0503020204020204" charset="-122"/>
                          <a:cs typeface="Times New Roman" panose="02020603050405020304"/>
                        </a:rPr>
                        <a:t>1.</a:t>
                      </a:r>
                      <a:r>
                        <a:rPr lang="zh-CN" sz="1600" b="1" kern="100" dirty="0">
                          <a:solidFill>
                            <a:schemeClr val="tx2"/>
                          </a:solidFill>
                          <a:latin typeface="微软雅黑" panose="020B0503020204020204" charset="-122"/>
                          <a:ea typeface="微软雅黑" panose="020B0503020204020204" charset="-122"/>
                          <a:cs typeface="Times New Roman" panose="02020603050405020304"/>
                        </a:rPr>
                        <a:t>应税产品的销售或自用环节计算缴纳。</a:t>
                      </a:r>
                      <a:endParaRPr lang="zh-CN" sz="1600" b="1" kern="100" dirty="0">
                        <a:solidFill>
                          <a:schemeClr val="tx2"/>
                        </a:solidFill>
                        <a:latin typeface="微软雅黑" panose="020B0503020204020204" charset="-122"/>
                        <a:ea typeface="微软雅黑" panose="020B0503020204020204" charset="-122"/>
                        <a:cs typeface="Times New Roman" panose="02020603050405020304"/>
                      </a:endParaRPr>
                    </a:p>
                    <a:p>
                      <a:pPr>
                        <a:lnSpc>
                          <a:spcPct val="120000"/>
                        </a:lnSpc>
                        <a:spcAft>
                          <a:spcPts val="0"/>
                        </a:spcAft>
                      </a:pPr>
                      <a:r>
                        <a:rPr lang="en-US" sz="1600" b="1" kern="100" dirty="0">
                          <a:solidFill>
                            <a:schemeClr val="tx2"/>
                          </a:solidFill>
                          <a:latin typeface="微软雅黑" panose="020B0503020204020204" charset="-122"/>
                          <a:ea typeface="微软雅黑" panose="020B0503020204020204" charset="-122"/>
                          <a:cs typeface="Times New Roman" panose="02020603050405020304"/>
                        </a:rPr>
                        <a:t>2.</a:t>
                      </a:r>
                      <a:r>
                        <a:rPr lang="zh-CN" sz="1600" b="1" kern="100" dirty="0">
                          <a:solidFill>
                            <a:schemeClr val="tx2"/>
                          </a:solidFill>
                          <a:latin typeface="微软雅黑" panose="020B0503020204020204" charset="-122"/>
                          <a:ea typeface="微软雅黑" panose="020B0503020204020204" charset="-122"/>
                          <a:cs typeface="Times New Roman" panose="02020603050405020304"/>
                        </a:rPr>
                        <a:t>以自采原矿加工精矿产品的，在原矿移送使用时不缴纳资源税，在精矿销售或自用时缴纳资源税。</a:t>
                      </a:r>
                      <a:endParaRPr lang="zh-CN" sz="1600" b="1" kern="100" dirty="0">
                        <a:solidFill>
                          <a:schemeClr val="tx2"/>
                        </a:solidFill>
                        <a:latin typeface="微软雅黑" panose="020B0503020204020204" charset="-122"/>
                        <a:ea typeface="微软雅黑" panose="020B0503020204020204" charset="-122"/>
                        <a:cs typeface="Times New Roman" panose="02020603050405020304"/>
                      </a:endParaRPr>
                    </a:p>
                    <a:p>
                      <a:pPr>
                        <a:lnSpc>
                          <a:spcPct val="120000"/>
                        </a:lnSpc>
                        <a:spcAft>
                          <a:spcPts val="0"/>
                        </a:spcAft>
                      </a:pPr>
                      <a:r>
                        <a:rPr lang="en-US" sz="1600" b="1" kern="100" dirty="0">
                          <a:solidFill>
                            <a:schemeClr val="tx2"/>
                          </a:solidFill>
                          <a:latin typeface="微软雅黑" panose="020B0503020204020204" charset="-122"/>
                          <a:ea typeface="微软雅黑" panose="020B0503020204020204" charset="-122"/>
                          <a:cs typeface="Times New Roman" panose="02020603050405020304"/>
                        </a:rPr>
                        <a:t>3.</a:t>
                      </a:r>
                      <a:r>
                        <a:rPr lang="zh-CN" sz="1600" b="1" kern="100" dirty="0">
                          <a:solidFill>
                            <a:schemeClr val="tx2"/>
                          </a:solidFill>
                          <a:latin typeface="微软雅黑" panose="020B0503020204020204" charset="-122"/>
                          <a:ea typeface="微软雅黑" panose="020B0503020204020204" charset="-122"/>
                          <a:cs typeface="Times New Roman" panose="02020603050405020304"/>
                        </a:rPr>
                        <a:t>以自采原矿加工金锭的，在金锭销售或自用时缴纳资源税。</a:t>
                      </a:r>
                      <a:endParaRPr lang="zh-CN" sz="1600" b="1" kern="100" dirty="0">
                        <a:solidFill>
                          <a:schemeClr val="tx2"/>
                        </a:solidFill>
                        <a:latin typeface="微软雅黑" panose="020B0503020204020204" charset="-122"/>
                        <a:ea typeface="微软雅黑" panose="020B0503020204020204" charset="-122"/>
                        <a:cs typeface="Times New Roman" panose="02020603050405020304"/>
                      </a:endParaRPr>
                    </a:p>
                    <a:p>
                      <a:pPr>
                        <a:lnSpc>
                          <a:spcPct val="120000"/>
                        </a:lnSpc>
                        <a:spcAft>
                          <a:spcPts val="0"/>
                        </a:spcAft>
                      </a:pPr>
                      <a:r>
                        <a:rPr lang="en-US" sz="1600" b="1" kern="100" dirty="0">
                          <a:solidFill>
                            <a:schemeClr val="tx2"/>
                          </a:solidFill>
                          <a:latin typeface="微软雅黑" panose="020B0503020204020204" charset="-122"/>
                          <a:ea typeface="微软雅黑" panose="020B0503020204020204" charset="-122"/>
                          <a:cs typeface="Times New Roman" panose="02020603050405020304"/>
                        </a:rPr>
                        <a:t>4.</a:t>
                      </a:r>
                      <a:r>
                        <a:rPr lang="zh-CN" sz="1600" b="1" kern="100" dirty="0">
                          <a:solidFill>
                            <a:schemeClr val="tx2"/>
                          </a:solidFill>
                          <a:latin typeface="微软雅黑" panose="020B0503020204020204" charset="-122"/>
                          <a:ea typeface="微软雅黑" panose="020B0503020204020204" charset="-122"/>
                          <a:cs typeface="Times New Roman" panose="02020603050405020304"/>
                        </a:rPr>
                        <a:t>纳税人销售自采原矿或者自采原矿加工的金精矿、粗金，在原矿或者金精矿、粗金销售时缴纳资源税，在移送使用时不缴纳资源税</a:t>
                      </a:r>
                      <a:endParaRPr lang="zh-CN" sz="1600" b="1" kern="100" dirty="0">
                        <a:solidFill>
                          <a:schemeClr val="tx2"/>
                        </a:solidFill>
                        <a:latin typeface="微软雅黑" panose="020B0503020204020204" charset="-122"/>
                        <a:ea typeface="微软雅黑" panose="020B050302020402020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1763800">
                <a:tc>
                  <a:txBody>
                    <a:bodyPr/>
                    <a:p>
                      <a:pPr algn="ctr">
                        <a:lnSpc>
                          <a:spcPct val="120000"/>
                        </a:lnSpc>
                        <a:spcAft>
                          <a:spcPts val="0"/>
                        </a:spcAft>
                      </a:pPr>
                      <a:r>
                        <a:rPr lang="zh-CN" sz="1600" b="1" kern="100" dirty="0">
                          <a:solidFill>
                            <a:schemeClr val="tx2"/>
                          </a:solidFill>
                          <a:latin typeface="微软雅黑" panose="020B0503020204020204" charset="-122"/>
                          <a:ea typeface="微软雅黑" panose="020B0503020204020204" charset="-122"/>
                          <a:cs typeface="Times New Roman" panose="02020603050405020304"/>
                        </a:rPr>
                        <a:t>时间</a:t>
                      </a:r>
                      <a:endParaRPr lang="zh-CN" sz="1600" b="1" kern="100" dirty="0">
                        <a:solidFill>
                          <a:schemeClr val="tx2"/>
                        </a:solidFill>
                        <a:latin typeface="微软雅黑" panose="020B0503020204020204" charset="-122"/>
                        <a:ea typeface="微软雅黑" panose="020B050302020402020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lang="en-US" sz="1600" b="1" kern="100" dirty="0">
                          <a:solidFill>
                            <a:schemeClr val="tx2"/>
                          </a:solidFill>
                          <a:latin typeface="微软雅黑" panose="020B0503020204020204" charset="-122"/>
                          <a:ea typeface="微软雅黑" panose="020B0503020204020204" charset="-122"/>
                          <a:cs typeface="Times New Roman" panose="02020603050405020304"/>
                        </a:rPr>
                        <a:t>1.</a:t>
                      </a:r>
                      <a:r>
                        <a:rPr lang="zh-CN" sz="1600" b="1" kern="100" dirty="0">
                          <a:solidFill>
                            <a:schemeClr val="tx2"/>
                          </a:solidFill>
                          <a:latin typeface="微软雅黑" panose="020B0503020204020204" charset="-122"/>
                          <a:ea typeface="微软雅黑" panose="020B0503020204020204" charset="-122"/>
                          <a:cs typeface="Times New Roman" panose="02020603050405020304"/>
                        </a:rPr>
                        <a:t>分期收款结算：销售合同规定的收款日期的当天。</a:t>
                      </a:r>
                      <a:endParaRPr lang="zh-CN" sz="1600" b="1" kern="100" dirty="0">
                        <a:solidFill>
                          <a:schemeClr val="tx2"/>
                        </a:solidFill>
                        <a:latin typeface="微软雅黑" panose="020B0503020204020204" charset="-122"/>
                        <a:ea typeface="微软雅黑" panose="020B0503020204020204" charset="-122"/>
                        <a:cs typeface="Times New Roman" panose="02020603050405020304"/>
                      </a:endParaRPr>
                    </a:p>
                    <a:p>
                      <a:pPr>
                        <a:lnSpc>
                          <a:spcPct val="120000"/>
                        </a:lnSpc>
                        <a:spcAft>
                          <a:spcPts val="0"/>
                        </a:spcAft>
                      </a:pPr>
                      <a:r>
                        <a:rPr lang="en-US" sz="1600" b="1" kern="100" dirty="0">
                          <a:solidFill>
                            <a:schemeClr val="tx2"/>
                          </a:solidFill>
                          <a:latin typeface="微软雅黑" panose="020B0503020204020204" charset="-122"/>
                          <a:ea typeface="微软雅黑" panose="020B0503020204020204" charset="-122"/>
                          <a:cs typeface="Times New Roman" panose="02020603050405020304"/>
                        </a:rPr>
                        <a:t>2.</a:t>
                      </a:r>
                      <a:r>
                        <a:rPr lang="zh-CN" sz="1600" b="1" kern="100" dirty="0">
                          <a:solidFill>
                            <a:schemeClr val="tx2"/>
                          </a:solidFill>
                          <a:latin typeface="微软雅黑" panose="020B0503020204020204" charset="-122"/>
                          <a:ea typeface="微软雅黑" panose="020B0503020204020204" charset="-122"/>
                          <a:cs typeface="Times New Roman" panose="02020603050405020304"/>
                        </a:rPr>
                        <a:t>预收货款结算：发出应税产品的当天。</a:t>
                      </a:r>
                      <a:endParaRPr lang="zh-CN" sz="1600" b="1" kern="100" dirty="0">
                        <a:solidFill>
                          <a:schemeClr val="tx2"/>
                        </a:solidFill>
                        <a:latin typeface="微软雅黑" panose="020B0503020204020204" charset="-122"/>
                        <a:ea typeface="微软雅黑" panose="020B0503020204020204" charset="-122"/>
                        <a:cs typeface="Times New Roman" panose="02020603050405020304"/>
                      </a:endParaRPr>
                    </a:p>
                    <a:p>
                      <a:pPr>
                        <a:lnSpc>
                          <a:spcPct val="120000"/>
                        </a:lnSpc>
                        <a:spcAft>
                          <a:spcPts val="0"/>
                        </a:spcAft>
                      </a:pPr>
                      <a:r>
                        <a:rPr lang="en-US" sz="1600" b="1" kern="100" dirty="0">
                          <a:solidFill>
                            <a:schemeClr val="tx2"/>
                          </a:solidFill>
                          <a:latin typeface="微软雅黑" panose="020B0503020204020204" charset="-122"/>
                          <a:ea typeface="微软雅黑" panose="020B0503020204020204" charset="-122"/>
                          <a:cs typeface="Times New Roman" panose="02020603050405020304"/>
                        </a:rPr>
                        <a:t>3.</a:t>
                      </a:r>
                      <a:r>
                        <a:rPr lang="zh-CN" sz="1600" b="1" kern="100" dirty="0">
                          <a:solidFill>
                            <a:schemeClr val="tx2"/>
                          </a:solidFill>
                          <a:latin typeface="微软雅黑" panose="020B0503020204020204" charset="-122"/>
                          <a:ea typeface="微软雅黑" panose="020B0503020204020204" charset="-122"/>
                          <a:cs typeface="Times New Roman" panose="02020603050405020304"/>
                        </a:rPr>
                        <a:t>其他结算方式：收讫销售款或者取得索取销售款凭据的当天。</a:t>
                      </a:r>
                      <a:endParaRPr lang="zh-CN" sz="1600" b="1" kern="100" dirty="0">
                        <a:solidFill>
                          <a:schemeClr val="tx2"/>
                        </a:solidFill>
                        <a:latin typeface="微软雅黑" panose="020B0503020204020204" charset="-122"/>
                        <a:ea typeface="微软雅黑" panose="020B0503020204020204" charset="-122"/>
                        <a:cs typeface="Times New Roman" panose="02020603050405020304"/>
                      </a:endParaRPr>
                    </a:p>
                    <a:p>
                      <a:pPr>
                        <a:lnSpc>
                          <a:spcPct val="120000"/>
                        </a:lnSpc>
                        <a:spcAft>
                          <a:spcPts val="0"/>
                        </a:spcAft>
                      </a:pPr>
                      <a:r>
                        <a:rPr lang="en-US" sz="1600" b="1" kern="100" dirty="0">
                          <a:solidFill>
                            <a:schemeClr val="tx2"/>
                          </a:solidFill>
                          <a:latin typeface="微软雅黑" panose="020B0503020204020204" charset="-122"/>
                          <a:ea typeface="微软雅黑" panose="020B0503020204020204" charset="-122"/>
                          <a:cs typeface="Times New Roman" panose="02020603050405020304"/>
                        </a:rPr>
                        <a:t>4.</a:t>
                      </a:r>
                      <a:r>
                        <a:rPr lang="zh-CN" sz="1600" b="1" kern="100" dirty="0">
                          <a:solidFill>
                            <a:schemeClr val="tx2"/>
                          </a:solidFill>
                          <a:latin typeface="微软雅黑" panose="020B0503020204020204" charset="-122"/>
                          <a:ea typeface="微软雅黑" panose="020B0503020204020204" charset="-122"/>
                          <a:cs typeface="Times New Roman" panose="02020603050405020304"/>
                        </a:rPr>
                        <a:t>自产自用：移送使用应税产品的当天。</a:t>
                      </a:r>
                      <a:endParaRPr lang="zh-CN" sz="1600" b="1" kern="100" dirty="0">
                        <a:solidFill>
                          <a:schemeClr val="tx2"/>
                        </a:solidFill>
                        <a:latin typeface="微软雅黑" panose="020B0503020204020204" charset="-122"/>
                        <a:ea typeface="微软雅黑" panose="020B0503020204020204" charset="-122"/>
                        <a:cs typeface="Times New Roman" panose="02020603050405020304"/>
                      </a:endParaRPr>
                    </a:p>
                    <a:p>
                      <a:pPr>
                        <a:lnSpc>
                          <a:spcPct val="120000"/>
                        </a:lnSpc>
                        <a:spcAft>
                          <a:spcPts val="0"/>
                        </a:spcAft>
                      </a:pPr>
                      <a:r>
                        <a:rPr lang="en-US" sz="1600" b="1" kern="100" dirty="0">
                          <a:solidFill>
                            <a:schemeClr val="tx2"/>
                          </a:solidFill>
                          <a:latin typeface="微软雅黑" panose="020B0503020204020204" charset="-122"/>
                          <a:ea typeface="微软雅黑" panose="020B0503020204020204" charset="-122"/>
                          <a:cs typeface="Times New Roman" panose="02020603050405020304"/>
                        </a:rPr>
                        <a:t>5.</a:t>
                      </a:r>
                      <a:r>
                        <a:rPr lang="zh-CN" sz="1600" b="1" kern="100" dirty="0">
                          <a:solidFill>
                            <a:schemeClr val="tx2"/>
                          </a:solidFill>
                          <a:latin typeface="微软雅黑" panose="020B0503020204020204" charset="-122"/>
                          <a:ea typeface="微软雅黑" panose="020B0503020204020204" charset="-122"/>
                          <a:cs typeface="Times New Roman" panose="02020603050405020304"/>
                        </a:rPr>
                        <a:t>扣缴义务人代扣代缴税款：支付首笔货款或者开具应支付货款凭据的当天。</a:t>
                      </a:r>
                      <a:endParaRPr lang="zh-CN" sz="1600" b="1" kern="100" dirty="0">
                        <a:solidFill>
                          <a:schemeClr val="tx2"/>
                        </a:solidFill>
                        <a:latin typeface="微软雅黑" panose="020B0503020204020204" charset="-122"/>
                        <a:ea typeface="微软雅黑" panose="020B0503020204020204" charset="-122"/>
                        <a:cs typeface="Times New Roman" panose="02020603050405020304"/>
                      </a:endParaRPr>
                    </a:p>
                    <a:p>
                      <a:pPr>
                        <a:lnSpc>
                          <a:spcPct val="120000"/>
                        </a:lnSpc>
                        <a:spcAft>
                          <a:spcPts val="0"/>
                        </a:spcAft>
                      </a:pPr>
                      <a:r>
                        <a:rPr lang="zh-CN" sz="1600" b="1" kern="100" dirty="0">
                          <a:solidFill>
                            <a:schemeClr val="tx2"/>
                          </a:solidFill>
                          <a:latin typeface="微软雅黑" panose="020B0503020204020204" charset="-122"/>
                          <a:ea typeface="微软雅黑" panose="020B0503020204020204" charset="-122"/>
                          <a:cs typeface="Times New Roman" panose="02020603050405020304"/>
                        </a:rPr>
                        <a:t>【记忆小贴士】同增值税 </a:t>
                      </a:r>
                      <a:endParaRPr lang="zh-CN" sz="1600" b="1" kern="100" dirty="0">
                        <a:solidFill>
                          <a:schemeClr val="tx2"/>
                        </a:solidFill>
                        <a:latin typeface="微软雅黑" panose="020B0503020204020204" charset="-122"/>
                        <a:ea typeface="微软雅黑" panose="020B050302020402020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transition>
    <p:blinds dir="ver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5" name="AutoShape 10" descr="anabnr2"/>
          <p:cNvSpPr>
            <a:spLocks noChangeAspect="1"/>
          </p:cNvSpPr>
          <p:nvPr/>
        </p:nvSpPr>
        <p:spPr>
          <a:xfrm>
            <a:off x="1228725" y="0"/>
            <a:ext cx="7915275" cy="754063"/>
          </a:xfrm>
          <a:prstGeom prst="rect">
            <a:avLst/>
          </a:prstGeom>
          <a:no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62466" name="Rectangle 8"/>
          <p:cNvSpPr/>
          <p:nvPr/>
        </p:nvSpPr>
        <p:spPr>
          <a:xfrm>
            <a:off x="971550" y="981075"/>
            <a:ext cx="3946525" cy="719138"/>
          </a:xfrm>
          <a:prstGeom prst="rect">
            <a:avLst/>
          </a:prstGeom>
          <a:noFill/>
          <a:ln w="9525">
            <a:noFill/>
          </a:ln>
        </p:spPr>
        <p:txBody>
          <a:bodyPr anchor="t" anchorCtr="0"/>
          <a:p>
            <a:r>
              <a:rPr lang="zh-CN" altLang="zh-CN" sz="2800" dirty="0">
                <a:latin typeface="微软雅黑" panose="020B0503020204020204" charset="-122"/>
                <a:ea typeface="微软雅黑" panose="020B0503020204020204" charset="-122"/>
                <a:cs typeface="微软雅黑" panose="020B0503020204020204" charset="-122"/>
              </a:rPr>
              <a:t>（二）资源税纳税地点 </a:t>
            </a:r>
            <a:endParaRPr lang="zh-CN" altLang="zh-CN" sz="2800" dirty="0">
              <a:latin typeface="微软雅黑" panose="020B0503020204020204" charset="-122"/>
              <a:ea typeface="微软雅黑" panose="020B0503020204020204" charset="-122"/>
              <a:cs typeface="微软雅黑" panose="020B0503020204020204" charset="-122"/>
            </a:endParaRPr>
          </a:p>
        </p:txBody>
      </p:sp>
      <p:grpSp>
        <p:nvGrpSpPr>
          <p:cNvPr id="62467" name="Group 4"/>
          <p:cNvGrpSpPr/>
          <p:nvPr/>
        </p:nvGrpSpPr>
        <p:grpSpPr>
          <a:xfrm>
            <a:off x="1476375" y="3068638"/>
            <a:ext cx="5964238" cy="1447800"/>
            <a:chOff x="864" y="1152"/>
            <a:chExt cx="3757" cy="912"/>
          </a:xfrm>
        </p:grpSpPr>
        <p:sp>
          <p:nvSpPr>
            <p:cNvPr id="62468" name="AutoShape 7"/>
            <p:cNvSpPr/>
            <p:nvPr/>
          </p:nvSpPr>
          <p:spPr>
            <a:xfrm>
              <a:off x="864" y="1200"/>
              <a:ext cx="1331" cy="864"/>
            </a:xfrm>
            <a:prstGeom prst="roundRect">
              <a:avLst>
                <a:gd name="adj" fmla="val 16667"/>
              </a:avLst>
            </a:prstGeom>
            <a:solidFill>
              <a:srgbClr val="33CCCC"/>
            </a:solidFill>
            <a:ln w="9525" cap="flat" cmpd="sng">
              <a:solidFill>
                <a:srgbClr val="000000"/>
              </a:solidFill>
              <a:prstDash val="solid"/>
              <a:round/>
              <a:headEnd type="none" w="med" len="med"/>
              <a:tailEnd type="none" w="med" len="med"/>
            </a:ln>
          </p:spPr>
          <p:txBody>
            <a:bodyPr anchor="t" anchorCtr="0"/>
            <a:p>
              <a:pPr algn="ctr"/>
              <a:endParaRPr lang="en-US" altLang="zh-CN">
                <a:latin typeface="Arial" panose="020B0604020202020204" pitchFamily="34" charset="0"/>
                <a:ea typeface="宋体" panose="02010600030101010101" pitchFamily="2" charset="-122"/>
              </a:endParaRPr>
            </a:p>
            <a:p>
              <a:pPr algn="ctr"/>
              <a:r>
                <a:rPr lang="zh-CN" altLang="en-US" b="1" dirty="0">
                  <a:latin typeface="Arial" panose="020B0604020202020204" pitchFamily="34" charset="0"/>
                  <a:ea typeface="宋体" panose="02010600030101010101" pitchFamily="2" charset="-122"/>
                </a:rPr>
                <a:t>一般应向应税产品的开采或生产所在地缴纳 </a:t>
              </a:r>
              <a:endParaRPr lang="zh-CN" altLang="en-US" b="1" dirty="0">
                <a:latin typeface="Arial" panose="020B0604020202020204" pitchFamily="34" charset="0"/>
                <a:ea typeface="宋体" panose="02010600030101010101" pitchFamily="2" charset="-122"/>
              </a:endParaRPr>
            </a:p>
          </p:txBody>
        </p:sp>
        <p:sp>
          <p:nvSpPr>
            <p:cNvPr id="62469" name="AutoShape 6"/>
            <p:cNvSpPr/>
            <p:nvPr/>
          </p:nvSpPr>
          <p:spPr>
            <a:xfrm>
              <a:off x="2957" y="1152"/>
              <a:ext cx="1664" cy="864"/>
            </a:xfrm>
            <a:prstGeom prst="roundRect">
              <a:avLst>
                <a:gd name="adj" fmla="val 16667"/>
              </a:avLst>
            </a:prstGeom>
            <a:solidFill>
              <a:srgbClr val="33CCCC"/>
            </a:solidFill>
            <a:ln w="9525" cap="flat" cmpd="sng">
              <a:solidFill>
                <a:srgbClr val="000000"/>
              </a:solidFill>
              <a:prstDash val="solid"/>
              <a:round/>
              <a:headEnd type="none" w="med" len="med"/>
              <a:tailEnd type="none" w="med" len="med"/>
            </a:ln>
          </p:spPr>
          <p:txBody>
            <a:bodyPr anchor="t" anchorCtr="0"/>
            <a:p>
              <a:pPr algn="ctr"/>
              <a:endParaRPr lang="en-US" altLang="zh-CN">
                <a:latin typeface="Arial" panose="020B0604020202020204" pitchFamily="34" charset="0"/>
                <a:ea typeface="宋体" panose="02010600030101010101" pitchFamily="2" charset="-122"/>
              </a:endParaRPr>
            </a:p>
            <a:p>
              <a:pPr algn="ctr"/>
              <a:r>
                <a:rPr lang="zh-CN" altLang="en-US" b="1" dirty="0">
                  <a:latin typeface="Arial" panose="020B0604020202020204" pitchFamily="34" charset="0"/>
                  <a:ea typeface="宋体" panose="02010600030101010101" pitchFamily="2" charset="-122"/>
                </a:rPr>
                <a:t>扣缴义务人代扣代缴的资源税，应当向收购地主管税务机关缴纳。 </a:t>
              </a:r>
              <a:endParaRPr lang="zh-CN" altLang="en-US" b="1" dirty="0">
                <a:latin typeface="Arial" panose="020B0604020202020204" pitchFamily="34" charset="0"/>
                <a:ea typeface="宋体" panose="02010600030101010101" pitchFamily="2" charset="-122"/>
              </a:endParaRPr>
            </a:p>
          </p:txBody>
        </p:sp>
        <p:sp>
          <p:nvSpPr>
            <p:cNvPr id="62470" name="AutoShape 5"/>
            <p:cNvSpPr/>
            <p:nvPr/>
          </p:nvSpPr>
          <p:spPr>
            <a:xfrm>
              <a:off x="2256" y="1344"/>
              <a:ext cx="666" cy="494"/>
            </a:xfrm>
            <a:prstGeom prst="leftRightArrow">
              <a:avLst>
                <a:gd name="adj1" fmla="val 50000"/>
                <a:gd name="adj2" fmla="val 26913"/>
              </a:avLst>
            </a:prstGeom>
            <a:solidFill>
              <a:srgbClr val="FF0000"/>
            </a:solidFill>
            <a:ln w="9525" cap="flat" cmpd="sng">
              <a:solidFill>
                <a:srgbClr val="000000"/>
              </a:solidFill>
              <a:prstDash val="solid"/>
              <a:miter/>
              <a:headEnd type="none" w="med" len="med"/>
              <a:tailEnd type="none" w="med" len="med"/>
            </a:ln>
          </p:spPr>
          <p:txBody>
            <a:bodyPr anchor="t" anchorCtr="0"/>
            <a:p>
              <a:endParaRPr lang="zh-CN" altLang="en-US" dirty="0">
                <a:latin typeface="Arial" panose="020B0604020202020204" pitchFamily="34" charset="0"/>
                <a:ea typeface="宋体" panose="02010600030101010101" pitchFamily="2" charset="-122"/>
              </a:endParaRPr>
            </a:p>
          </p:txBody>
        </p:sp>
      </p:grpSp>
    </p:spTree>
  </p:cSld>
  <p:clrMapOvr>
    <a:masterClrMapping/>
  </p:clrMapOvr>
  <p:transition>
    <p:blinds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Rectangle 19"/>
          <p:cNvSpPr>
            <a:spLocks noChangeArrowheads="1"/>
          </p:cNvSpPr>
          <p:nvPr>
            <p:custDataLst>
              <p:tags r:id="rId1"/>
            </p:custDataLst>
          </p:nvPr>
        </p:nvSpPr>
        <p:spPr bwMode="gray">
          <a:xfrm>
            <a:off x="539750" y="333375"/>
            <a:ext cx="2155825" cy="465138"/>
          </a:xfrm>
          <a:prstGeom prst="rect">
            <a:avLst/>
          </a:prstGeom>
          <a:solidFill>
            <a:schemeClr val="accent4"/>
          </a:solidFill>
          <a:ln w="12700">
            <a:noFill/>
            <a:miter lim="800000"/>
          </a:ln>
          <a:effectLst/>
        </p:spPr>
        <p:txBody>
          <a:bodyPr lIns="95972" tIns="63982" rIns="95972" bIns="63982" anchor="ctr"/>
          <a:p>
            <a:pPr defTabSz="711835" eaLnBrk="0" fontAlgn="base" hangingPunct="0"/>
            <a:r>
              <a:rPr lang="zh-CN" sz="2800" b="1" strike="noStrike" noProof="1">
                <a:solidFill>
                  <a:srgbClr val="FF0000"/>
                </a:solidFill>
                <a:latin typeface="微软雅黑" panose="020B0503020204020204" charset="-122"/>
                <a:ea typeface="微软雅黑" panose="020B0503020204020204" charset="-122"/>
                <a:cs typeface="Arial" panose="020B0604020202020204" pitchFamily="34" charset="0"/>
              </a:rPr>
              <a:t>教学目标</a:t>
            </a:r>
            <a:endParaRPr lang="zh-CN" sz="2800" b="1" strike="noStrike" noProof="1">
              <a:solidFill>
                <a:srgbClr val="FF0000"/>
              </a:solidFill>
              <a:latin typeface="微软雅黑" panose="020B0503020204020204" charset="-122"/>
              <a:ea typeface="微软雅黑" panose="020B0503020204020204" charset="-122"/>
              <a:cs typeface="Arial" panose="020B0604020202020204" pitchFamily="34" charset="0"/>
            </a:endParaRPr>
          </a:p>
        </p:txBody>
      </p:sp>
      <p:sp>
        <p:nvSpPr>
          <p:cNvPr id="14" name="文本框 13"/>
          <p:cNvSpPr txBox="1"/>
          <p:nvPr>
            <p:custDataLst>
              <p:tags r:id="rId2"/>
            </p:custDataLst>
          </p:nvPr>
        </p:nvSpPr>
        <p:spPr>
          <a:xfrm>
            <a:off x="749003" y="1794691"/>
            <a:ext cx="2335276" cy="294844"/>
          </a:xfrm>
          <a:prstGeom prst="rect">
            <a:avLst/>
          </a:prstGeom>
          <a:noFill/>
        </p:spPr>
        <p:txBody>
          <a:bodyPr wrap="square" bIns="0" rtlCol="0">
            <a:noAutofit/>
          </a:bodyPr>
          <a:p>
            <a:pPr algn="r"/>
            <a:r>
              <a:rPr lang="zh-CN" altLang="zh-CN" sz="1800" b="1">
                <a:solidFill>
                  <a:srgbClr val="FFC000"/>
                </a:solidFill>
                <a:latin typeface="微软雅黑" panose="020B0503020204020204" charset="-122"/>
                <a:ea typeface="微软雅黑" panose="020B0503020204020204" charset="-122"/>
                <a:sym typeface="+mn-ea"/>
              </a:rPr>
              <a:t>知识目标</a:t>
            </a:r>
            <a:endParaRPr lang="zh-CN" altLang="zh-CN" sz="1800" b="1" spc="300">
              <a:solidFill>
                <a:srgbClr val="FFC000"/>
              </a:solidFill>
              <a:latin typeface="微软雅黑" panose="020B0503020204020204" charset="-122"/>
              <a:ea typeface="微软雅黑" panose="020B0503020204020204" charset="-122"/>
              <a:sym typeface="+mn-ea"/>
            </a:endParaRPr>
          </a:p>
        </p:txBody>
      </p:sp>
      <p:sp>
        <p:nvSpPr>
          <p:cNvPr id="11" name="文本框 10"/>
          <p:cNvSpPr txBox="1"/>
          <p:nvPr>
            <p:custDataLst>
              <p:tags r:id="rId3"/>
            </p:custDataLst>
          </p:nvPr>
        </p:nvSpPr>
        <p:spPr>
          <a:xfrm>
            <a:off x="705340" y="2362469"/>
            <a:ext cx="2892099" cy="1696448"/>
          </a:xfrm>
          <a:prstGeom prst="rect">
            <a:avLst/>
          </a:prstGeom>
          <a:noFill/>
        </p:spPr>
        <p:txBody>
          <a:bodyPr wrap="square" rtlCol="0">
            <a:noAutofit/>
          </a:bodyPr>
          <a:p>
            <a:pPr algn="l" fontAlgn="auto">
              <a:lnSpc>
                <a:spcPct val="130000"/>
              </a:lnSpc>
              <a:spcAft>
                <a:spcPts val="1000"/>
              </a:spcAft>
            </a:pPr>
            <a:r>
              <a:rPr lang="en-US" altLang="zh-CN" sz="1600" spc="150">
                <a:solidFill>
                  <a:schemeClr val="tx1"/>
                </a:solidFill>
                <a:latin typeface="微软雅黑" panose="020B0503020204020204" charset="-122"/>
                <a:ea typeface="微软雅黑" panose="020B0503020204020204" charset="-122"/>
                <a:cs typeface="微软雅黑" panose="020B0503020204020204" charset="-122"/>
              </a:rPr>
              <a:t>1.</a:t>
            </a:r>
            <a:r>
              <a:rPr lang="zh-CN" altLang="en-US" sz="1600" dirty="0">
                <a:latin typeface="微软雅黑" panose="020B0503020204020204" charset="-122"/>
                <a:ea typeface="微软雅黑" panose="020B0503020204020204" charset="-122"/>
                <a:sym typeface="+mn-ea"/>
              </a:rPr>
              <a:t>掌握资源税、城镇土地使用税、耕地占用税及土地增值税的构成要素</a:t>
            </a:r>
            <a:endParaRPr lang="zh-CN" altLang="en-US" sz="1600" dirty="0">
              <a:latin typeface="微软雅黑" panose="020B0503020204020204" charset="-122"/>
              <a:ea typeface="微软雅黑" panose="020B0503020204020204" charset="-122"/>
            </a:endParaRPr>
          </a:p>
          <a:p>
            <a:pPr algn="l" fontAlgn="auto">
              <a:lnSpc>
                <a:spcPct val="130000"/>
              </a:lnSpc>
              <a:spcAft>
                <a:spcPts val="1000"/>
              </a:spcAft>
            </a:pPr>
            <a:r>
              <a:rPr lang="en-US" altLang="zh-CN" sz="1600" spc="150">
                <a:solidFill>
                  <a:schemeClr val="tx1"/>
                </a:solidFill>
                <a:latin typeface="微软雅黑" panose="020B0503020204020204" charset="-122"/>
                <a:ea typeface="微软雅黑" panose="020B0503020204020204" charset="-122"/>
                <a:cs typeface="微软雅黑" panose="020B0503020204020204" charset="-122"/>
              </a:rPr>
              <a:t>2.</a:t>
            </a:r>
            <a:r>
              <a:rPr lang="zh-CN" altLang="en-US" sz="1600" dirty="0">
                <a:latin typeface="微软雅黑" panose="020B0503020204020204" charset="-122"/>
                <a:ea typeface="微软雅黑" panose="020B0503020204020204" charset="-122"/>
                <a:sym typeface="+mn-ea"/>
              </a:rPr>
              <a:t>熟悉资源税、城镇土地使用税、耕地占用税及土地增值税的税收优惠</a:t>
            </a:r>
            <a:endParaRPr lang="zh-CN" altLang="en-US" sz="1600" spc="150">
              <a:solidFill>
                <a:schemeClr val="tx1"/>
              </a:solidFill>
              <a:latin typeface="微软雅黑" panose="020B0503020204020204" charset="-122"/>
              <a:ea typeface="微软雅黑" panose="020B0503020204020204" charset="-122"/>
              <a:cs typeface="微软雅黑" panose="020B0503020204020204" charset="-122"/>
            </a:endParaRPr>
          </a:p>
        </p:txBody>
      </p:sp>
      <p:cxnSp>
        <p:nvCxnSpPr>
          <p:cNvPr id="2" name="直接箭头连接符 1"/>
          <p:cNvCxnSpPr/>
          <p:nvPr>
            <p:custDataLst>
              <p:tags r:id="rId4"/>
            </p:custDataLst>
          </p:nvPr>
        </p:nvCxnSpPr>
        <p:spPr>
          <a:xfrm>
            <a:off x="1594410" y="2220525"/>
            <a:ext cx="1456848" cy="0"/>
          </a:xfrm>
          <a:prstGeom prst="straightConnector1">
            <a:avLst/>
          </a:prstGeom>
          <a:noFill/>
          <a:ln w="12700" cap="flat" cmpd="sng" algn="ctr">
            <a:solidFill>
              <a:srgbClr val="78D390"/>
            </a:solidFill>
            <a:prstDash val="solid"/>
            <a:miter lim="800000"/>
            <a:headEnd type="oval"/>
            <a:tailEnd type="none"/>
          </a:ln>
          <a:effectLst/>
        </p:spPr>
      </p:cxnSp>
      <p:sp>
        <p:nvSpPr>
          <p:cNvPr id="5" name="泪滴形 4"/>
          <p:cNvSpPr/>
          <p:nvPr>
            <p:custDataLst>
              <p:tags r:id="rId5"/>
            </p:custDataLst>
          </p:nvPr>
        </p:nvSpPr>
        <p:spPr>
          <a:xfrm flipH="1">
            <a:off x="3307917" y="1526609"/>
            <a:ext cx="1243696" cy="1243696"/>
          </a:xfrm>
          <a:prstGeom prst="teardrop">
            <a:avLst/>
          </a:prstGeom>
          <a:gradFill>
            <a:gsLst>
              <a:gs pos="51000">
                <a:srgbClr val="4AC44A">
                  <a:lumMod val="60000"/>
                  <a:lumOff val="40000"/>
                </a:srgbClr>
              </a:gs>
              <a:gs pos="0">
                <a:srgbClr val="4AC44A">
                  <a:lumMod val="40000"/>
                  <a:lumOff val="60000"/>
                </a:srgbClr>
              </a:gs>
              <a:gs pos="100000">
                <a:srgbClr val="4AC44A"/>
              </a:gs>
            </a:gsLst>
            <a:lin ang="2700000" scaled="0"/>
          </a:gra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charset="-122"/>
            </a:endParaRPr>
          </a:p>
        </p:txBody>
      </p:sp>
      <p:sp>
        <p:nvSpPr>
          <p:cNvPr id="39" name="泪滴形 38"/>
          <p:cNvSpPr/>
          <p:nvPr>
            <p:custDataLst>
              <p:tags r:id="rId6"/>
            </p:custDataLst>
          </p:nvPr>
        </p:nvSpPr>
        <p:spPr>
          <a:xfrm>
            <a:off x="4843170" y="1526609"/>
            <a:ext cx="1243696" cy="1243696"/>
          </a:xfrm>
          <a:prstGeom prst="teardrop">
            <a:avLst/>
          </a:prstGeom>
          <a:gradFill>
            <a:gsLst>
              <a:gs pos="51000">
                <a:srgbClr val="4AC44A">
                  <a:lumMod val="60000"/>
                  <a:lumOff val="40000"/>
                </a:srgbClr>
              </a:gs>
              <a:gs pos="0">
                <a:srgbClr val="4AC44A">
                  <a:lumMod val="40000"/>
                  <a:lumOff val="60000"/>
                </a:srgbClr>
              </a:gs>
              <a:gs pos="100000">
                <a:srgbClr val="4AC44A"/>
              </a:gs>
            </a:gsLst>
            <a:lin ang="2700000" scaled="0"/>
          </a:gra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charset="-122"/>
            </a:endParaRPr>
          </a:p>
        </p:txBody>
      </p:sp>
      <p:sp>
        <p:nvSpPr>
          <p:cNvPr id="3" name="泪滴形 2"/>
          <p:cNvSpPr/>
          <p:nvPr>
            <p:custDataLst>
              <p:tags r:id="rId7"/>
            </p:custDataLst>
          </p:nvPr>
        </p:nvSpPr>
        <p:spPr>
          <a:xfrm rot="2700000" flipH="1">
            <a:off x="4068501" y="2830401"/>
            <a:ext cx="1243696" cy="1243696"/>
          </a:xfrm>
          <a:prstGeom prst="teardrop">
            <a:avLst/>
          </a:prstGeom>
          <a:gradFill>
            <a:gsLst>
              <a:gs pos="51000">
                <a:srgbClr val="4AC44A">
                  <a:lumMod val="60000"/>
                  <a:lumOff val="40000"/>
                </a:srgbClr>
              </a:gs>
              <a:gs pos="0">
                <a:srgbClr val="4AC44A">
                  <a:lumMod val="40000"/>
                  <a:lumOff val="60000"/>
                </a:srgbClr>
              </a:gs>
              <a:gs pos="100000">
                <a:srgbClr val="4AC44A"/>
              </a:gs>
            </a:gsLst>
            <a:lin ang="2700000" scaled="0"/>
          </a:gra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charset="-122"/>
            </a:endParaRPr>
          </a:p>
        </p:txBody>
      </p:sp>
      <p:sp>
        <p:nvSpPr>
          <p:cNvPr id="49" name="文本框 48"/>
          <p:cNvSpPr txBox="1"/>
          <p:nvPr>
            <p:custDataLst>
              <p:tags r:id="rId8"/>
            </p:custDataLst>
          </p:nvPr>
        </p:nvSpPr>
        <p:spPr>
          <a:xfrm>
            <a:off x="3008065" y="4272224"/>
            <a:ext cx="2335276" cy="294844"/>
          </a:xfrm>
          <a:prstGeom prst="rect">
            <a:avLst/>
          </a:prstGeom>
          <a:noFill/>
        </p:spPr>
        <p:txBody>
          <a:bodyPr wrap="square" bIns="0" rtlCol="0">
            <a:noAutofit/>
          </a:bodyPr>
          <a:p>
            <a:pPr algn="r"/>
            <a:r>
              <a:rPr lang="zh-CN" altLang="en-US" sz="1800" spc="300">
                <a:solidFill>
                  <a:srgbClr val="098902"/>
                </a:solidFill>
                <a:latin typeface="思源黑体 CN Heavy" panose="020B0A00000000000000" charset="-122"/>
                <a:ea typeface="思源黑体 CN Heavy" panose="020B0A00000000000000" charset="-122"/>
              </a:rPr>
              <a:t>素养目标</a:t>
            </a:r>
            <a:endParaRPr lang="zh-CN" altLang="en-US" sz="1800" spc="300">
              <a:solidFill>
                <a:srgbClr val="098902"/>
              </a:solidFill>
              <a:latin typeface="思源黑体 CN Heavy" panose="020B0A00000000000000" charset="-122"/>
              <a:ea typeface="思源黑体 CN Heavy" panose="020B0A00000000000000" charset="-122"/>
            </a:endParaRPr>
          </a:p>
        </p:txBody>
      </p:sp>
      <p:sp>
        <p:nvSpPr>
          <p:cNvPr id="50" name="文本框 49"/>
          <p:cNvSpPr txBox="1"/>
          <p:nvPr>
            <p:custDataLst>
              <p:tags r:id="rId9"/>
            </p:custDataLst>
          </p:nvPr>
        </p:nvSpPr>
        <p:spPr>
          <a:xfrm>
            <a:off x="2483485" y="4797425"/>
            <a:ext cx="5915025" cy="1262380"/>
          </a:xfrm>
          <a:prstGeom prst="rect">
            <a:avLst/>
          </a:prstGeom>
          <a:noFill/>
        </p:spPr>
        <p:txBody>
          <a:bodyPr wrap="square" rtlCol="0">
            <a:noAutofit/>
          </a:bodyPr>
          <a:p>
            <a:pPr algn="l" fontAlgn="auto">
              <a:lnSpc>
                <a:spcPct val="130000"/>
              </a:lnSpc>
              <a:spcAft>
                <a:spcPts val="1000"/>
              </a:spcAft>
            </a:pPr>
            <a:r>
              <a:rPr lang="en-US" sz="1600" spc="150">
                <a:latin typeface="微软雅黑" panose="020B0503020204020204" charset="-122"/>
                <a:ea typeface="微软雅黑" panose="020B0503020204020204" charset="-122"/>
                <a:cs typeface="微软雅黑" panose="020B0503020204020204" charset="-122"/>
              </a:rPr>
              <a:t>1.</a:t>
            </a:r>
            <a:r>
              <a:rPr sz="1600" spc="150">
                <a:latin typeface="微软雅黑" panose="020B0503020204020204" charset="-122"/>
                <a:ea typeface="微软雅黑" panose="020B0503020204020204" charset="-122"/>
                <a:cs typeface="微软雅黑" panose="020B0503020204020204" charset="-122"/>
              </a:rPr>
              <a:t>培养学生依法纳税、合理避税、合法节税的意识。</a:t>
            </a:r>
            <a:endParaRPr sz="1600" spc="150">
              <a:latin typeface="微软雅黑" panose="020B0503020204020204" charset="-122"/>
              <a:ea typeface="微软雅黑" panose="020B0503020204020204" charset="-122"/>
              <a:cs typeface="微软雅黑" panose="020B0503020204020204" charset="-122"/>
            </a:endParaRPr>
          </a:p>
          <a:p>
            <a:pPr algn="l" fontAlgn="auto">
              <a:lnSpc>
                <a:spcPct val="130000"/>
              </a:lnSpc>
              <a:spcAft>
                <a:spcPts val="1000"/>
              </a:spcAft>
            </a:pPr>
            <a:r>
              <a:rPr lang="en-US" sz="1600" spc="150">
                <a:latin typeface="微软雅黑" panose="020B0503020204020204" charset="-122"/>
                <a:ea typeface="微软雅黑" panose="020B0503020204020204" charset="-122"/>
                <a:cs typeface="微软雅黑" panose="020B0503020204020204" charset="-122"/>
              </a:rPr>
              <a:t>2.</a:t>
            </a:r>
            <a:r>
              <a:rPr sz="1600" spc="150">
                <a:latin typeface="微软雅黑" panose="020B0503020204020204" charset="-122"/>
                <a:ea typeface="微软雅黑" panose="020B0503020204020204" charset="-122"/>
                <a:cs typeface="微软雅黑" panose="020B0503020204020204" charset="-122"/>
              </a:rPr>
              <a:t>培养学生一丝不苟、严谨学习的治学态度。</a:t>
            </a:r>
            <a:endParaRPr sz="1600" spc="150">
              <a:latin typeface="微软雅黑" panose="020B0503020204020204" charset="-122"/>
              <a:ea typeface="微软雅黑" panose="020B0503020204020204" charset="-122"/>
              <a:cs typeface="微软雅黑" panose="020B0503020204020204" charset="-122"/>
            </a:endParaRPr>
          </a:p>
          <a:p>
            <a:pPr algn="l" fontAlgn="auto">
              <a:lnSpc>
                <a:spcPct val="130000"/>
              </a:lnSpc>
              <a:spcAft>
                <a:spcPts val="1000"/>
              </a:spcAft>
            </a:pPr>
            <a:r>
              <a:rPr lang="en-US" sz="1600" spc="150">
                <a:latin typeface="微软雅黑" panose="020B0503020204020204" charset="-122"/>
                <a:ea typeface="微软雅黑" panose="020B0503020204020204" charset="-122"/>
                <a:cs typeface="微软雅黑" panose="020B0503020204020204" charset="-122"/>
              </a:rPr>
              <a:t>3.</a:t>
            </a:r>
            <a:r>
              <a:rPr sz="1600" spc="150">
                <a:latin typeface="微软雅黑" panose="020B0503020204020204" charset="-122"/>
                <a:ea typeface="微软雅黑" panose="020B0503020204020204" charset="-122"/>
                <a:cs typeface="微软雅黑" panose="020B0503020204020204" charset="-122"/>
              </a:rPr>
              <a:t>培养学生良好的沟通社交能力。</a:t>
            </a:r>
            <a:endParaRPr sz="1600" spc="150">
              <a:latin typeface="微软雅黑" panose="020B0503020204020204" charset="-122"/>
              <a:ea typeface="微软雅黑" panose="020B0503020204020204" charset="-122"/>
              <a:cs typeface="微软雅黑" panose="020B0503020204020204" charset="-122"/>
            </a:endParaRPr>
          </a:p>
        </p:txBody>
      </p:sp>
      <p:cxnSp>
        <p:nvCxnSpPr>
          <p:cNvPr id="51" name="直接箭头连接符 50"/>
          <p:cNvCxnSpPr/>
          <p:nvPr>
            <p:custDataLst>
              <p:tags r:id="rId10"/>
            </p:custDataLst>
          </p:nvPr>
        </p:nvCxnSpPr>
        <p:spPr>
          <a:xfrm>
            <a:off x="3983678" y="4673644"/>
            <a:ext cx="1456848" cy="0"/>
          </a:xfrm>
          <a:prstGeom prst="straightConnector1">
            <a:avLst/>
          </a:prstGeom>
          <a:noFill/>
          <a:ln w="12700" cap="flat" cmpd="sng" algn="ctr">
            <a:solidFill>
              <a:srgbClr val="78D390"/>
            </a:solidFill>
            <a:prstDash val="solid"/>
            <a:miter lim="800000"/>
            <a:headEnd type="oval"/>
            <a:tailEnd type="none"/>
          </a:ln>
          <a:effectLst/>
        </p:spPr>
      </p:cxnSp>
      <p:sp>
        <p:nvSpPr>
          <p:cNvPr id="58" name="文本框 57"/>
          <p:cNvSpPr txBox="1"/>
          <p:nvPr>
            <p:custDataLst>
              <p:tags r:id="rId11"/>
            </p:custDataLst>
          </p:nvPr>
        </p:nvSpPr>
        <p:spPr>
          <a:xfrm flipH="1">
            <a:off x="6557459" y="1652590"/>
            <a:ext cx="2335276" cy="294844"/>
          </a:xfrm>
          <a:prstGeom prst="rect">
            <a:avLst/>
          </a:prstGeom>
          <a:noFill/>
        </p:spPr>
        <p:txBody>
          <a:bodyPr wrap="square" bIns="0" rtlCol="0">
            <a:noAutofit/>
          </a:bodyPr>
          <a:p>
            <a:pPr defTabSz="711200" eaLnBrk="0" hangingPunct="0"/>
            <a:r>
              <a:rPr lang="zh-CN" altLang="en-US" sz="1800" b="1">
                <a:solidFill>
                  <a:srgbClr val="FFC000"/>
                </a:solidFill>
                <a:latin typeface="微软雅黑" panose="020B0503020204020204" charset="-122"/>
                <a:ea typeface="微软雅黑" panose="020B0503020204020204" charset="-122"/>
                <a:sym typeface="+mn-ea"/>
              </a:rPr>
              <a:t>能力目标</a:t>
            </a:r>
            <a:endParaRPr lang="zh-CN" altLang="en-US" sz="1800" b="1" spc="300">
              <a:solidFill>
                <a:srgbClr val="FFC000"/>
              </a:solidFill>
              <a:latin typeface="微软雅黑" panose="020B0503020204020204" charset="-122"/>
              <a:ea typeface="微软雅黑" panose="020B0503020204020204" charset="-122"/>
              <a:sym typeface="+mn-ea"/>
            </a:endParaRPr>
          </a:p>
        </p:txBody>
      </p:sp>
      <p:sp>
        <p:nvSpPr>
          <p:cNvPr id="4" name="文本框 3"/>
          <p:cNvSpPr txBox="1"/>
          <p:nvPr>
            <p:custDataLst>
              <p:tags r:id="rId12"/>
            </p:custDataLst>
          </p:nvPr>
        </p:nvSpPr>
        <p:spPr>
          <a:xfrm flipH="1">
            <a:off x="6344933" y="2089535"/>
            <a:ext cx="2502730" cy="2383790"/>
          </a:xfrm>
          <a:prstGeom prst="rect">
            <a:avLst/>
          </a:prstGeom>
          <a:noFill/>
        </p:spPr>
        <p:txBody>
          <a:bodyPr wrap="square" rtlCol="0">
            <a:noAutofit/>
          </a:bodyPr>
          <a:p>
            <a:pPr algn="l" fontAlgn="auto">
              <a:lnSpc>
                <a:spcPct val="130000"/>
              </a:lnSpc>
              <a:spcAft>
                <a:spcPts val="1000"/>
              </a:spcAft>
            </a:pPr>
            <a:r>
              <a:rPr lang="en-US" altLang="zh-CN" sz="1400" spc="150">
                <a:solidFill>
                  <a:schemeClr val="tx1"/>
                </a:solidFill>
                <a:latin typeface="微软雅黑" panose="020B0503020204020204" charset="-122"/>
                <a:ea typeface="微软雅黑" panose="020B0503020204020204" charset="-122"/>
                <a:cs typeface="微软雅黑" panose="020B0503020204020204" charset="-122"/>
              </a:rPr>
              <a:t>1</a:t>
            </a:r>
            <a:r>
              <a:rPr lang="zh-CN" altLang="en-US" sz="1400" spc="150">
                <a:solidFill>
                  <a:schemeClr val="tx1"/>
                </a:solidFill>
                <a:latin typeface="微软雅黑" panose="020B0503020204020204" charset="-122"/>
                <a:ea typeface="微软雅黑" panose="020B0503020204020204" charset="-122"/>
                <a:cs typeface="微软雅黑" panose="020B0503020204020204" charset="-122"/>
              </a:rPr>
              <a:t>.</a:t>
            </a:r>
            <a:r>
              <a:rPr lang="zh-CN" altLang="en-US" sz="1400" dirty="0">
                <a:latin typeface="微软雅黑" panose="020B0503020204020204" charset="-122"/>
                <a:ea typeface="微软雅黑" panose="020B0503020204020204" charset="-122"/>
                <a:sym typeface="+mn-ea"/>
              </a:rPr>
              <a:t>能够正确计算资源税、城镇土地使用税、耕地占用税及土地增值税应纳税额</a:t>
            </a:r>
            <a:endParaRPr lang="zh-CN" altLang="en-US" sz="1400" dirty="0">
              <a:latin typeface="微软雅黑" panose="020B0503020204020204" charset="-122"/>
              <a:ea typeface="微软雅黑" panose="020B0503020204020204" charset="-122"/>
              <a:sym typeface="+mn-ea"/>
            </a:endParaRPr>
          </a:p>
          <a:p>
            <a:pPr algn="l" fontAlgn="auto">
              <a:lnSpc>
                <a:spcPct val="130000"/>
              </a:lnSpc>
              <a:spcAft>
                <a:spcPts val="1000"/>
              </a:spcAft>
            </a:pPr>
            <a:r>
              <a:rPr lang="en-US" altLang="zh-CN" sz="1600" spc="150">
                <a:latin typeface="微软雅黑" panose="020B0503020204020204" charset="-122"/>
                <a:ea typeface="微软雅黑" panose="020B0503020204020204" charset="-122"/>
                <a:cs typeface="微软雅黑" panose="020B0503020204020204" charset="-122"/>
              </a:rPr>
              <a:t>2.</a:t>
            </a:r>
            <a:r>
              <a:rPr lang="zh-CN" altLang="en-US" sz="1600" dirty="0">
                <a:latin typeface="微软雅黑" panose="020B0503020204020204" charset="-122"/>
                <a:ea typeface="微软雅黑" panose="020B0503020204020204" charset="-122"/>
                <a:sym typeface="+mn-ea"/>
              </a:rPr>
              <a:t>能够正确进行资源税、城镇土地使用税、耕地占用税及土地增值税纳税申报</a:t>
            </a:r>
            <a:endParaRPr lang="zh-CN" altLang="en-US" sz="1600" dirty="0">
              <a:latin typeface="微软雅黑" panose="020B0503020204020204" charset="-122"/>
              <a:ea typeface="微软雅黑" panose="020B0503020204020204" charset="-122"/>
            </a:endParaRPr>
          </a:p>
          <a:p>
            <a:pPr algn="l" fontAlgn="auto">
              <a:lnSpc>
                <a:spcPct val="130000"/>
              </a:lnSpc>
              <a:spcAft>
                <a:spcPts val="1000"/>
              </a:spcAft>
            </a:pPr>
            <a:endParaRPr lang="zh-CN" altLang="en-US" sz="1600" spc="150">
              <a:latin typeface="微软雅黑" panose="020B0503020204020204" charset="-122"/>
              <a:ea typeface="微软雅黑" panose="020B0503020204020204" charset="-122"/>
              <a:cs typeface="微软雅黑" panose="020B0503020204020204" charset="-122"/>
            </a:endParaRPr>
          </a:p>
          <a:p>
            <a:pPr algn="l" fontAlgn="auto">
              <a:lnSpc>
                <a:spcPct val="130000"/>
              </a:lnSpc>
              <a:spcAft>
                <a:spcPts val="1000"/>
              </a:spcAft>
            </a:pPr>
            <a:endParaRPr lang="zh-CN" altLang="en-US" sz="1400" spc="150">
              <a:solidFill>
                <a:schemeClr val="tx1"/>
              </a:solidFill>
              <a:latin typeface="微软雅黑" panose="020B0503020204020204" charset="-122"/>
              <a:ea typeface="微软雅黑" panose="020B0503020204020204" charset="-122"/>
              <a:cs typeface="微软雅黑" panose="020B0503020204020204" charset="-122"/>
            </a:endParaRPr>
          </a:p>
          <a:p>
            <a:pPr algn="l" fontAlgn="auto">
              <a:lnSpc>
                <a:spcPct val="130000"/>
              </a:lnSpc>
              <a:spcAft>
                <a:spcPts val="1000"/>
              </a:spcAft>
            </a:pPr>
            <a:endParaRPr lang="zh-CN" altLang="en-US" sz="1400" spc="150">
              <a:solidFill>
                <a:schemeClr val="tx1"/>
              </a:solidFill>
              <a:latin typeface="微软雅黑" panose="020B0503020204020204" charset="-122"/>
              <a:ea typeface="微软雅黑" panose="020B0503020204020204" charset="-122"/>
              <a:cs typeface="微软雅黑" panose="020B0503020204020204" charset="-122"/>
            </a:endParaRPr>
          </a:p>
          <a:p>
            <a:pPr algn="l" fontAlgn="auto">
              <a:lnSpc>
                <a:spcPct val="130000"/>
              </a:lnSpc>
              <a:spcAft>
                <a:spcPts val="1000"/>
              </a:spcAft>
            </a:pPr>
            <a:endParaRPr lang="zh-CN" altLang="en-US" sz="1400" spc="150">
              <a:solidFill>
                <a:schemeClr val="tx1"/>
              </a:solidFill>
              <a:latin typeface="微软雅黑" panose="020B0503020204020204" charset="-122"/>
              <a:ea typeface="微软雅黑" panose="020B0503020204020204" charset="-122"/>
              <a:cs typeface="微软雅黑" panose="020B0503020204020204" charset="-122"/>
            </a:endParaRPr>
          </a:p>
          <a:p>
            <a:pPr algn="l" fontAlgn="auto">
              <a:lnSpc>
                <a:spcPct val="130000"/>
              </a:lnSpc>
              <a:spcAft>
                <a:spcPts val="1000"/>
              </a:spcAft>
            </a:pPr>
            <a:endParaRPr lang="zh-CN" altLang="en-US" sz="1400" spc="150">
              <a:solidFill>
                <a:schemeClr val="tx1"/>
              </a:solidFill>
              <a:latin typeface="微软雅黑" panose="020B0503020204020204" charset="-122"/>
              <a:ea typeface="微软雅黑" panose="020B0503020204020204" charset="-122"/>
              <a:cs typeface="微软雅黑" panose="020B0503020204020204" charset="-122"/>
            </a:endParaRPr>
          </a:p>
          <a:p>
            <a:pPr algn="l" fontAlgn="auto">
              <a:lnSpc>
                <a:spcPct val="130000"/>
              </a:lnSpc>
              <a:spcAft>
                <a:spcPts val="1000"/>
              </a:spcAft>
            </a:pPr>
            <a:endParaRPr lang="zh-CN" altLang="en-US" sz="1400" spc="150">
              <a:solidFill>
                <a:schemeClr val="tx1"/>
              </a:solidFill>
              <a:latin typeface="微软雅黑" panose="020B0503020204020204" charset="-122"/>
              <a:ea typeface="微软雅黑" panose="020B0503020204020204" charset="-122"/>
              <a:cs typeface="微软雅黑" panose="020B0503020204020204" charset="-122"/>
            </a:endParaRPr>
          </a:p>
          <a:p>
            <a:pPr algn="l" fontAlgn="auto">
              <a:lnSpc>
                <a:spcPct val="130000"/>
              </a:lnSpc>
              <a:spcAft>
                <a:spcPts val="1000"/>
              </a:spcAft>
            </a:pPr>
            <a:endParaRPr lang="zh-CN" altLang="en-US" sz="1400" spc="150">
              <a:solidFill>
                <a:schemeClr val="tx1"/>
              </a:solidFill>
              <a:latin typeface="微软雅黑" panose="020B0503020204020204" charset="-122"/>
              <a:ea typeface="微软雅黑" panose="020B0503020204020204" charset="-122"/>
              <a:cs typeface="微软雅黑" panose="020B0503020204020204" charset="-122"/>
            </a:endParaRPr>
          </a:p>
          <a:p>
            <a:pPr algn="l" fontAlgn="auto">
              <a:lnSpc>
                <a:spcPct val="130000"/>
              </a:lnSpc>
              <a:spcAft>
                <a:spcPts val="1000"/>
              </a:spcAft>
            </a:pPr>
            <a:endParaRPr lang="zh-CN" altLang="en-US" sz="1400" spc="150">
              <a:solidFill>
                <a:schemeClr val="tx1"/>
              </a:solidFill>
              <a:latin typeface="微软雅黑" panose="020B0503020204020204" charset="-122"/>
              <a:ea typeface="微软雅黑" panose="020B0503020204020204" charset="-122"/>
              <a:cs typeface="微软雅黑" panose="020B0503020204020204" charset="-122"/>
            </a:endParaRPr>
          </a:p>
        </p:txBody>
      </p:sp>
      <p:cxnSp>
        <p:nvCxnSpPr>
          <p:cNvPr id="6" name="直接箭头连接符 5"/>
          <p:cNvCxnSpPr/>
          <p:nvPr>
            <p:custDataLst>
              <p:tags r:id="rId13"/>
            </p:custDataLst>
          </p:nvPr>
        </p:nvCxnSpPr>
        <p:spPr>
          <a:xfrm flipH="1">
            <a:off x="6486095" y="2078424"/>
            <a:ext cx="1456848" cy="0"/>
          </a:xfrm>
          <a:prstGeom prst="straightConnector1">
            <a:avLst/>
          </a:prstGeom>
          <a:noFill/>
          <a:ln w="12700" cap="flat" cmpd="sng" algn="ctr">
            <a:solidFill>
              <a:srgbClr val="78D390"/>
            </a:solidFill>
            <a:prstDash val="solid"/>
            <a:miter lim="800000"/>
            <a:headEnd type="oval"/>
            <a:tailEnd type="none"/>
          </a:ln>
          <a:effectLst/>
        </p:spPr>
      </p:cxnSp>
      <p:sp>
        <p:nvSpPr>
          <p:cNvPr id="9" name="菱形 8"/>
          <p:cNvSpPr/>
          <p:nvPr>
            <p:custDataLst>
              <p:tags r:id="rId14"/>
            </p:custDataLst>
          </p:nvPr>
        </p:nvSpPr>
        <p:spPr>
          <a:xfrm>
            <a:off x="297974" y="1081526"/>
            <a:ext cx="398133" cy="398133"/>
          </a:xfrm>
          <a:prstGeom prst="diamond">
            <a:avLst/>
          </a:prstGeom>
          <a:gradFill>
            <a:gsLst>
              <a:gs pos="51000">
                <a:srgbClr val="78D390">
                  <a:lumMod val="60000"/>
                  <a:lumOff val="40000"/>
                </a:srgbClr>
              </a:gs>
              <a:gs pos="0">
                <a:srgbClr val="78D390">
                  <a:lumMod val="40000"/>
                  <a:lumOff val="60000"/>
                </a:srgbClr>
              </a:gs>
              <a:gs pos="100000">
                <a:srgbClr val="78D390"/>
              </a:gs>
            </a:gsLst>
            <a:lin ang="13500000" scaled="0"/>
          </a:gra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charset="-122"/>
            </a:endParaRPr>
          </a:p>
        </p:txBody>
      </p:sp>
      <p:pic>
        <p:nvPicPr>
          <p:cNvPr id="8" name="图片 7" descr="343435383038363b343532323338393bbacfd7f7bbfad6c6"/>
          <p:cNvPicPr>
            <a:picLocks noChangeAspect="1"/>
          </p:cNvPicPr>
          <p:nvPr>
            <p:custDataLst>
              <p:tags r:id="rId15"/>
            </p:custDataLst>
          </p:nvPr>
        </p:nvPicPr>
        <p:blipFill>
          <a:blip r:embed="rId16">
            <a:extLst>
              <a:ext uri="{96DAC541-7B7A-43D3-8B79-37D633B846F1}">
                <asvg:svgBlip xmlns:asvg="http://schemas.microsoft.com/office/drawing/2016/SVG/main" r:embed="rId17"/>
              </a:ext>
            </a:extLst>
          </a:blip>
          <a:stretch>
            <a:fillRect/>
          </a:stretch>
        </p:blipFill>
        <p:spPr>
          <a:xfrm>
            <a:off x="3633043" y="1851736"/>
            <a:ext cx="593444" cy="593444"/>
          </a:xfrm>
          <a:prstGeom prst="rect">
            <a:avLst/>
          </a:prstGeom>
          <a:effectLst>
            <a:reflection blurRad="6350" stA="52000" endA="300" endPos="35000" dir="5400000" sy="-100000" algn="bl" rotWithShape="0"/>
          </a:effectLst>
        </p:spPr>
      </p:pic>
      <p:pic>
        <p:nvPicPr>
          <p:cNvPr id="12" name="图片 11" descr="343435383038363b343532323339323bc6b7c5c6b9dcc0ed"/>
          <p:cNvPicPr>
            <a:picLocks noChangeAspect="1"/>
          </p:cNvPicPr>
          <p:nvPr>
            <p:custDataLst>
              <p:tags r:id="rId18"/>
            </p:custDataLst>
          </p:nvPr>
        </p:nvPicPr>
        <p:blipFill>
          <a:blip r:embed="rId19">
            <a:extLst>
              <a:ext uri="{96DAC541-7B7A-43D3-8B79-37D633B846F1}">
                <asvg:svgBlip xmlns:asvg="http://schemas.microsoft.com/office/drawing/2016/SVG/main" r:embed="rId20"/>
              </a:ext>
            </a:extLst>
          </a:blip>
          <a:stretch>
            <a:fillRect/>
          </a:stretch>
        </p:blipFill>
        <p:spPr>
          <a:xfrm>
            <a:off x="5187077" y="1870516"/>
            <a:ext cx="555884" cy="555884"/>
          </a:xfrm>
          <a:prstGeom prst="rect">
            <a:avLst/>
          </a:prstGeom>
          <a:effectLst>
            <a:reflection blurRad="6350" stA="52000" endA="300" endPos="35000" dir="5400000" sy="-100000" algn="bl" rotWithShape="0"/>
          </a:effectLst>
        </p:spPr>
      </p:pic>
      <p:pic>
        <p:nvPicPr>
          <p:cNvPr id="13" name="图片 12" descr="343435383036303b343532343134393bcdb7c4d4b7e7b1a9"/>
          <p:cNvPicPr>
            <a:picLocks noChangeAspect="1"/>
          </p:cNvPicPr>
          <p:nvPr>
            <p:custDataLst>
              <p:tags r:id="rId21"/>
            </p:custDataLst>
          </p:nvPr>
        </p:nvPicPr>
        <p:blipFill>
          <a:blip r:embed="rId22">
            <a:extLst>
              <a:ext uri="{96DAC541-7B7A-43D3-8B79-37D633B846F1}">
                <asvg:svgBlip xmlns:asvg="http://schemas.microsoft.com/office/drawing/2016/SVG/main" r:embed="rId23"/>
              </a:ext>
            </a:extLst>
          </a:blip>
          <a:stretch>
            <a:fillRect/>
          </a:stretch>
        </p:blipFill>
        <p:spPr>
          <a:xfrm>
            <a:off x="4412876" y="3174777"/>
            <a:ext cx="554945" cy="554945"/>
          </a:xfrm>
          <a:prstGeom prst="rect">
            <a:avLst/>
          </a:prstGeom>
          <a:effectLst>
            <a:reflection blurRad="6350" stA="52000" endA="300" endPos="35000" dir="5400000" sy="-100000" algn="bl" rotWithShape="0"/>
          </a:effectLst>
        </p:spPr>
      </p:pic>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60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89" name="AutoShape 11" descr="anabnr2"/>
          <p:cNvSpPr>
            <a:spLocks noChangeAspect="1"/>
          </p:cNvSpPr>
          <p:nvPr/>
        </p:nvSpPr>
        <p:spPr>
          <a:xfrm>
            <a:off x="1228725" y="0"/>
            <a:ext cx="7915275" cy="754063"/>
          </a:xfrm>
          <a:prstGeom prst="rect">
            <a:avLst/>
          </a:prstGeom>
          <a:no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63490" name="Rectangle 9"/>
          <p:cNvSpPr/>
          <p:nvPr/>
        </p:nvSpPr>
        <p:spPr>
          <a:xfrm>
            <a:off x="990600" y="765175"/>
            <a:ext cx="7476490" cy="5017770"/>
          </a:xfrm>
          <a:prstGeom prst="rect">
            <a:avLst/>
          </a:prstGeom>
          <a:noFill/>
          <a:ln w="9525">
            <a:noFill/>
          </a:ln>
        </p:spPr>
        <p:txBody>
          <a:bodyPr anchor="t" anchorCtr="0"/>
          <a:p>
            <a:r>
              <a:rPr lang="zh-CN" altLang="zh-CN" sz="2800" dirty="0">
                <a:latin typeface="微软雅黑" panose="020B0503020204020204" charset="-122"/>
                <a:ea typeface="微软雅黑" panose="020B0503020204020204" charset="-122"/>
              </a:rPr>
              <a:t>（三）</a:t>
            </a:r>
            <a:r>
              <a:rPr lang="zh-CN" altLang="zh-CN" sz="2800" dirty="0">
                <a:latin typeface="微软雅黑" panose="020B0503020204020204" charset="-122"/>
                <a:ea typeface="微软雅黑" panose="020B0503020204020204" charset="-122"/>
                <a:sym typeface="宋体" panose="02010600030101010101" pitchFamily="2" charset="-122"/>
              </a:rPr>
              <a:t>资源税</a:t>
            </a:r>
            <a:r>
              <a:rPr lang="zh-CN" altLang="zh-CN" sz="2800" dirty="0">
                <a:latin typeface="微软雅黑" panose="020B0503020204020204" charset="-122"/>
                <a:ea typeface="微软雅黑" panose="020B0503020204020204" charset="-122"/>
              </a:rPr>
              <a:t>纳税期限</a:t>
            </a:r>
            <a:endParaRPr lang="zh-CN" altLang="zh-CN" sz="2800" dirty="0">
              <a:latin typeface="微软雅黑" panose="020B0503020204020204" charset="-122"/>
              <a:ea typeface="微软雅黑" panose="020B0503020204020204" charset="-122"/>
            </a:endParaRPr>
          </a:p>
          <a:p>
            <a:endParaRPr lang="zh-CN" altLang="zh-CN" sz="2800" dirty="0">
              <a:latin typeface="Arial" panose="020B0604020202020204" pitchFamily="34" charset="0"/>
              <a:ea typeface="隶书" panose="02010509060101010101" pitchFamily="49" charset="-122"/>
            </a:endParaRPr>
          </a:p>
          <a:p>
            <a:pPr>
              <a:lnSpc>
                <a:spcPct val="125000"/>
              </a:lnSpc>
              <a:spcBef>
                <a:spcPts val="0"/>
              </a:spcBef>
              <a:spcAft>
                <a:spcPts val="0"/>
              </a:spcAft>
            </a:pPr>
            <a:r>
              <a:rPr lang="en-US" altLang="zh-CN" sz="2800" dirty="0">
                <a:latin typeface="Arial" panose="020B0604020202020204" pitchFamily="34" charset="0"/>
                <a:ea typeface="隶书" panose="02010509060101010101" pitchFamily="49" charset="-122"/>
              </a:rPr>
              <a:t>      </a:t>
            </a:r>
            <a:r>
              <a:rPr lang="en-US" altLang="zh-CN" sz="2400" dirty="0">
                <a:latin typeface="微软雅黑" panose="020B0503020204020204" charset="-122"/>
                <a:ea typeface="微软雅黑" panose="020B0503020204020204" charset="-122"/>
                <a:cs typeface="微软雅黑" panose="020B0503020204020204" charset="-122"/>
              </a:rPr>
              <a:t> </a:t>
            </a:r>
            <a:r>
              <a:rPr lang="zh-CN" altLang="zh-CN" sz="2400" dirty="0">
                <a:latin typeface="微软雅黑" panose="020B0503020204020204" charset="-122"/>
                <a:ea typeface="微软雅黑" panose="020B0503020204020204" charset="-122"/>
                <a:cs typeface="微软雅黑" panose="020B0503020204020204" charset="-122"/>
              </a:rPr>
              <a:t>资源税</a:t>
            </a:r>
            <a:r>
              <a:rPr lang="zh-CN" altLang="zh-CN" sz="2400" dirty="0">
                <a:solidFill>
                  <a:srgbClr val="FF0000"/>
                </a:solidFill>
                <a:latin typeface="微软雅黑" panose="020B0503020204020204" charset="-122"/>
                <a:ea typeface="微软雅黑" panose="020B0503020204020204" charset="-122"/>
                <a:cs typeface="微软雅黑" panose="020B0503020204020204" charset="-122"/>
              </a:rPr>
              <a:t>按月或者按季</a:t>
            </a:r>
            <a:r>
              <a:rPr lang="zh-CN" altLang="zh-CN" sz="2400" dirty="0">
                <a:latin typeface="微软雅黑" panose="020B0503020204020204" charset="-122"/>
                <a:ea typeface="微软雅黑" panose="020B0503020204020204" charset="-122"/>
                <a:cs typeface="微软雅黑" panose="020B0503020204020204" charset="-122"/>
              </a:rPr>
              <a:t>申报缴纳；不能按固定期限计算缴纳的，可以按次申报缴纳。</a:t>
            </a:r>
            <a:endParaRPr lang="zh-CN" altLang="zh-CN" sz="2400" dirty="0">
              <a:latin typeface="微软雅黑" panose="020B0503020204020204" charset="-122"/>
              <a:ea typeface="微软雅黑" panose="020B0503020204020204" charset="-122"/>
              <a:cs typeface="微软雅黑" panose="020B0503020204020204" charset="-122"/>
            </a:endParaRPr>
          </a:p>
          <a:p>
            <a:pPr>
              <a:lnSpc>
                <a:spcPct val="125000"/>
              </a:lnSpc>
              <a:spcBef>
                <a:spcPts val="0"/>
              </a:spcBef>
              <a:spcAft>
                <a:spcPts val="0"/>
              </a:spcAft>
            </a:pPr>
            <a:r>
              <a:rPr lang="zh-CN" altLang="zh-CN" sz="2400" dirty="0">
                <a:latin typeface="微软雅黑" panose="020B0503020204020204" charset="-122"/>
                <a:ea typeface="微软雅黑" panose="020B0503020204020204" charset="-122"/>
                <a:cs typeface="微软雅黑" panose="020B0503020204020204" charset="-122"/>
              </a:rPr>
              <a:t>　　纳税人按月或者按季申报缴纳的，应当自月度或者季度终了之日起十五日内，向税务机关办理纳税申报并缴纳税款；按次申报缴纳的，应当自纳税义务发生之日起十五日内，向税务机关办理纳税申报并缴纳税款。</a:t>
            </a:r>
            <a:r>
              <a:rPr lang="zh-CN" altLang="zh-CN" sz="2800" dirty="0">
                <a:latin typeface="Arial" panose="020B0604020202020204" pitchFamily="34" charset="0"/>
                <a:ea typeface="隶书" panose="02010509060101010101" pitchFamily="49" charset="-122"/>
              </a:rPr>
              <a:t> </a:t>
            </a:r>
            <a:endParaRPr lang="zh-CN" altLang="zh-CN" sz="2800" dirty="0">
              <a:latin typeface="Arial" panose="020B0604020202020204" pitchFamily="34" charset="0"/>
              <a:ea typeface="隶书" panose="02010509060101010101" pitchFamily="49" charset="-122"/>
            </a:endParaRPr>
          </a:p>
        </p:txBody>
      </p:sp>
    </p:spTree>
  </p:cSld>
  <p:clrMapOvr>
    <a:masterClrMapping/>
  </p:clrMapOvr>
  <p:transition>
    <p:blinds dir="ver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59765" y="300990"/>
            <a:ext cx="8025130" cy="2303145"/>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3" y="4356"/>
              <a:ext cx="6996" cy="1401"/>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542925">
                <a:lnSpc>
                  <a:spcPct val="150000"/>
                </a:lnSpc>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lang="en-US" altLang="zh-CN" sz="1400" spc="200">
                  <a:solidFill>
                    <a:srgbClr val="FF0000"/>
                  </a:solidFill>
                  <a:uFillTx/>
                  <a:latin typeface="微软雅黑" panose="020B0503020204020204" charset="-122"/>
                  <a:ea typeface="微软雅黑" panose="020B0503020204020204" charset="-122"/>
                  <a:cs typeface="微软雅黑" panose="020B0503020204020204" charset="-122"/>
                </a:rPr>
                <a:t> </a:t>
              </a:r>
              <a:r>
                <a:rPr lang="en-US" altLang="zh-CN" spc="200">
                  <a:solidFill>
                    <a:srgbClr val="FF0000"/>
                  </a:solidFill>
                  <a:uFillTx/>
                  <a:latin typeface="微软雅黑" panose="020B0503020204020204" charset="-122"/>
                  <a:ea typeface="微软雅黑" panose="020B0503020204020204" charset="-122"/>
                  <a:cs typeface="微软雅黑" panose="020B0503020204020204" charset="-122"/>
                </a:rPr>
                <a:t> </a:t>
              </a:r>
              <a:r>
                <a:rPr lang="zh-CN" altLang="zh-CN" dirty="0">
                  <a:solidFill>
                    <a:srgbClr val="FF0000"/>
                  </a:solidFill>
                  <a:latin typeface="微软雅黑" panose="020B0503020204020204" charset="-122"/>
                  <a:ea typeface="微软雅黑" panose="020B0503020204020204" charset="-122"/>
                  <a:sym typeface="+mn-ea"/>
                </a:rPr>
                <a:t>【考题·判断题】</a:t>
              </a:r>
              <a:r>
                <a:rPr lang="zh-CN" altLang="zh-CN" dirty="0">
                  <a:latin typeface="微软雅黑" panose="020B0503020204020204" charset="-122"/>
                  <a:ea typeface="微软雅黑" panose="020B0503020204020204" charset="-122"/>
                  <a:sym typeface="+mn-ea"/>
                </a:rPr>
                <a:t>纳税人将开采的原煤，自用于生产洗选煤的，在原煤移送使用环节缴纳资源税。</a:t>
              </a:r>
              <a:r>
                <a:rPr lang="zh-CN" altLang="en-US" dirty="0">
                  <a:latin typeface="微软雅黑" panose="020B0503020204020204" charset="-122"/>
                  <a:ea typeface="微软雅黑" panose="020B0503020204020204" charset="-122"/>
                  <a:sym typeface="+mn-ea"/>
                </a:rPr>
                <a:t>（　）</a:t>
              </a:r>
              <a:r>
                <a:rPr lang="en-US" altLang="zh-CN" dirty="0">
                  <a:latin typeface="微软雅黑" panose="020B0503020204020204" charset="-122"/>
                  <a:ea typeface="微软雅黑" panose="020B0503020204020204" charset="-122"/>
                  <a:sym typeface="+mn-ea"/>
                </a:rPr>
                <a:t>  </a:t>
              </a:r>
              <a:endParaRPr lang="zh-CN" altLang="en-US" sz="2000"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
        <p:nvSpPr>
          <p:cNvPr id="3" name="文本框 2"/>
          <p:cNvSpPr txBox="1"/>
          <p:nvPr/>
        </p:nvSpPr>
        <p:spPr>
          <a:xfrm>
            <a:off x="659765" y="2853055"/>
            <a:ext cx="8168005" cy="1476375"/>
          </a:xfrm>
          <a:prstGeom prst="rect">
            <a:avLst/>
          </a:prstGeom>
          <a:noFill/>
        </p:spPr>
        <p:txBody>
          <a:bodyPr wrap="square" rtlCol="0" anchor="t">
            <a:spAutoFit/>
          </a:bodyPr>
          <a:p>
            <a:pPr indent="542925">
              <a:lnSpc>
                <a:spcPct val="150000"/>
              </a:lnSpc>
            </a:pPr>
            <a:r>
              <a:rPr lang="zh-CN" altLang="en-US" sz="1800" b="1" dirty="0">
                <a:solidFill>
                  <a:srgbClr val="FF0000"/>
                </a:solidFill>
                <a:latin typeface="微软雅黑" panose="020B0503020204020204" charset="-122"/>
                <a:ea typeface="微软雅黑" panose="020B0503020204020204" charset="-122"/>
                <a:sym typeface="宋体" panose="02010600030101010101" pitchFamily="2" charset="-122"/>
              </a:rPr>
              <a:t>【答案】</a:t>
            </a:r>
            <a:r>
              <a:rPr lang="zh-CN" altLang="zh-CN" sz="2000" dirty="0">
                <a:solidFill>
                  <a:srgbClr val="FF0000"/>
                </a:solidFill>
                <a:latin typeface="微软雅黑" panose="020B0503020204020204" charset="-122"/>
                <a:ea typeface="微软雅黑" panose="020B0503020204020204" charset="-122"/>
                <a:sym typeface="+mn-ea"/>
              </a:rPr>
              <a:t>×</a:t>
            </a:r>
            <a:endParaRPr lang="en-US" altLang="zh-CN" sz="1800" b="1" dirty="0">
              <a:solidFill>
                <a:srgbClr val="FF0000"/>
              </a:solidFill>
              <a:latin typeface="微软雅黑" panose="020B0503020204020204" charset="-122"/>
              <a:ea typeface="微软雅黑" panose="020B0503020204020204" charset="-122"/>
              <a:sym typeface="宋体" panose="02010600030101010101" pitchFamily="2" charset="-122"/>
            </a:endParaRPr>
          </a:p>
          <a:p>
            <a:pPr indent="542925">
              <a:lnSpc>
                <a:spcPct val="150000"/>
              </a:lnSpc>
            </a:pPr>
            <a:r>
              <a:rPr lang="en-US" altLang="zh-CN" sz="1800" b="1" dirty="0">
                <a:solidFill>
                  <a:srgbClr val="FF0000"/>
                </a:solidFill>
                <a:latin typeface="微软雅黑" panose="020B0503020204020204" charset="-122"/>
                <a:ea typeface="微软雅黑" panose="020B0503020204020204" charset="-122"/>
                <a:sym typeface="宋体" panose="02010600030101010101" pitchFamily="2" charset="-122"/>
              </a:rPr>
              <a:t>【</a:t>
            </a:r>
            <a:r>
              <a:rPr lang="zh-CN" altLang="en-US" sz="1800" b="1" dirty="0">
                <a:solidFill>
                  <a:srgbClr val="FF0000"/>
                </a:solidFill>
                <a:latin typeface="微软雅黑" panose="020B0503020204020204" charset="-122"/>
                <a:ea typeface="微软雅黑" panose="020B0503020204020204" charset="-122"/>
                <a:sym typeface="宋体" panose="02010600030101010101" pitchFamily="2" charset="-122"/>
              </a:rPr>
              <a:t>解析</a:t>
            </a:r>
            <a:r>
              <a:rPr lang="en-US" altLang="zh-CN" sz="1800" b="1" dirty="0">
                <a:solidFill>
                  <a:srgbClr val="FF0000"/>
                </a:solidFill>
                <a:latin typeface="微软雅黑" panose="020B0503020204020204" charset="-122"/>
                <a:ea typeface="微软雅黑" panose="020B0503020204020204" charset="-122"/>
                <a:sym typeface="宋体" panose="02010600030101010101" pitchFamily="2" charset="-122"/>
              </a:rPr>
              <a:t>】</a:t>
            </a:r>
            <a:r>
              <a:rPr lang="zh-CN" altLang="zh-CN" sz="2000" dirty="0">
                <a:latin typeface="微软雅黑" panose="020B0503020204020204" charset="-122"/>
                <a:ea typeface="微软雅黑" panose="020B0503020204020204" charset="-122"/>
                <a:sym typeface="+mn-ea"/>
              </a:rPr>
              <a:t>纳税人将开采的原煤，自用于连续生产洗选煤的，在原煤移送使用环节不缴纳资源税。</a:t>
            </a:r>
            <a:endParaRPr lang="zh-CN" altLang="zh-CN" sz="2000" kern="1200" dirty="0">
              <a:latin typeface="微软雅黑" panose="020B0503020204020204" charset="-122"/>
              <a:ea typeface="微软雅黑" panose="020B050302020402020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1" name="标题 1"/>
          <p:cNvSpPr>
            <a:spLocks noGrp="1"/>
          </p:cNvSpPr>
          <p:nvPr>
            <p:ph type="title"/>
          </p:nvPr>
        </p:nvSpPr>
        <p:spPr/>
        <p:txBody>
          <a:bodyPr anchor="ctr" anchorCtr="0"/>
          <a:p>
            <a:endParaRPr lang="zh-CN" altLang="en-US"/>
          </a:p>
        </p:txBody>
      </p:sp>
      <p:sp>
        <p:nvSpPr>
          <p:cNvPr id="66562" name="内容占位符 2"/>
          <p:cNvSpPr>
            <a:spLocks noGrp="1"/>
          </p:cNvSpPr>
          <p:nvPr>
            <p:ph idx="1"/>
          </p:nvPr>
        </p:nvSpPr>
        <p:spPr>
          <a:xfrm>
            <a:off x="457200" y="1573213"/>
            <a:ext cx="8464550" cy="3886200"/>
          </a:xfrm>
        </p:spPr>
        <p:txBody>
          <a:bodyPr anchor="t" anchorCtr="0"/>
          <a:p>
            <a:pPr>
              <a:lnSpc>
                <a:spcPct val="125000"/>
              </a:lnSpc>
              <a:spcBef>
                <a:spcPts val="20"/>
              </a:spcBef>
              <a:spcAft>
                <a:spcPts val="0"/>
              </a:spcAft>
            </a:pPr>
            <a:r>
              <a:rPr lang="zh-CN" altLang="zh-CN" sz="2400" dirty="0">
                <a:latin typeface="微软雅黑" panose="020B0503020204020204" charset="-122"/>
                <a:ea typeface="微软雅黑" panose="020B0503020204020204" charset="-122"/>
                <a:cs typeface="微软雅黑" panose="020B0503020204020204" charset="-122"/>
              </a:rPr>
              <a:t>（四）资源税纳税申报</a:t>
            </a:r>
            <a:endParaRPr lang="zh-CN" altLang="zh-CN" sz="2400" dirty="0">
              <a:latin typeface="微软雅黑" panose="020B0503020204020204" charset="-122"/>
              <a:ea typeface="微软雅黑" panose="020B0503020204020204" charset="-122"/>
              <a:cs typeface="微软雅黑" panose="020B0503020204020204" charset="-122"/>
            </a:endParaRPr>
          </a:p>
          <a:p>
            <a:pPr>
              <a:lnSpc>
                <a:spcPct val="125000"/>
              </a:lnSpc>
              <a:spcBef>
                <a:spcPts val="20"/>
              </a:spcBef>
              <a:spcAft>
                <a:spcPts val="0"/>
              </a:spcAft>
            </a:pPr>
            <a:r>
              <a:rPr lang="zh-CN" altLang="zh-CN" sz="2400" dirty="0">
                <a:latin typeface="微软雅黑" panose="020B0503020204020204" charset="-122"/>
                <a:ea typeface="微软雅黑" panose="020B0503020204020204" charset="-122"/>
                <a:cs typeface="微软雅黑" panose="020B0503020204020204" charset="-122"/>
              </a:rPr>
              <a:t>      资源税纳税人依照税收法律法规及相关规定确定的申报期限、申报内容，就开采或者生产的应税产品向税务机关申报缴纳资源税。纳税人填写</a:t>
            </a:r>
            <a:r>
              <a:rPr lang="en-US" altLang="zh-CN" sz="2400" dirty="0">
                <a:latin typeface="微软雅黑" panose="020B0503020204020204" charset="-122"/>
                <a:ea typeface="微软雅黑" panose="020B0503020204020204" charset="-122"/>
                <a:cs typeface="微软雅黑" panose="020B0503020204020204" charset="-122"/>
              </a:rPr>
              <a:t>“</a:t>
            </a:r>
            <a:r>
              <a:rPr lang="zh-CN" altLang="en-US" sz="2400" dirty="0">
                <a:latin typeface="微软雅黑" panose="020B0503020204020204" charset="-122"/>
                <a:ea typeface="微软雅黑" panose="020B0503020204020204" charset="-122"/>
                <a:cs typeface="微软雅黑" panose="020B0503020204020204" charset="-122"/>
              </a:rPr>
              <a:t>财产和行为税纳税申报表</a:t>
            </a:r>
            <a:r>
              <a:rPr lang="en-US" altLang="zh-CN" sz="2400" dirty="0">
                <a:latin typeface="微软雅黑" panose="020B0503020204020204" charset="-122"/>
                <a:ea typeface="微软雅黑" panose="020B0503020204020204" charset="-122"/>
                <a:cs typeface="微软雅黑" panose="020B0503020204020204" charset="-122"/>
              </a:rPr>
              <a:t>”</a:t>
            </a:r>
            <a:r>
              <a:rPr lang="zh-CN" altLang="zh-CN" sz="2400" dirty="0">
                <a:latin typeface="微软雅黑" panose="020B0503020204020204" charset="-122"/>
                <a:ea typeface="微软雅黑" panose="020B0503020204020204" charset="-122"/>
                <a:cs typeface="微软雅黑" panose="020B0503020204020204" charset="-122"/>
              </a:rPr>
              <a:t>“资源税税源明细表”。</a:t>
            </a:r>
            <a:endParaRPr lang="zh-CN" altLang="zh-CN" sz="2400" dirty="0">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p:blinds dir="ver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5" name="标题 1"/>
          <p:cNvSpPr>
            <a:spLocks noGrp="1"/>
          </p:cNvSpPr>
          <p:nvPr>
            <p:ph type="title"/>
          </p:nvPr>
        </p:nvSpPr>
        <p:spPr/>
        <p:txBody>
          <a:bodyPr anchor="ctr" anchorCtr="0"/>
          <a:p>
            <a:endParaRPr lang="zh-CN" altLang="en-US"/>
          </a:p>
        </p:txBody>
      </p:sp>
      <p:sp>
        <p:nvSpPr>
          <p:cNvPr id="67586" name="内容占位符 2"/>
          <p:cNvSpPr>
            <a:spLocks noGrp="1"/>
          </p:cNvSpPr>
          <p:nvPr>
            <p:ph idx="1"/>
          </p:nvPr>
        </p:nvSpPr>
        <p:spPr/>
        <p:txBody>
          <a:bodyPr anchor="t" anchorCtr="0"/>
          <a:p>
            <a:pPr>
              <a:lnSpc>
                <a:spcPct val="125000"/>
              </a:lnSpc>
              <a:spcBef>
                <a:spcPts val="20"/>
              </a:spcBef>
              <a:spcAft>
                <a:spcPts val="0"/>
              </a:spcAft>
            </a:pPr>
            <a:r>
              <a:rPr lang="zh-CN" altLang="zh-CN" sz="2800" dirty="0">
                <a:latin typeface="微软雅黑" panose="020B0503020204020204" charset="-122"/>
                <a:ea typeface="微软雅黑" panose="020B0503020204020204" charset="-122"/>
                <a:cs typeface="微软雅黑" panose="020B0503020204020204" charset="-122"/>
              </a:rPr>
              <a:t>了解资源税征税范围、税目及税率、税收优惠；</a:t>
            </a:r>
            <a:endParaRPr lang="zh-CN" altLang="zh-CN" sz="2800" dirty="0">
              <a:latin typeface="微软雅黑" panose="020B0503020204020204" charset="-122"/>
              <a:ea typeface="微软雅黑" panose="020B0503020204020204" charset="-122"/>
              <a:cs typeface="微软雅黑" panose="020B0503020204020204" charset="-122"/>
            </a:endParaRPr>
          </a:p>
          <a:p>
            <a:pPr>
              <a:lnSpc>
                <a:spcPct val="125000"/>
              </a:lnSpc>
              <a:spcBef>
                <a:spcPts val="20"/>
              </a:spcBef>
              <a:spcAft>
                <a:spcPts val="0"/>
              </a:spcAft>
            </a:pPr>
            <a:r>
              <a:rPr lang="zh-CN" altLang="zh-CN" sz="2800" dirty="0">
                <a:latin typeface="微软雅黑" panose="020B0503020204020204" charset="-122"/>
                <a:ea typeface="微软雅黑" panose="020B0503020204020204" charset="-122"/>
                <a:cs typeface="微软雅黑" panose="020B0503020204020204" charset="-122"/>
              </a:rPr>
              <a:t>正确计算资源税应纳税额；</a:t>
            </a:r>
            <a:endParaRPr lang="zh-CN" altLang="zh-CN" sz="2800" dirty="0">
              <a:latin typeface="微软雅黑" panose="020B0503020204020204" charset="-122"/>
              <a:ea typeface="微软雅黑" panose="020B0503020204020204" charset="-122"/>
              <a:cs typeface="微软雅黑" panose="020B0503020204020204" charset="-122"/>
            </a:endParaRPr>
          </a:p>
          <a:p>
            <a:pPr>
              <a:lnSpc>
                <a:spcPct val="125000"/>
              </a:lnSpc>
              <a:spcBef>
                <a:spcPts val="20"/>
              </a:spcBef>
              <a:spcAft>
                <a:spcPts val="0"/>
              </a:spcAft>
            </a:pPr>
            <a:r>
              <a:rPr lang="zh-CN" altLang="zh-CN" sz="2800" dirty="0">
                <a:latin typeface="微软雅黑" panose="020B0503020204020204" charset="-122"/>
                <a:ea typeface="微软雅黑" panose="020B0503020204020204" charset="-122"/>
                <a:cs typeface="微软雅黑" panose="020B0503020204020204" charset="-122"/>
              </a:rPr>
              <a:t>能熟练编制“</a:t>
            </a:r>
            <a:r>
              <a:rPr lang="zh-CN" altLang="en-US" sz="2800" dirty="0">
                <a:latin typeface="微软雅黑" panose="020B0503020204020204" charset="-122"/>
                <a:ea typeface="微软雅黑" panose="020B0503020204020204" charset="-122"/>
                <a:cs typeface="微软雅黑" panose="020B0503020204020204" charset="-122"/>
              </a:rPr>
              <a:t>财产和行为税纳税申报表</a:t>
            </a:r>
            <a:r>
              <a:rPr lang="en-US" altLang="zh-CN" sz="2800" dirty="0">
                <a:latin typeface="微软雅黑" panose="020B0503020204020204" charset="-122"/>
                <a:ea typeface="微软雅黑" panose="020B0503020204020204" charset="-122"/>
                <a:cs typeface="微软雅黑" panose="020B0503020204020204" charset="-122"/>
              </a:rPr>
              <a:t>”</a:t>
            </a:r>
            <a:r>
              <a:rPr lang="zh-CN" altLang="zh-CN" sz="2800" dirty="0">
                <a:latin typeface="微软雅黑" panose="020B0503020204020204" charset="-122"/>
                <a:ea typeface="微软雅黑" panose="020B0503020204020204" charset="-122"/>
                <a:cs typeface="微软雅黑" panose="020B0503020204020204" charset="-122"/>
              </a:rPr>
              <a:t>“资源税税源明细表”。</a:t>
            </a:r>
            <a:endParaRPr lang="zh-CN" altLang="en-US" sz="2800">
              <a:latin typeface="微软雅黑" panose="020B0503020204020204" charset="-122"/>
              <a:ea typeface="微软雅黑" panose="020B0503020204020204" charset="-122"/>
              <a:cs typeface="微软雅黑" panose="020B0503020204020204" charset="-122"/>
            </a:endParaRPr>
          </a:p>
        </p:txBody>
      </p:sp>
      <p:sp>
        <p:nvSpPr>
          <p:cNvPr id="4" name="云形标注 3"/>
          <p:cNvSpPr/>
          <p:nvPr/>
        </p:nvSpPr>
        <p:spPr>
          <a:xfrm>
            <a:off x="6083300" y="765175"/>
            <a:ext cx="2016125" cy="1223963"/>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r>
              <a:rPr lang="zh-CN" altLang="en-US" sz="4000" b="1" strike="noStrike" noProof="1"/>
              <a:t>小结</a:t>
            </a:r>
            <a:endParaRPr lang="zh-CN" altLang="en-US" sz="4000" b="1" strike="noStrike" noProof="1"/>
          </a:p>
        </p:txBody>
      </p:sp>
    </p:spTree>
  </p:cSld>
  <p:clrMapOvr>
    <a:masterClrMapping/>
  </p:clrMapOvr>
  <p:transition>
    <p:blinds dir="ver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8609" name="标题 4097"/>
          <p:cNvSpPr>
            <a:spLocks noGrp="1"/>
          </p:cNvSpPr>
          <p:nvPr>
            <p:ph type="title"/>
          </p:nvPr>
        </p:nvSpPr>
        <p:spPr>
          <a:xfrm>
            <a:off x="457200" y="917575"/>
            <a:ext cx="8229600" cy="1371600"/>
          </a:xfrm>
        </p:spPr>
        <p:txBody>
          <a:bodyPr anchor="ctr" anchorCtr="0"/>
          <a:p>
            <a:r>
              <a:rPr lang="zh-CN" altLang="en-US" sz="2800" dirty="0">
                <a:solidFill>
                  <a:srgbClr val="FF0000"/>
                </a:solidFill>
                <a:latin typeface="微软雅黑" panose="020B0503020204020204" charset="-122"/>
                <a:ea typeface="微软雅黑" panose="020B0503020204020204" charset="-122"/>
                <a:cs typeface="微软雅黑" panose="020B0503020204020204" charset="-122"/>
              </a:rPr>
              <a:t>一、</a:t>
            </a:r>
            <a:r>
              <a:rPr lang="zh-CN" altLang="en-US" sz="2800">
                <a:solidFill>
                  <a:srgbClr val="FF0000"/>
                </a:solidFill>
                <a:latin typeface="微软雅黑" panose="020B0503020204020204" charset="-122"/>
                <a:ea typeface="微软雅黑" panose="020B0503020204020204" charset="-122"/>
                <a:cs typeface="微软雅黑" panose="020B0503020204020204" charset="-122"/>
              </a:rPr>
              <a:t>城镇土地使用税法规解读</a:t>
            </a:r>
            <a:r>
              <a:rPr lang="zh-CN" altLang="en-US" sz="2800" dirty="0">
                <a:solidFill>
                  <a:srgbClr val="FF0000"/>
                </a:solidFill>
                <a:latin typeface="微软雅黑" panose="020B0503020204020204" charset="-122"/>
                <a:ea typeface="微软雅黑" panose="020B0503020204020204" charset="-122"/>
                <a:cs typeface="微软雅黑" panose="020B0503020204020204" charset="-122"/>
              </a:rPr>
              <a:t> </a:t>
            </a:r>
            <a:endParaRPr lang="zh-CN" altLang="en-US" sz="2800" dirty="0">
              <a:solidFill>
                <a:srgbClr val="FF0000"/>
              </a:solidFill>
              <a:latin typeface="微软雅黑" panose="020B0503020204020204" charset="-122"/>
              <a:ea typeface="微软雅黑" panose="020B0503020204020204" charset="-122"/>
              <a:cs typeface="微软雅黑" panose="020B0503020204020204" charset="-122"/>
            </a:endParaRPr>
          </a:p>
        </p:txBody>
      </p:sp>
      <p:sp>
        <p:nvSpPr>
          <p:cNvPr id="68610" name="文本占位符 4098"/>
          <p:cNvSpPr>
            <a:spLocks noGrp="1"/>
          </p:cNvSpPr>
          <p:nvPr>
            <p:ph idx="1"/>
          </p:nvPr>
        </p:nvSpPr>
        <p:spPr>
          <a:xfrm>
            <a:off x="598488" y="1863725"/>
            <a:ext cx="8294687" cy="4759325"/>
          </a:xfrm>
          <a:solidFill>
            <a:srgbClr val="FFCC66"/>
          </a:solidFill>
          <a:ln>
            <a:solidFill>
              <a:srgbClr val="FFFF00"/>
            </a:solidFill>
            <a:miter/>
          </a:ln>
        </p:spPr>
        <p:txBody>
          <a:bodyPr anchor="t" anchorCtr="0"/>
          <a:p>
            <a:pPr>
              <a:lnSpc>
                <a:spcPct val="140000"/>
              </a:lnSpc>
            </a:pPr>
            <a:r>
              <a:rPr lang="en-US" altLang="zh-CN" sz="2800" dirty="0">
                <a:ea typeface="隶书" panose="02010509060101010101" pitchFamily="49" charset="-122"/>
              </a:rPr>
              <a:t>       </a:t>
            </a:r>
            <a:r>
              <a:rPr lang="zh-CN" altLang="zh-CN" sz="2800" dirty="0">
                <a:ea typeface="隶书" panose="02010509060101010101" pitchFamily="49" charset="-122"/>
              </a:rPr>
              <a:t>城镇土地使用税是国家在城市、县城、建制镇和工矿区范围内，对使用土地的单位和个人，以其实际占用的土地面积为计税依据，按照规定的税额计算征收的一种税。</a:t>
            </a:r>
            <a:endParaRPr lang="zh-CN" altLang="zh-CN" sz="2800" dirty="0">
              <a:ea typeface="隶书" panose="02010509060101010101" pitchFamily="49" charset="-122"/>
            </a:endParaRPr>
          </a:p>
          <a:p>
            <a:pPr>
              <a:lnSpc>
                <a:spcPct val="140000"/>
              </a:lnSpc>
            </a:pPr>
            <a:r>
              <a:rPr lang="en-US" altLang="zh-CN" dirty="0">
                <a:solidFill>
                  <a:srgbClr val="CC3399"/>
                </a:solidFill>
                <a:latin typeface="隶书" panose="02010509060101010101" pitchFamily="49" charset="-122"/>
                <a:ea typeface="隶书" panose="02010509060101010101" pitchFamily="49" charset="-122"/>
              </a:rPr>
              <a:t>----</a:t>
            </a:r>
            <a:r>
              <a:rPr lang="zh-CN" altLang="en-US" dirty="0">
                <a:solidFill>
                  <a:srgbClr val="CC3399"/>
                </a:solidFill>
                <a:latin typeface="隶书" panose="02010509060101010101" pitchFamily="49" charset="-122"/>
                <a:ea typeface="隶书" panose="02010509060101010101" pitchFamily="49" charset="-122"/>
              </a:rPr>
              <a:t>（</a:t>
            </a:r>
            <a:r>
              <a:rPr lang="zh-CN" altLang="zh-CN" sz="2000">
                <a:latin typeface="隶书" panose="02010509060101010101" pitchFamily="49" charset="-122"/>
                <a:ea typeface="隶书" panose="02010509060101010101" pitchFamily="49" charset="-122"/>
              </a:rPr>
              <a:t>目前实施的是</a:t>
            </a:r>
            <a:r>
              <a:rPr lang="en-US" altLang="zh-CN" sz="2000">
                <a:latin typeface="隶书" panose="02010509060101010101" pitchFamily="49" charset="-122"/>
                <a:ea typeface="隶书" panose="02010509060101010101" pitchFamily="49" charset="-122"/>
              </a:rPr>
              <a:t>2019</a:t>
            </a:r>
            <a:r>
              <a:rPr lang="zh-CN" altLang="en-US" sz="2000">
                <a:latin typeface="隶书" panose="02010509060101010101" pitchFamily="49" charset="-122"/>
                <a:ea typeface="隶书" panose="02010509060101010101" pitchFamily="49" charset="-122"/>
              </a:rPr>
              <a:t>年修订《中华人民共和国城镇土地使用税暂行条例</a:t>
            </a:r>
            <a:r>
              <a:rPr lang="en-US" altLang="zh-CN" sz="2000" dirty="0">
                <a:solidFill>
                  <a:schemeClr val="bg2"/>
                </a:solidFill>
                <a:latin typeface="隶书" panose="02010509060101010101" pitchFamily="49" charset="-122"/>
                <a:ea typeface="隶书" panose="02010509060101010101" pitchFamily="49" charset="-122"/>
              </a:rPr>
              <a:t>》</a:t>
            </a:r>
            <a:r>
              <a:rPr lang="zh-CN" altLang="en-US" sz="2000" dirty="0">
                <a:solidFill>
                  <a:schemeClr val="bg2"/>
                </a:solidFill>
                <a:latin typeface="隶书" panose="02010509060101010101" pitchFamily="49" charset="-122"/>
                <a:ea typeface="隶书" panose="02010509060101010101" pitchFamily="49" charset="-122"/>
              </a:rPr>
              <a:t> </a:t>
            </a:r>
            <a:r>
              <a:rPr lang="zh-CN" altLang="en-US" sz="2000">
                <a:solidFill>
                  <a:schemeClr val="bg2"/>
                </a:solidFill>
                <a:latin typeface="隶书" panose="02010509060101010101" pitchFamily="49" charset="-122"/>
                <a:ea typeface="隶书" panose="02010509060101010101" pitchFamily="49" charset="-122"/>
              </a:rPr>
              <a:t>）</a:t>
            </a:r>
            <a:endParaRPr lang="zh-CN" altLang="en-US" sz="2000">
              <a:solidFill>
                <a:schemeClr val="bg2"/>
              </a:solidFill>
              <a:latin typeface="隶书" panose="02010509060101010101" pitchFamily="49" charset="-122"/>
              <a:ea typeface="隶书" panose="02010509060101010101" pitchFamily="49" charset="-122"/>
            </a:endParaRPr>
          </a:p>
        </p:txBody>
      </p:sp>
      <p:pic>
        <p:nvPicPr>
          <p:cNvPr id="68611" name="图片 4099" descr="004_s">
            <a:hlinkClick r:id="rId1" action="ppaction://hlinksldjump"/>
          </p:cNvPr>
          <p:cNvPicPr>
            <a:picLocks noChangeAspect="1"/>
          </p:cNvPicPr>
          <p:nvPr/>
        </p:nvPicPr>
        <p:blipFill>
          <a:blip r:embed="rId2"/>
          <a:stretch>
            <a:fillRect/>
          </a:stretch>
        </p:blipFill>
        <p:spPr>
          <a:xfrm>
            <a:off x="8305800" y="6242050"/>
            <a:ext cx="762000" cy="539750"/>
          </a:xfrm>
          <a:prstGeom prst="rect">
            <a:avLst/>
          </a:prstGeom>
          <a:noFill/>
          <a:ln w="9525">
            <a:noFill/>
          </a:ln>
        </p:spPr>
      </p:pic>
      <p:sp>
        <p:nvSpPr>
          <p:cNvPr id="68612" name="标题 1"/>
          <p:cNvSpPr>
            <a:spLocks noGrp="1"/>
          </p:cNvSpPr>
          <p:nvPr/>
        </p:nvSpPr>
        <p:spPr>
          <a:xfrm>
            <a:off x="663575" y="41275"/>
            <a:ext cx="8229600" cy="1371600"/>
          </a:xfrm>
          <a:prstGeom prst="rect">
            <a:avLst/>
          </a:prstGeom>
          <a:noFill/>
          <a:ln w="9525">
            <a:noFill/>
          </a:ln>
        </p:spPr>
        <p:txBody>
          <a:bodyPr anchor="ctr" anchorCtr="0"/>
          <a:p>
            <a:pPr algn="ctr"/>
            <a:r>
              <a:rPr lang="zh-CN" altLang="en-US" sz="3200" dirty="0">
                <a:solidFill>
                  <a:schemeClr val="accent5">
                    <a:lumMod val="50000"/>
                  </a:schemeClr>
                </a:solidFill>
                <a:latin typeface="微软雅黑" panose="020B0503020204020204" charset="-122"/>
                <a:ea typeface="微软雅黑" panose="020B0503020204020204" charset="-122"/>
                <a:cs typeface="微软雅黑" panose="020B0503020204020204" charset="-122"/>
              </a:rPr>
              <a:t>任务二  城镇土地使用税计算与申报</a:t>
            </a:r>
            <a:endParaRPr lang="zh-CN" altLang="en-US" sz="3200" b="1" dirty="0">
              <a:solidFill>
                <a:schemeClr val="accent5">
                  <a:lumMod val="50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p:blinds dir="ver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3" name="矩形 6145"/>
          <p:cNvSpPr/>
          <p:nvPr/>
        </p:nvSpPr>
        <p:spPr>
          <a:xfrm>
            <a:off x="1143000" y="1981200"/>
            <a:ext cx="7772400" cy="4191000"/>
          </a:xfrm>
          <a:prstGeom prst="rect">
            <a:avLst/>
          </a:prstGeom>
          <a:solidFill>
            <a:srgbClr val="FFCCFF"/>
          </a:solidFill>
          <a:ln w="9525" cap="flat" cmpd="sng">
            <a:solidFill>
              <a:schemeClr val="tx1"/>
            </a:solidFill>
            <a:prstDash val="solid"/>
            <a:miter/>
            <a:headEnd type="none" w="med" len="med"/>
            <a:tailEnd type="none" w="med" len="med"/>
          </a:ln>
        </p:spPr>
        <p:txBody>
          <a:bodyPr anchor="t" anchorCtr="0"/>
          <a:p>
            <a:endParaRPr lang="zh-CN" altLang="en-US">
              <a:latin typeface="Arial" panose="020B0604020202020204" pitchFamily="34" charset="0"/>
              <a:ea typeface="宋体" panose="02010600030101010101" pitchFamily="2" charset="-122"/>
            </a:endParaRPr>
          </a:p>
        </p:txBody>
      </p:sp>
      <p:sp>
        <p:nvSpPr>
          <p:cNvPr id="69634" name="标题 6146"/>
          <p:cNvSpPr>
            <a:spLocks noGrp="1"/>
          </p:cNvSpPr>
          <p:nvPr>
            <p:ph type="title"/>
          </p:nvPr>
        </p:nvSpPr>
        <p:spPr/>
        <p:txBody>
          <a:bodyPr anchor="ctr" anchorCtr="0"/>
          <a:p>
            <a:r>
              <a:rPr lang="zh-CN" altLang="en-US" sz="2800" dirty="0">
                <a:latin typeface="微软雅黑" panose="020B0503020204020204" charset="-122"/>
                <a:ea typeface="微软雅黑" panose="020B0503020204020204" charset="-122"/>
                <a:cs typeface="微软雅黑" panose="020B0503020204020204" charset="-122"/>
              </a:rPr>
              <a:t>（一）</a:t>
            </a:r>
            <a:r>
              <a:rPr lang="zh-CN" altLang="en-US" sz="2800" dirty="0">
                <a:latin typeface="微软雅黑" panose="020B0503020204020204" charset="-122"/>
                <a:ea typeface="微软雅黑" panose="020B0503020204020204" charset="-122"/>
                <a:cs typeface="微软雅黑" panose="020B0503020204020204" charset="-122"/>
                <a:sym typeface="宋体" panose="02010600030101010101" pitchFamily="2" charset="-122"/>
              </a:rPr>
              <a:t>城镇</a:t>
            </a:r>
            <a:r>
              <a:rPr lang="zh-CN" altLang="en-US" sz="2800" dirty="0">
                <a:latin typeface="微软雅黑" panose="020B0503020204020204" charset="-122"/>
                <a:ea typeface="微软雅黑" panose="020B0503020204020204" charset="-122"/>
                <a:cs typeface="微软雅黑" panose="020B0503020204020204" charset="-122"/>
              </a:rPr>
              <a:t>土地使用税的征税范围 </a:t>
            </a:r>
            <a:endParaRPr lang="zh-CN" altLang="en-US" sz="2800" dirty="0">
              <a:latin typeface="微软雅黑" panose="020B0503020204020204" charset="-122"/>
              <a:ea typeface="微软雅黑" panose="020B0503020204020204" charset="-122"/>
              <a:cs typeface="微软雅黑" panose="020B0503020204020204" charset="-122"/>
            </a:endParaRPr>
          </a:p>
        </p:txBody>
      </p:sp>
      <p:sp>
        <p:nvSpPr>
          <p:cNvPr id="69635" name="文本占位符 6147"/>
          <p:cNvSpPr>
            <a:spLocks noGrp="1"/>
          </p:cNvSpPr>
          <p:nvPr>
            <p:ph idx="1"/>
          </p:nvPr>
        </p:nvSpPr>
        <p:spPr>
          <a:xfrm>
            <a:off x="3413125" y="1935163"/>
            <a:ext cx="2076450" cy="4027487"/>
          </a:xfrm>
          <a:solidFill>
            <a:srgbClr val="FF9966"/>
          </a:solidFill>
          <a:ln>
            <a:solidFill>
              <a:srgbClr val="66FFCC"/>
            </a:solidFill>
            <a:miter/>
          </a:ln>
        </p:spPr>
        <p:txBody>
          <a:bodyPr anchor="t" anchorCtr="0"/>
          <a:p>
            <a:pPr>
              <a:lnSpc>
                <a:spcPct val="140000"/>
              </a:lnSpc>
            </a:pPr>
            <a:r>
              <a:rPr lang="zh-CN" altLang="en-US" sz="3400" dirty="0">
                <a:latin typeface="隶书" panose="02010509060101010101" pitchFamily="49" charset="-122"/>
                <a:ea typeface="隶书" panose="02010509060101010101" pitchFamily="49" charset="-122"/>
              </a:rPr>
              <a:t>城市</a:t>
            </a:r>
            <a:endParaRPr lang="zh-CN" altLang="en-US" sz="3400" dirty="0">
              <a:latin typeface="隶书" panose="02010509060101010101" pitchFamily="49" charset="-122"/>
              <a:ea typeface="隶书" panose="02010509060101010101" pitchFamily="49" charset="-122"/>
            </a:endParaRPr>
          </a:p>
          <a:p>
            <a:pPr>
              <a:lnSpc>
                <a:spcPct val="140000"/>
              </a:lnSpc>
            </a:pPr>
            <a:r>
              <a:rPr lang="zh-CN" altLang="en-US" sz="3400" dirty="0">
                <a:latin typeface="隶书" panose="02010509060101010101" pitchFamily="49" charset="-122"/>
                <a:ea typeface="隶书" panose="02010509060101010101" pitchFamily="49" charset="-122"/>
              </a:rPr>
              <a:t>县城</a:t>
            </a:r>
            <a:endParaRPr lang="zh-CN" altLang="en-US" sz="3400" dirty="0">
              <a:latin typeface="隶书" panose="02010509060101010101" pitchFamily="49" charset="-122"/>
              <a:ea typeface="隶书" panose="02010509060101010101" pitchFamily="49" charset="-122"/>
            </a:endParaRPr>
          </a:p>
          <a:p>
            <a:pPr>
              <a:lnSpc>
                <a:spcPct val="140000"/>
              </a:lnSpc>
            </a:pPr>
            <a:r>
              <a:rPr lang="zh-CN" altLang="en-US" sz="3400" dirty="0">
                <a:latin typeface="隶书" panose="02010509060101010101" pitchFamily="49" charset="-122"/>
                <a:ea typeface="隶书" panose="02010509060101010101" pitchFamily="49" charset="-122"/>
              </a:rPr>
              <a:t>建制镇</a:t>
            </a:r>
            <a:endParaRPr lang="zh-CN" altLang="en-US" sz="3400" dirty="0">
              <a:latin typeface="隶书" panose="02010509060101010101" pitchFamily="49" charset="-122"/>
              <a:ea typeface="隶书" panose="02010509060101010101" pitchFamily="49" charset="-122"/>
            </a:endParaRPr>
          </a:p>
          <a:p>
            <a:pPr>
              <a:lnSpc>
                <a:spcPct val="140000"/>
              </a:lnSpc>
            </a:pPr>
            <a:r>
              <a:rPr lang="zh-CN" altLang="en-US" sz="3400" dirty="0">
                <a:latin typeface="隶书" panose="02010509060101010101" pitchFamily="49" charset="-122"/>
                <a:ea typeface="隶书" panose="02010509060101010101" pitchFamily="49" charset="-122"/>
              </a:rPr>
              <a:t>工矿区 </a:t>
            </a:r>
            <a:endParaRPr lang="zh-CN" altLang="en-US" sz="3400" dirty="0">
              <a:latin typeface="隶书" panose="02010509060101010101" pitchFamily="49" charset="-122"/>
              <a:ea typeface="隶书" panose="02010509060101010101" pitchFamily="49" charset="-122"/>
            </a:endParaRPr>
          </a:p>
        </p:txBody>
      </p:sp>
      <p:pic>
        <p:nvPicPr>
          <p:cNvPr id="69636" name="图片 6148" descr="004_s">
            <a:hlinkClick r:id="rId1" action="ppaction://hlinksldjump"/>
          </p:cNvPr>
          <p:cNvPicPr>
            <a:picLocks noChangeAspect="1"/>
          </p:cNvPicPr>
          <p:nvPr/>
        </p:nvPicPr>
        <p:blipFill>
          <a:blip r:embed="rId2"/>
          <a:stretch>
            <a:fillRect/>
          </a:stretch>
        </p:blipFill>
        <p:spPr>
          <a:xfrm>
            <a:off x="8305800" y="6242050"/>
            <a:ext cx="762000" cy="539750"/>
          </a:xfrm>
          <a:prstGeom prst="rect">
            <a:avLst/>
          </a:prstGeom>
          <a:noFill/>
          <a:ln w="9525">
            <a:noFill/>
          </a:ln>
        </p:spPr>
      </p:pic>
      <p:pic>
        <p:nvPicPr>
          <p:cNvPr id="69637" name="图片 6149" descr="BD06518_"/>
          <p:cNvPicPr>
            <a:picLocks noChangeAspect="1"/>
          </p:cNvPicPr>
          <p:nvPr/>
        </p:nvPicPr>
        <p:blipFill>
          <a:blip r:embed="rId3"/>
          <a:stretch>
            <a:fillRect/>
          </a:stretch>
        </p:blipFill>
        <p:spPr>
          <a:xfrm>
            <a:off x="6324600" y="3429000"/>
            <a:ext cx="2119313" cy="2089150"/>
          </a:xfrm>
          <a:prstGeom prst="rect">
            <a:avLst/>
          </a:prstGeom>
          <a:noFill/>
          <a:ln w="9525">
            <a:noFill/>
          </a:ln>
        </p:spPr>
      </p:pic>
      <p:pic>
        <p:nvPicPr>
          <p:cNvPr id="69638" name="图片 6150" descr="AN02097_"/>
          <p:cNvPicPr>
            <a:picLocks noChangeAspect="1"/>
          </p:cNvPicPr>
          <p:nvPr/>
        </p:nvPicPr>
        <p:blipFill>
          <a:blip r:embed="rId4"/>
          <a:stretch>
            <a:fillRect/>
          </a:stretch>
        </p:blipFill>
        <p:spPr>
          <a:xfrm>
            <a:off x="1371600" y="3200400"/>
            <a:ext cx="2119313" cy="2478088"/>
          </a:xfrm>
          <a:prstGeom prst="rect">
            <a:avLst/>
          </a:prstGeom>
          <a:noFill/>
          <a:ln w="9525">
            <a:noFill/>
          </a:ln>
        </p:spPr>
      </p:pic>
    </p:spTree>
  </p:cSld>
  <p:clrMapOvr>
    <a:masterClrMapping/>
  </p:clrMapOvr>
  <p:transition>
    <p:blinds dir="ver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7" name="标题 1"/>
          <p:cNvSpPr>
            <a:spLocks noGrp="1"/>
          </p:cNvSpPr>
          <p:nvPr>
            <p:ph type="title"/>
          </p:nvPr>
        </p:nvSpPr>
        <p:spPr/>
        <p:txBody>
          <a:bodyPr anchor="ctr" anchorCtr="0"/>
          <a:p>
            <a:endParaRPr lang="zh-CN" altLang="en-US"/>
          </a:p>
        </p:txBody>
      </p:sp>
      <p:sp>
        <p:nvSpPr>
          <p:cNvPr id="3" name="内容占位符 2"/>
          <p:cNvSpPr>
            <a:spLocks noGrp="1"/>
          </p:cNvSpPr>
          <p:nvPr>
            <p:ph idx="1"/>
          </p:nvPr>
        </p:nvSpPr>
        <p:spPr>
          <a:xfrm>
            <a:off x="315913" y="782638"/>
            <a:ext cx="8370888" cy="5084763"/>
          </a:xfrm>
        </p:spPr>
        <p:txBody>
          <a:bodyPr/>
          <a:p>
            <a:pPr marL="342900" marR="0" indent="466725" algn="l" defTabSz="685800" rtl="0" eaLnBrk="1" fontAlgn="base" latinLnBrk="0" hangingPunct="1">
              <a:lnSpc>
                <a:spcPct val="125000"/>
              </a:lnSpc>
              <a:spcBef>
                <a:spcPts val="0"/>
              </a:spcBef>
              <a:spcAft>
                <a:spcPts val="0"/>
              </a:spcAft>
              <a:buClrTx/>
              <a:buSzTx/>
              <a:buFont typeface="Wingdings" panose="05000000000000000000" pitchFamily="2" charset="2"/>
              <a:buChar char="n"/>
            </a:pPr>
            <a:r>
              <a:rPr kumimoji="0" lang="zh-CN" altLang="zh-CN" sz="28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【提示</a:t>
            </a:r>
            <a:r>
              <a:rPr kumimoji="0" lang="en-US" altLang="zh-CN" sz="28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1</a:t>
            </a:r>
            <a:r>
              <a:rPr kumimoji="0" lang="zh-CN" altLang="zh-CN" sz="28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a:t>
            </a:r>
            <a:r>
              <a:rPr kumimoji="0" lang="zh-CN" altLang="zh-CN" sz="28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城市的征税范围包括市区和郊区。</a:t>
            </a:r>
            <a:endParaRPr kumimoji="0" lang="zh-CN" altLang="zh-CN" sz="28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25000"/>
              </a:lnSpc>
              <a:spcBef>
                <a:spcPts val="0"/>
              </a:spcBef>
              <a:spcAft>
                <a:spcPts val="0"/>
              </a:spcAft>
              <a:buClrTx/>
              <a:buSzTx/>
              <a:buFont typeface="Wingdings" panose="05000000000000000000" pitchFamily="2" charset="2"/>
              <a:buChar char="n"/>
            </a:pPr>
            <a:r>
              <a:rPr kumimoji="0" lang="zh-CN" altLang="zh-CN" sz="28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【提示</a:t>
            </a:r>
            <a:r>
              <a:rPr kumimoji="0" lang="en-US" altLang="zh-CN" sz="28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2</a:t>
            </a:r>
            <a:r>
              <a:rPr kumimoji="0" lang="zh-CN" altLang="zh-CN" sz="28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a:t>
            </a:r>
            <a:r>
              <a:rPr kumimoji="0" lang="zh-CN" altLang="zh-CN" sz="28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建制镇的征税范围为镇人民政府所在地的地区，但不包括镇政府所在地所辖行政村。</a:t>
            </a:r>
            <a:endParaRPr kumimoji="0" lang="zh-CN" altLang="zh-CN" sz="28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25000"/>
              </a:lnSpc>
              <a:spcBef>
                <a:spcPts val="0"/>
              </a:spcBef>
              <a:spcAft>
                <a:spcPts val="0"/>
              </a:spcAft>
              <a:buClrTx/>
              <a:buSzTx/>
              <a:buFont typeface="Wingdings" panose="05000000000000000000" pitchFamily="2" charset="2"/>
              <a:buChar char="n"/>
            </a:pPr>
            <a:r>
              <a:rPr kumimoji="0" lang="zh-CN" altLang="zh-CN" sz="28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【提示</a:t>
            </a:r>
            <a:r>
              <a:rPr kumimoji="0" lang="en-US" altLang="zh-CN" sz="28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3</a:t>
            </a:r>
            <a:r>
              <a:rPr kumimoji="0" lang="zh-CN" altLang="zh-CN" sz="28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a:t>
            </a:r>
            <a:r>
              <a:rPr kumimoji="0" lang="zh-CN" altLang="zh-CN" sz="28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建立在城市、县城、建制镇和工矿区以外的工矿企业则不需缴纳城镇土地使用税。</a:t>
            </a:r>
            <a:endParaRPr kumimoji="0" lang="zh-CN" altLang="zh-CN" sz="28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25000"/>
              </a:lnSpc>
              <a:spcBef>
                <a:spcPts val="0"/>
              </a:spcBef>
              <a:spcAft>
                <a:spcPts val="0"/>
              </a:spcAft>
              <a:buClrTx/>
              <a:buSzTx/>
              <a:buFont typeface="Wingdings" panose="05000000000000000000" pitchFamily="2" charset="2"/>
              <a:buChar char="n"/>
            </a:pPr>
            <a:r>
              <a:rPr kumimoji="0" lang="zh-CN" altLang="zh-CN" sz="28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【提示</a:t>
            </a:r>
            <a:r>
              <a:rPr kumimoji="0" lang="en-US" altLang="zh-CN" sz="28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4</a:t>
            </a:r>
            <a:r>
              <a:rPr kumimoji="0" lang="zh-CN" altLang="zh-CN" sz="28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a:t>
            </a:r>
            <a:r>
              <a:rPr kumimoji="0" lang="zh-CN" altLang="zh-CN" sz="28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公园、名胜古迹内的索道公司经营用地，应按规定缴纳城镇土地使用税。</a:t>
            </a:r>
            <a:endParaRPr kumimoji="0" lang="zh-CN" altLang="en-US" sz="28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342900" algn="l" defTabSz="914400" rtl="0" eaLnBrk="1" fontAlgn="base" latinLnBrk="0" hangingPunct="1">
              <a:lnSpc>
                <a:spcPct val="125000"/>
              </a:lnSpc>
              <a:spcBef>
                <a:spcPts val="0"/>
              </a:spcBef>
              <a:spcAft>
                <a:spcPts val="0"/>
              </a:spcAft>
              <a:buClrTx/>
              <a:buSzTx/>
              <a:buFont typeface="Wingdings" panose="05000000000000000000" pitchFamily="2" charset="2"/>
              <a:buChar char="n"/>
            </a:pPr>
            <a:endParaRPr kumimoji="0" lang="zh-CN" altLang="en-US" sz="2800" b="0" i="0" u="none" strike="noStrike" kern="1200" cap="none" spc="0" normalizeH="0" baseline="0" noProof="1">
              <a:solidFill>
                <a:schemeClr val="tx1"/>
              </a:solidFill>
              <a:latin typeface="+mn-lt"/>
              <a:ea typeface="+mn-ea"/>
              <a:cs typeface="+mn-cs"/>
            </a:endParaRPr>
          </a:p>
        </p:txBody>
      </p:sp>
    </p:spTree>
  </p:cSld>
  <p:clrMapOvr>
    <a:masterClrMapping/>
  </p:clrMapOvr>
  <p:transition>
    <p:blinds dir="ver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595870" cy="292608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3" y="4221"/>
              <a:ext cx="6996" cy="2391"/>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marR="0" indent="466725" algn="l" defTabSz="685800" rtl="0" eaLnBrk="1" fontAlgn="base" latinLnBrk="0" hangingPunct="1">
                <a:lnSpc>
                  <a:spcPct val="115000"/>
                </a:lnSpc>
                <a:spcBef>
                  <a:spcPts val="0"/>
                </a:spcBef>
                <a:spcAft>
                  <a:spcPts val="0"/>
                </a:spcAft>
                <a:buClrTx/>
                <a:buSzTx/>
                <a:buFont typeface="Wingdings" panose="05000000000000000000" pitchFamily="2" charset="2"/>
                <a:buChar char="n"/>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lang="en-US" altLang="zh-CN" sz="1400" spc="200">
                  <a:solidFill>
                    <a:srgbClr val="FF0000"/>
                  </a:solidFill>
                  <a:uFillTx/>
                  <a:latin typeface="微软雅黑" panose="020B0503020204020204" charset="-122"/>
                  <a:ea typeface="微软雅黑" panose="020B0503020204020204" charset="-122"/>
                  <a:cs typeface="微软雅黑" panose="020B0503020204020204" charset="-122"/>
                </a:rPr>
                <a:t> </a:t>
              </a:r>
              <a:r>
                <a:rPr lang="en-US" altLang="zh-CN" spc="200">
                  <a:solidFill>
                    <a:srgbClr val="FF0000"/>
                  </a:solidFill>
                  <a:uFillTx/>
                  <a:latin typeface="微软雅黑" panose="020B0503020204020204" charset="-122"/>
                  <a:ea typeface="微软雅黑" panose="020B0503020204020204" charset="-122"/>
                  <a:cs typeface="微软雅黑" panose="020B0503020204020204" charset="-122"/>
                </a:rPr>
                <a:t> </a:t>
              </a:r>
              <a:r>
                <a:rPr lang="zh-CN" altLang="zh-CN" dirty="0">
                  <a:solidFill>
                    <a:srgbClr val="FF0000"/>
                  </a:solidFill>
                  <a:latin typeface="微软雅黑" panose="020B0503020204020204" charset="-122"/>
                  <a:ea typeface="微软雅黑" panose="020B0503020204020204" charset="-122"/>
                  <a:sym typeface="+mn-ea"/>
                </a:rPr>
                <a:t>【考题·单选题】</a:t>
              </a:r>
              <a:r>
                <a:rPr lang="zh-CN" altLang="zh-CN" dirty="0">
                  <a:latin typeface="微软雅黑" panose="020B0503020204020204" charset="-122"/>
                  <a:ea typeface="微软雅黑" panose="020B0503020204020204" charset="-122"/>
                  <a:sym typeface="+mn-ea"/>
                </a:rPr>
                <a:t>根据城镇土地使用税法律制度的规定，下列土地中，不征收城镇土地使用税的是</a:t>
              </a:r>
              <a:r>
                <a:rPr lang="zh-CN" altLang="en-US" dirty="0">
                  <a:latin typeface="微软雅黑" panose="020B0503020204020204" charset="-122"/>
                  <a:ea typeface="微软雅黑" panose="020B0503020204020204" charset="-122"/>
                  <a:sym typeface="+mn-ea"/>
                </a:rPr>
                <a:t>（　）</a:t>
              </a:r>
              <a:r>
                <a:rPr lang="zh-CN" altLang="zh-CN" dirty="0">
                  <a:latin typeface="微软雅黑" panose="020B0503020204020204" charset="-122"/>
                  <a:ea typeface="微软雅黑" panose="020B0503020204020204" charset="-122"/>
                  <a:sym typeface="+mn-ea"/>
                </a:rPr>
                <a:t>。</a:t>
              </a:r>
              <a:endParaRPr kumimoji="0" lang="zh-CN" altLang="zh-CN"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15000"/>
                </a:lnSpc>
                <a:spcBef>
                  <a:spcPts val="0"/>
                </a:spcBef>
                <a:spcAft>
                  <a:spcPts val="0"/>
                </a:spcAft>
                <a:buClrTx/>
                <a:buSzTx/>
                <a:buFont typeface="Wingdings" panose="05000000000000000000" pitchFamily="2" charset="2"/>
                <a:buChar char="n"/>
              </a:pPr>
              <a:r>
                <a:rPr lang="en-US" altLang="zh-CN" dirty="0">
                  <a:latin typeface="微软雅黑" panose="020B0503020204020204" charset="-122"/>
                  <a:ea typeface="微软雅黑" panose="020B0503020204020204" charset="-122"/>
                  <a:sym typeface="+mn-ea"/>
                </a:rPr>
                <a:t>A.</a:t>
              </a:r>
              <a:r>
                <a:rPr lang="zh-CN" altLang="zh-CN" dirty="0">
                  <a:latin typeface="微软雅黑" panose="020B0503020204020204" charset="-122"/>
                  <a:ea typeface="微软雅黑" panose="020B0503020204020204" charset="-122"/>
                  <a:sym typeface="+mn-ea"/>
                </a:rPr>
                <a:t>位于农村的集体所有土地</a:t>
              </a:r>
              <a:endParaRPr kumimoji="0" lang="zh-CN" altLang="zh-CN"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15000"/>
                </a:lnSpc>
                <a:spcBef>
                  <a:spcPts val="0"/>
                </a:spcBef>
                <a:spcAft>
                  <a:spcPts val="0"/>
                </a:spcAft>
                <a:buClrTx/>
                <a:buSzTx/>
                <a:buFont typeface="Wingdings" panose="05000000000000000000" pitchFamily="2" charset="2"/>
                <a:buChar char="n"/>
              </a:pPr>
              <a:r>
                <a:rPr lang="en-US" altLang="zh-CN" dirty="0">
                  <a:latin typeface="微软雅黑" panose="020B0503020204020204" charset="-122"/>
                  <a:ea typeface="微软雅黑" panose="020B0503020204020204" charset="-122"/>
                  <a:sym typeface="+mn-ea"/>
                </a:rPr>
                <a:t>B.</a:t>
              </a:r>
              <a:r>
                <a:rPr lang="zh-CN" altLang="zh-CN" dirty="0">
                  <a:latin typeface="微软雅黑" panose="020B0503020204020204" charset="-122"/>
                  <a:ea typeface="微软雅黑" panose="020B0503020204020204" charset="-122"/>
                  <a:sym typeface="+mn-ea"/>
                </a:rPr>
                <a:t>位于工矿区的集体所有土地</a:t>
              </a:r>
              <a:endParaRPr kumimoji="0" lang="zh-CN" altLang="zh-CN"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15000"/>
                </a:lnSpc>
                <a:spcBef>
                  <a:spcPts val="0"/>
                </a:spcBef>
                <a:spcAft>
                  <a:spcPts val="0"/>
                </a:spcAft>
                <a:buClrTx/>
                <a:buSzTx/>
                <a:buFont typeface="Wingdings" panose="05000000000000000000" pitchFamily="2" charset="2"/>
                <a:buChar char="n"/>
              </a:pPr>
              <a:r>
                <a:rPr lang="en-US" altLang="zh-CN" dirty="0">
                  <a:latin typeface="微软雅黑" panose="020B0503020204020204" charset="-122"/>
                  <a:ea typeface="微软雅黑" panose="020B0503020204020204" charset="-122"/>
                  <a:sym typeface="+mn-ea"/>
                </a:rPr>
                <a:t>C.</a:t>
              </a:r>
              <a:r>
                <a:rPr lang="zh-CN" altLang="zh-CN" dirty="0">
                  <a:latin typeface="微软雅黑" panose="020B0503020204020204" charset="-122"/>
                  <a:ea typeface="微软雅黑" panose="020B0503020204020204" charset="-122"/>
                  <a:sym typeface="+mn-ea"/>
                </a:rPr>
                <a:t>位于县城的国家所有土地</a:t>
              </a:r>
              <a:endParaRPr kumimoji="0" lang="zh-CN" altLang="zh-CN"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15000"/>
                </a:lnSpc>
                <a:spcBef>
                  <a:spcPts val="0"/>
                </a:spcBef>
                <a:spcAft>
                  <a:spcPts val="0"/>
                </a:spcAft>
                <a:buClrTx/>
                <a:buSzTx/>
                <a:buFont typeface="Wingdings" panose="05000000000000000000" pitchFamily="2" charset="2"/>
                <a:buChar char="n"/>
              </a:pPr>
              <a:r>
                <a:rPr lang="en-US" altLang="zh-CN" dirty="0">
                  <a:latin typeface="微软雅黑" panose="020B0503020204020204" charset="-122"/>
                  <a:ea typeface="微软雅黑" panose="020B0503020204020204" charset="-122"/>
                  <a:sym typeface="+mn-ea"/>
                </a:rPr>
                <a:t>D.</a:t>
              </a:r>
              <a:r>
                <a:rPr lang="zh-CN" altLang="zh-CN" dirty="0">
                  <a:latin typeface="微软雅黑" panose="020B0503020204020204" charset="-122"/>
                  <a:ea typeface="微软雅黑" panose="020B0503020204020204" charset="-122"/>
                  <a:sym typeface="+mn-ea"/>
                </a:rPr>
                <a:t>位于城市的公园内索道公司经营用地</a:t>
              </a:r>
              <a:endParaRPr lang="zh-CN" altLang="en-US" sz="2000"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
        <p:nvSpPr>
          <p:cNvPr id="3" name="文本框 2"/>
          <p:cNvSpPr txBox="1"/>
          <p:nvPr/>
        </p:nvSpPr>
        <p:spPr>
          <a:xfrm>
            <a:off x="714375" y="3565525"/>
            <a:ext cx="7746365" cy="2027555"/>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charset="-122"/>
                <a:ea typeface="微软雅黑" panose="020B0503020204020204" charset="-122"/>
                <a:sym typeface="华康少女文字W5(P)" pitchFamily="82" charset="-122"/>
              </a:rPr>
              <a:t>【答案】</a:t>
            </a:r>
            <a:r>
              <a:rPr lang="en-US" sz="1800" dirty="0">
                <a:solidFill>
                  <a:srgbClr val="FF0000"/>
                </a:solidFill>
                <a:latin typeface="微软雅黑" panose="020B0503020204020204" charset="-122"/>
                <a:ea typeface="微软雅黑" panose="020B0503020204020204" charset="-122"/>
                <a:sym typeface="华康少女文字W5(P)" pitchFamily="82" charset="-122"/>
              </a:rPr>
              <a:t>A</a:t>
            </a:r>
            <a:endParaRPr lang="en-US" sz="1800" dirty="0">
              <a:solidFill>
                <a:srgbClr val="FF0000"/>
              </a:solidFill>
              <a:latin typeface="微软雅黑" panose="020B0503020204020204" charset="-122"/>
              <a:ea typeface="微软雅黑" panose="020B0503020204020204" charset="-122"/>
              <a:sym typeface="华康少女文字W5(P)" pitchFamily="82" charset="-122"/>
            </a:endParaRPr>
          </a:p>
          <a:p>
            <a:pPr indent="466725">
              <a:lnSpc>
                <a:spcPct val="140000"/>
              </a:lnSpc>
              <a:buSzTx/>
              <a:buFont typeface="Arial" panose="020B0604020202020204" pitchFamily="34" charset="0"/>
            </a:pPr>
            <a:r>
              <a:rPr lang="zh-CN" altLang="zh-CN" sz="1800" dirty="0">
                <a:solidFill>
                  <a:srgbClr val="FF0000"/>
                </a:solidFill>
                <a:latin typeface="微软雅黑" panose="020B0503020204020204" charset="-122"/>
                <a:ea typeface="微软雅黑" panose="020B0503020204020204" charset="-122"/>
                <a:sym typeface="+mn-ea"/>
              </a:rPr>
              <a:t>【解析】</a:t>
            </a:r>
            <a:r>
              <a:rPr lang="zh-CN" altLang="zh-CN" sz="1800" dirty="0">
                <a:latin typeface="微软雅黑" panose="020B0503020204020204" charset="-122"/>
                <a:ea typeface="微软雅黑" panose="020B0503020204020204" charset="-122"/>
                <a:sym typeface="+mn-ea"/>
              </a:rPr>
              <a:t>凡是“城市、县城、建制镇和工矿区”范围内</a:t>
            </a:r>
            <a:r>
              <a:rPr lang="zh-CN" altLang="en-US" sz="1800" dirty="0">
                <a:latin typeface="微软雅黑" panose="020B0503020204020204" charset="-122"/>
                <a:ea typeface="微软雅黑" panose="020B0503020204020204" charset="-122"/>
                <a:sym typeface="+mn-ea"/>
              </a:rPr>
              <a:t>（</a:t>
            </a:r>
            <a:r>
              <a:rPr lang="zh-CN" altLang="zh-CN" sz="1800" dirty="0">
                <a:latin typeface="微软雅黑" panose="020B0503020204020204" charset="-122"/>
                <a:ea typeface="微软雅黑" panose="020B0503020204020204" charset="-122"/>
                <a:sym typeface="+mn-ea"/>
              </a:rPr>
              <a:t>不包括农村</a:t>
            </a:r>
            <a:r>
              <a:rPr lang="zh-CN" altLang="en-US" sz="1800" dirty="0">
                <a:latin typeface="微软雅黑" panose="020B0503020204020204" charset="-122"/>
                <a:ea typeface="微软雅黑" panose="020B0503020204020204" charset="-122"/>
                <a:sym typeface="+mn-ea"/>
              </a:rPr>
              <a:t>）</a:t>
            </a:r>
            <a:r>
              <a:rPr lang="zh-CN" altLang="zh-CN" sz="1800" dirty="0">
                <a:latin typeface="微软雅黑" panose="020B0503020204020204" charset="-122"/>
                <a:ea typeface="微软雅黑" panose="020B0503020204020204" charset="-122"/>
                <a:sym typeface="+mn-ea"/>
              </a:rPr>
              <a:t>的土地，不论是国家所有的土地，还是集体所有的土地，都是城镇土地使用税的征税范围。因此选项</a:t>
            </a:r>
            <a:r>
              <a:rPr lang="en-US" altLang="zh-CN" sz="1800" dirty="0">
                <a:latin typeface="微软雅黑" panose="020B0503020204020204" charset="-122"/>
                <a:ea typeface="微软雅黑" panose="020B0503020204020204" charset="-122"/>
                <a:sym typeface="+mn-ea"/>
              </a:rPr>
              <a:t>A</a:t>
            </a:r>
            <a:r>
              <a:rPr lang="zh-CN" altLang="zh-CN" sz="1800" dirty="0">
                <a:latin typeface="微软雅黑" panose="020B0503020204020204" charset="-122"/>
                <a:ea typeface="微软雅黑" panose="020B0503020204020204" charset="-122"/>
                <a:sym typeface="+mn-ea"/>
              </a:rPr>
              <a:t>不选。</a:t>
            </a:r>
            <a:endParaRPr kumimoji="0" lang="zh-CN" altLang="zh-CN" sz="18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indent="466725">
              <a:lnSpc>
                <a:spcPct val="140000"/>
              </a:lnSpc>
              <a:buSzTx/>
              <a:buFont typeface="Arial" panose="020B0604020202020204" pitchFamily="34" charset="0"/>
            </a:pPr>
            <a:endParaRPr lang="zh-CN" altLang="zh-CN" sz="1800" kern="1200" dirty="0">
              <a:latin typeface="微软雅黑" panose="020B0503020204020204" charset="-122"/>
              <a:ea typeface="微软雅黑" panose="020B050302020402020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5" name="标题 7169"/>
          <p:cNvSpPr>
            <a:spLocks noGrp="1"/>
          </p:cNvSpPr>
          <p:nvPr>
            <p:ph type="title"/>
          </p:nvPr>
        </p:nvSpPr>
        <p:spPr>
          <a:xfrm>
            <a:off x="395605" y="45085"/>
            <a:ext cx="8229600" cy="1371600"/>
          </a:xfrm>
        </p:spPr>
        <p:txBody>
          <a:bodyPr anchor="ctr" anchorCtr="0"/>
          <a:p>
            <a:r>
              <a:rPr lang="zh-CN" altLang="en-US" sz="2800" dirty="0">
                <a:latin typeface="微软雅黑" panose="020B0503020204020204" charset="-122"/>
                <a:ea typeface="微软雅黑" panose="020B0503020204020204" charset="-122"/>
              </a:rPr>
              <a:t>（二）</a:t>
            </a:r>
            <a:r>
              <a:rPr lang="zh-CN" altLang="en-US" sz="2800" dirty="0">
                <a:latin typeface="微软雅黑" panose="020B0503020204020204" charset="-122"/>
                <a:ea typeface="微软雅黑" panose="020B0503020204020204" charset="-122"/>
                <a:sym typeface="宋体" panose="02010600030101010101" pitchFamily="2" charset="-122"/>
              </a:rPr>
              <a:t>城镇</a:t>
            </a:r>
            <a:r>
              <a:rPr lang="zh-CN" altLang="en-US" sz="2800" dirty="0">
                <a:latin typeface="微软雅黑" panose="020B0503020204020204" charset="-122"/>
                <a:ea typeface="微软雅黑" panose="020B0503020204020204" charset="-122"/>
              </a:rPr>
              <a:t>土地使用税的纳税人</a:t>
            </a:r>
            <a:r>
              <a:rPr lang="zh-CN" altLang="en-US" dirty="0">
                <a:latin typeface="宋体" panose="02010600030101010101" pitchFamily="2" charset="-122"/>
              </a:rPr>
              <a:t> </a:t>
            </a:r>
            <a:endParaRPr lang="zh-CN" altLang="en-US" dirty="0">
              <a:latin typeface="宋体" panose="02010600030101010101" pitchFamily="2" charset="-122"/>
            </a:endParaRPr>
          </a:p>
        </p:txBody>
      </p:sp>
      <p:sp>
        <p:nvSpPr>
          <p:cNvPr id="72706" name="文本占位符 7170"/>
          <p:cNvSpPr>
            <a:spLocks noGrp="1"/>
          </p:cNvSpPr>
          <p:nvPr>
            <p:ph idx="1"/>
          </p:nvPr>
        </p:nvSpPr>
        <p:spPr>
          <a:xfrm>
            <a:off x="395605" y="1268730"/>
            <a:ext cx="8285480" cy="5184775"/>
          </a:xfrm>
          <a:solidFill>
            <a:srgbClr val="FFFFFF"/>
          </a:solidFill>
          <a:ln>
            <a:solidFill>
              <a:srgbClr val="FFFF00"/>
            </a:solidFill>
            <a:miter/>
          </a:ln>
        </p:spPr>
        <p:txBody>
          <a:bodyPr anchor="t" anchorCtr="0"/>
          <a:p>
            <a:pPr algn="just">
              <a:lnSpc>
                <a:spcPct val="120000"/>
              </a:lnSpc>
              <a:spcBef>
                <a:spcPts val="20"/>
              </a:spcBef>
              <a:spcAft>
                <a:spcPts val="0"/>
              </a:spcAft>
            </a:pPr>
            <a:r>
              <a:rPr lang="en-US" altLang="zh-CN" sz="2400" dirty="0">
                <a:latin typeface="微软雅黑" panose="020B0503020204020204" charset="-122"/>
                <a:ea typeface="微软雅黑" panose="020B0503020204020204" charset="-122"/>
                <a:cs typeface="微软雅黑" panose="020B0503020204020204" charset="-122"/>
              </a:rPr>
              <a:t>       </a:t>
            </a:r>
            <a:r>
              <a:rPr lang="zh-CN" altLang="en-US" sz="2400" dirty="0">
                <a:latin typeface="微软雅黑" panose="020B0503020204020204" charset="-122"/>
                <a:ea typeface="微软雅黑" panose="020B0503020204020204" charset="-122"/>
                <a:cs typeface="微软雅黑" panose="020B0503020204020204" charset="-122"/>
              </a:rPr>
              <a:t>在城市、县城、建制镇、工矿区范围内使用土地的单位和个人。</a:t>
            </a:r>
            <a:endParaRPr lang="zh-CN" altLang="en-US" sz="2400">
              <a:solidFill>
                <a:srgbClr val="0000FF"/>
              </a:solidFill>
              <a:latin typeface="微软雅黑" panose="020B0503020204020204" charset="-122"/>
              <a:ea typeface="微软雅黑" panose="020B0503020204020204" charset="-122"/>
              <a:cs typeface="微软雅黑" panose="020B0503020204020204" charset="-122"/>
            </a:endParaRPr>
          </a:p>
          <a:p>
            <a:pPr algn="just">
              <a:lnSpc>
                <a:spcPct val="120000"/>
              </a:lnSpc>
              <a:spcBef>
                <a:spcPts val="20"/>
              </a:spcBef>
              <a:spcAft>
                <a:spcPts val="0"/>
              </a:spcAft>
              <a:buNone/>
            </a:pPr>
            <a:r>
              <a:rPr lang="zh-CN" altLang="zh-CN" sz="2400" dirty="0">
                <a:solidFill>
                  <a:srgbClr val="FF0000"/>
                </a:solidFill>
                <a:latin typeface="微软雅黑" panose="020B0503020204020204" charset="-122"/>
                <a:ea typeface="微软雅黑" panose="020B0503020204020204" charset="-122"/>
                <a:cs typeface="微软雅黑" panose="020B0503020204020204" charset="-122"/>
              </a:rPr>
              <a:t>【提示</a:t>
            </a:r>
            <a:r>
              <a:rPr lang="en-US" altLang="zh-CN" sz="2400" dirty="0">
                <a:solidFill>
                  <a:srgbClr val="FF0000"/>
                </a:solidFill>
                <a:latin typeface="微软雅黑" panose="020B0503020204020204" charset="-122"/>
                <a:ea typeface="微软雅黑" panose="020B0503020204020204" charset="-122"/>
                <a:cs typeface="微软雅黑" panose="020B0503020204020204" charset="-122"/>
              </a:rPr>
              <a:t>1</a:t>
            </a:r>
            <a:r>
              <a:rPr lang="zh-CN" altLang="zh-CN" sz="2400" dirty="0">
                <a:solidFill>
                  <a:srgbClr val="FF0000"/>
                </a:solidFill>
                <a:latin typeface="微软雅黑" panose="020B0503020204020204" charset="-122"/>
                <a:ea typeface="微软雅黑" panose="020B0503020204020204" charset="-122"/>
                <a:cs typeface="微软雅黑" panose="020B0503020204020204" charset="-122"/>
              </a:rPr>
              <a:t>】</a:t>
            </a:r>
            <a:r>
              <a:rPr lang="zh-CN" altLang="zh-CN" sz="2400" dirty="0">
                <a:latin typeface="微软雅黑" panose="020B0503020204020204" charset="-122"/>
                <a:ea typeface="微软雅黑" panose="020B0503020204020204" charset="-122"/>
                <a:cs typeface="微软雅黑" panose="020B0503020204020204" charset="-122"/>
              </a:rPr>
              <a:t>单位包括国有企业、集体企业、私营企业、股份制企业、外商投资企业、外国企业以及其他企业和事业单位、社会团体、国家机关、军队以及其他单位。个人，包括个体工商户以及其他个人。</a:t>
            </a:r>
            <a:endParaRPr lang="zh-CN" altLang="zh-CN" sz="2800" dirty="0">
              <a:solidFill>
                <a:srgbClr val="0000FF"/>
              </a:solidFill>
              <a:latin typeface="隶书" panose="02010509060101010101" pitchFamily="49" charset="-122"/>
              <a:ea typeface="隶书" panose="02010509060101010101" pitchFamily="49" charset="-122"/>
            </a:endParaRPr>
          </a:p>
          <a:p>
            <a:pPr>
              <a:buNone/>
            </a:pPr>
            <a:endParaRPr lang="zh-CN" altLang="en-US" sz="2800" dirty="0">
              <a:solidFill>
                <a:srgbClr val="0000FF"/>
              </a:solidFill>
              <a:latin typeface="隶书" panose="02010509060101010101" pitchFamily="49" charset="-122"/>
              <a:ea typeface="隶书" panose="02010509060101010101" pitchFamily="49" charset="-122"/>
            </a:endParaRPr>
          </a:p>
        </p:txBody>
      </p:sp>
      <p:pic>
        <p:nvPicPr>
          <p:cNvPr id="72707" name="图片 7171" descr="004_s">
            <a:hlinkClick r:id="rId1" action="ppaction://hlinksldjump"/>
          </p:cNvPr>
          <p:cNvPicPr>
            <a:picLocks noChangeAspect="1"/>
          </p:cNvPicPr>
          <p:nvPr/>
        </p:nvPicPr>
        <p:blipFill>
          <a:blip r:embed="rId2"/>
          <a:stretch>
            <a:fillRect/>
          </a:stretch>
        </p:blipFill>
        <p:spPr>
          <a:xfrm>
            <a:off x="8305800" y="6242050"/>
            <a:ext cx="762000" cy="539750"/>
          </a:xfrm>
          <a:prstGeom prst="rect">
            <a:avLst/>
          </a:prstGeom>
          <a:noFill/>
          <a:ln w="9525">
            <a:noFill/>
          </a:ln>
        </p:spPr>
      </p:pic>
    </p:spTree>
  </p:cSld>
  <p:clrMapOvr>
    <a:masterClrMapping/>
  </p:clrMapOvr>
  <p:transition>
    <p:blinds dir="ver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3729" name="标题 1"/>
          <p:cNvSpPr>
            <a:spLocks noGrp="1"/>
          </p:cNvSpPr>
          <p:nvPr>
            <p:ph type="title"/>
          </p:nvPr>
        </p:nvSpPr>
        <p:spPr/>
        <p:txBody>
          <a:bodyPr anchor="ctr" anchorCtr="0"/>
          <a:p>
            <a:endParaRPr lang="zh-CN" altLang="en-US"/>
          </a:p>
        </p:txBody>
      </p:sp>
      <p:sp>
        <p:nvSpPr>
          <p:cNvPr id="73730" name="内容占位符 2"/>
          <p:cNvSpPr>
            <a:spLocks noGrp="1"/>
          </p:cNvSpPr>
          <p:nvPr>
            <p:ph idx="1"/>
          </p:nvPr>
        </p:nvSpPr>
        <p:spPr>
          <a:xfrm>
            <a:off x="457200" y="754063"/>
            <a:ext cx="8229600" cy="5113337"/>
          </a:xfrm>
        </p:spPr>
        <p:txBody>
          <a:bodyPr anchor="t" anchorCtr="0"/>
          <a:p>
            <a:pPr algn="just">
              <a:buNone/>
            </a:pPr>
            <a:r>
              <a:rPr lang="zh-CN" altLang="zh-CN" sz="2400" dirty="0">
                <a:solidFill>
                  <a:srgbClr val="FF0000"/>
                </a:solidFill>
                <a:latin typeface="微软雅黑" panose="020B0503020204020204" charset="-122"/>
                <a:ea typeface="微软雅黑" panose="020B0503020204020204" charset="-122"/>
                <a:cs typeface="微软雅黑" panose="020B0503020204020204" charset="-122"/>
              </a:rPr>
              <a:t>【提示</a:t>
            </a:r>
            <a:r>
              <a:rPr lang="en-US" altLang="zh-CN" sz="2400" dirty="0">
                <a:solidFill>
                  <a:srgbClr val="FF0000"/>
                </a:solidFill>
                <a:latin typeface="微软雅黑" panose="020B0503020204020204" charset="-122"/>
                <a:ea typeface="微软雅黑" panose="020B0503020204020204" charset="-122"/>
                <a:cs typeface="微软雅黑" panose="020B0503020204020204" charset="-122"/>
              </a:rPr>
              <a:t>2</a:t>
            </a:r>
            <a:r>
              <a:rPr lang="zh-CN" altLang="zh-CN" sz="2400" dirty="0">
                <a:solidFill>
                  <a:srgbClr val="FF0000"/>
                </a:solidFill>
                <a:latin typeface="微软雅黑" panose="020B0503020204020204" charset="-122"/>
                <a:ea typeface="微软雅黑" panose="020B0503020204020204" charset="-122"/>
                <a:cs typeface="微软雅黑" panose="020B0503020204020204" charset="-122"/>
              </a:rPr>
              <a:t>】</a:t>
            </a:r>
            <a:r>
              <a:rPr lang="zh-CN" altLang="zh-CN" sz="2400" dirty="0">
                <a:solidFill>
                  <a:schemeClr val="tx1"/>
                </a:solidFill>
                <a:latin typeface="微软雅黑" panose="020B0503020204020204" charset="-122"/>
                <a:ea typeface="微软雅黑" panose="020B0503020204020204" charset="-122"/>
                <a:cs typeface="微软雅黑" panose="020B0503020204020204" charset="-122"/>
              </a:rPr>
              <a:t>城镇土地使用税的纳税人，根据用地者的不同情况分别确定为：</a:t>
            </a:r>
            <a:endParaRPr lang="zh-CN" altLang="zh-CN" sz="2400" dirty="0">
              <a:solidFill>
                <a:schemeClr val="tx1"/>
              </a:solidFill>
              <a:latin typeface="微软雅黑" panose="020B0503020204020204" charset="-122"/>
              <a:ea typeface="微软雅黑" panose="020B0503020204020204" charset="-122"/>
              <a:cs typeface="微软雅黑" panose="020B0503020204020204" charset="-122"/>
            </a:endParaRPr>
          </a:p>
          <a:p>
            <a:pPr algn="just">
              <a:buNone/>
            </a:pPr>
            <a:r>
              <a:rPr lang="zh-CN" altLang="zh-CN" sz="2400" dirty="0">
                <a:solidFill>
                  <a:schemeClr val="tx1"/>
                </a:solidFill>
                <a:latin typeface="微软雅黑" panose="020B0503020204020204" charset="-122"/>
                <a:ea typeface="微软雅黑" panose="020B0503020204020204" charset="-122"/>
                <a:cs typeface="微软雅黑" panose="020B0503020204020204" charset="-122"/>
              </a:rPr>
              <a:t>1.城镇土地使用税由拥有土地使用权的单位或个人缴纳。</a:t>
            </a:r>
            <a:endParaRPr lang="zh-CN" altLang="zh-CN" sz="2400" dirty="0">
              <a:solidFill>
                <a:schemeClr val="tx1"/>
              </a:solidFill>
              <a:latin typeface="微软雅黑" panose="020B0503020204020204" charset="-122"/>
              <a:ea typeface="微软雅黑" panose="020B0503020204020204" charset="-122"/>
              <a:cs typeface="微软雅黑" panose="020B0503020204020204" charset="-122"/>
            </a:endParaRPr>
          </a:p>
          <a:p>
            <a:pPr algn="just">
              <a:buNone/>
            </a:pPr>
            <a:r>
              <a:rPr lang="zh-CN" altLang="zh-CN" sz="2400" dirty="0">
                <a:solidFill>
                  <a:schemeClr val="tx1"/>
                </a:solidFill>
                <a:latin typeface="微软雅黑" panose="020B0503020204020204" charset="-122"/>
                <a:ea typeface="微软雅黑" panose="020B0503020204020204" charset="-122"/>
                <a:cs typeface="微软雅黑" panose="020B0503020204020204" charset="-122"/>
              </a:rPr>
              <a:t>2.拥有土地使用权的纳税人不在土地所在地的，由代管人或实际使用人缴纳。</a:t>
            </a:r>
            <a:endParaRPr lang="zh-CN" altLang="zh-CN" sz="2400" dirty="0">
              <a:solidFill>
                <a:schemeClr val="tx1"/>
              </a:solidFill>
              <a:latin typeface="微软雅黑" panose="020B0503020204020204" charset="-122"/>
              <a:ea typeface="微软雅黑" panose="020B0503020204020204" charset="-122"/>
              <a:cs typeface="微软雅黑" panose="020B0503020204020204" charset="-122"/>
            </a:endParaRPr>
          </a:p>
          <a:p>
            <a:pPr algn="just">
              <a:buNone/>
            </a:pPr>
            <a:r>
              <a:rPr lang="zh-CN" altLang="zh-CN" sz="2400" dirty="0">
                <a:solidFill>
                  <a:schemeClr val="tx1"/>
                </a:solidFill>
                <a:latin typeface="微软雅黑" panose="020B0503020204020204" charset="-122"/>
                <a:ea typeface="微软雅黑" panose="020B0503020204020204" charset="-122"/>
                <a:cs typeface="微软雅黑" panose="020B0503020204020204" charset="-122"/>
              </a:rPr>
              <a:t>3.土地使用权未确定或权属纠纷未解决的，由实际使用人纳税。</a:t>
            </a:r>
            <a:endParaRPr lang="zh-CN" altLang="zh-CN" sz="2400" dirty="0">
              <a:solidFill>
                <a:schemeClr val="tx1"/>
              </a:solidFill>
              <a:latin typeface="微软雅黑" panose="020B0503020204020204" charset="-122"/>
              <a:ea typeface="微软雅黑" panose="020B0503020204020204" charset="-122"/>
              <a:cs typeface="微软雅黑" panose="020B0503020204020204" charset="-122"/>
            </a:endParaRPr>
          </a:p>
          <a:p>
            <a:pPr algn="just">
              <a:buNone/>
            </a:pPr>
            <a:r>
              <a:rPr lang="zh-CN" altLang="zh-CN" sz="2400" dirty="0">
                <a:solidFill>
                  <a:schemeClr val="tx1"/>
                </a:solidFill>
                <a:latin typeface="微软雅黑" panose="020B0503020204020204" charset="-122"/>
                <a:ea typeface="微软雅黑" panose="020B0503020204020204" charset="-122"/>
                <a:cs typeface="微软雅黑" panose="020B0503020204020204" charset="-122"/>
              </a:rPr>
              <a:t>4.土地使用权共有的，共有各方均为纳税人，由共有各方分别纳税。</a:t>
            </a:r>
            <a:endParaRPr lang="zh-CN" altLang="zh-CN" sz="2400" dirty="0">
              <a:solidFill>
                <a:schemeClr val="tx1"/>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p:blinds dir="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2" name="MH_Other_1"/>
          <p:cNvSpPr/>
          <p:nvPr>
            <p:custDataLst>
              <p:tags r:id="rId1"/>
            </p:custDataLst>
          </p:nvPr>
        </p:nvSpPr>
        <p:spPr>
          <a:xfrm>
            <a:off x="4296410" y="1717358"/>
            <a:ext cx="571500" cy="573087"/>
          </a:xfrm>
          <a:prstGeom prst="ellipse">
            <a:avLst/>
          </a:prstGeom>
          <a:solidFill>
            <a:srgbClr val="FFFFFF"/>
          </a:solidFill>
          <a:ln w="57150" cap="flat" cmpd="sng">
            <a:solidFill>
              <a:schemeClr val="accent1"/>
            </a:solidFill>
            <a:prstDash val="solid"/>
            <a:round/>
            <a:headEnd type="none" w="med" len="med"/>
            <a:tailEnd type="none" w="med" len="med"/>
          </a:ln>
        </p:spPr>
        <p:txBody>
          <a:bodyPr lIns="0" tIns="0" rIns="0" bIns="0" anchor="ctr" anchorCtr="0"/>
          <a:p>
            <a:pPr algn="ctr"/>
            <a:r>
              <a:rPr lang="en-US" altLang="zh-CN" sz="3000" dirty="0">
                <a:solidFill>
                  <a:srgbClr val="0070C0"/>
                </a:solidFill>
                <a:latin typeface="Arial" panose="020B0604020202020204" pitchFamily="34" charset="0"/>
                <a:ea typeface="微软雅黑" panose="020B0503020204020204" charset="-122"/>
                <a:sym typeface="Arial" panose="020B0604020202020204" pitchFamily="34" charset="0"/>
              </a:rPr>
              <a:t>1</a:t>
            </a:r>
            <a:endParaRPr lang="en-US" altLang="zh-CN" sz="3000" dirty="0">
              <a:solidFill>
                <a:srgbClr val="0070C0"/>
              </a:solidFill>
              <a:latin typeface="Arial" panose="020B0604020202020204" pitchFamily="34" charset="0"/>
              <a:ea typeface="微软雅黑" panose="020B0503020204020204" charset="-122"/>
              <a:sym typeface="Arial" panose="020B0604020202020204" pitchFamily="34" charset="0"/>
            </a:endParaRPr>
          </a:p>
        </p:txBody>
      </p:sp>
      <p:sp>
        <p:nvSpPr>
          <p:cNvPr id="16" name="MH_Other_3"/>
          <p:cNvSpPr/>
          <p:nvPr>
            <p:custDataLst>
              <p:tags r:id="rId2"/>
            </p:custDataLst>
          </p:nvPr>
        </p:nvSpPr>
        <p:spPr>
          <a:xfrm>
            <a:off x="4296410" y="3141345"/>
            <a:ext cx="571500" cy="573088"/>
          </a:xfrm>
          <a:prstGeom prst="ellipse">
            <a:avLst/>
          </a:prstGeom>
          <a:solidFill>
            <a:srgbClr val="FFFFFF"/>
          </a:solidFill>
          <a:ln w="57150" cap="flat" cmpd="sng">
            <a:solidFill>
              <a:schemeClr val="accent1"/>
            </a:solidFill>
            <a:prstDash val="solid"/>
            <a:round/>
            <a:headEnd type="none" w="med" len="med"/>
            <a:tailEnd type="none" w="med" len="med"/>
          </a:ln>
        </p:spPr>
        <p:txBody>
          <a:bodyPr lIns="0" tIns="0" rIns="0" bIns="0" anchor="ctr" anchorCtr="0"/>
          <a:p>
            <a:pPr algn="ctr"/>
            <a:r>
              <a:rPr lang="en-US" altLang="zh-CN" sz="3000" dirty="0">
                <a:solidFill>
                  <a:srgbClr val="0070C0"/>
                </a:solidFill>
                <a:latin typeface="Arial" panose="020B0604020202020204" pitchFamily="34" charset="0"/>
                <a:ea typeface="微软雅黑" panose="020B0503020204020204" charset="-122"/>
                <a:sym typeface="Arial" panose="020B0604020202020204" pitchFamily="34" charset="0"/>
              </a:rPr>
              <a:t>2</a:t>
            </a:r>
            <a:endParaRPr lang="en-US" altLang="zh-CN" sz="3000" dirty="0">
              <a:solidFill>
                <a:srgbClr val="0070C0"/>
              </a:solidFill>
              <a:latin typeface="Arial" panose="020B0604020202020204" pitchFamily="34" charset="0"/>
              <a:ea typeface="微软雅黑" panose="020B0503020204020204" charset="-122"/>
              <a:sym typeface="Arial" panose="020B0604020202020204" pitchFamily="34" charset="0"/>
            </a:endParaRPr>
          </a:p>
        </p:txBody>
      </p:sp>
      <p:sp>
        <p:nvSpPr>
          <p:cNvPr id="11" name="MH_Others_1"/>
          <p:cNvSpPr txBox="1"/>
          <p:nvPr>
            <p:custDataLst>
              <p:tags r:id="rId3"/>
            </p:custDataLst>
          </p:nvPr>
        </p:nvSpPr>
        <p:spPr>
          <a:xfrm>
            <a:off x="688975" y="2708275"/>
            <a:ext cx="2806700" cy="615950"/>
          </a:xfrm>
          <a:prstGeom prst="rect">
            <a:avLst/>
          </a:prstGeom>
          <a:noFill/>
          <a:ln w="9525">
            <a:noFill/>
          </a:ln>
        </p:spPr>
        <p:txBody>
          <a:bodyPr wrap="square" lIns="0" tIns="0" rIns="0" bIns="0" anchor="ctr" anchorCtr="0">
            <a:spAutoFit/>
          </a:bodyPr>
          <a:p>
            <a:pPr algn="ctr"/>
            <a:r>
              <a:rPr lang="zh-CN" altLang="en-US" sz="4000" b="1" dirty="0">
                <a:solidFill>
                  <a:srgbClr val="1818FF"/>
                </a:solidFill>
                <a:latin typeface="Arial" panose="020B0604020202020204" pitchFamily="34" charset="0"/>
                <a:ea typeface="微软雅黑" panose="020B0503020204020204" charset="-122"/>
                <a:sym typeface="Arial" panose="020B0604020202020204" pitchFamily="34" charset="0"/>
              </a:rPr>
              <a:t>重点、难点</a:t>
            </a:r>
            <a:endParaRPr lang="zh-CN" altLang="en-US" sz="4000" b="1" dirty="0">
              <a:solidFill>
                <a:srgbClr val="1818FF"/>
              </a:solidFill>
              <a:latin typeface="Arial" panose="020B0604020202020204" pitchFamily="34" charset="0"/>
              <a:ea typeface="微软雅黑" panose="020B0503020204020204" charset="-122"/>
              <a:sym typeface="Arial" panose="020B0604020202020204" pitchFamily="34" charset="0"/>
            </a:endParaRPr>
          </a:p>
        </p:txBody>
      </p:sp>
      <p:sp>
        <p:nvSpPr>
          <p:cNvPr id="20" name="MH_Text_1"/>
          <p:cNvSpPr/>
          <p:nvPr>
            <p:custDataLst>
              <p:tags r:id="rId4"/>
            </p:custDataLst>
          </p:nvPr>
        </p:nvSpPr>
        <p:spPr>
          <a:xfrm>
            <a:off x="5072698" y="1014571"/>
            <a:ext cx="3240088" cy="1927860"/>
          </a:xfrm>
          <a:prstGeom prst="rect">
            <a:avLst/>
          </a:prstGeom>
        </p:spPr>
        <p:txBody>
          <a:bodyPr wrap="square" lIns="0" tIns="0" rIns="0" bIns="0" anchor="ctr">
            <a:spAutoFit/>
          </a:bodyPr>
          <a:lstStyle/>
          <a:p>
            <a:pPr fontAlgn="base">
              <a:lnSpc>
                <a:spcPct val="150000"/>
              </a:lnSpc>
            </a:pPr>
            <a:r>
              <a:rPr lang="zh-CN" altLang="en-US" sz="2275" b="1" strike="noStrike" noProof="1" dirty="0">
                <a:solidFill>
                  <a:schemeClr val="tx1"/>
                </a:solidFill>
                <a:latin typeface="微软雅黑" panose="020B0503020204020204" charset="-122"/>
                <a:ea typeface="微软雅黑" panose="020B0503020204020204" charset="-122"/>
                <a:cs typeface="+mn-cs"/>
                <a:sym typeface="+mn-ea"/>
              </a:rPr>
              <a:t>资源税、城镇土地使用税、耕地占用税及土地增值税应纳税额的计算</a:t>
            </a:r>
            <a:endParaRPr lang="en-US" altLang="zh-CN" sz="2275" b="1" strike="noStrike" noProof="1" dirty="0">
              <a:solidFill>
                <a:schemeClr val="tx1"/>
              </a:solidFill>
              <a:latin typeface="微软雅黑" panose="020B0503020204020204" charset="-122"/>
              <a:ea typeface="微软雅黑" panose="020B0503020204020204" charset="-122"/>
              <a:sym typeface="Arial" panose="020B0604020202020204" pitchFamily="34" charset="0"/>
            </a:endParaRPr>
          </a:p>
          <a:p>
            <a:pPr fontAlgn="base"/>
            <a:endParaRPr lang="en-US" altLang="zh-CN" sz="2275" b="1" strike="noStrike" noProof="1" dirty="0">
              <a:solidFill>
                <a:schemeClr val="tx1"/>
              </a:solidFill>
              <a:latin typeface="微软雅黑" panose="020B0503020204020204" charset="-122"/>
              <a:ea typeface="微软雅黑" panose="020B0503020204020204" charset="-122"/>
              <a:sym typeface="Arial" panose="020B0604020202020204" pitchFamily="34" charset="0"/>
            </a:endParaRPr>
          </a:p>
        </p:txBody>
      </p:sp>
      <p:sp>
        <p:nvSpPr>
          <p:cNvPr id="22" name="MH_Text_3"/>
          <p:cNvSpPr/>
          <p:nvPr>
            <p:custDataLst>
              <p:tags r:id="rId5"/>
            </p:custDataLst>
          </p:nvPr>
        </p:nvSpPr>
        <p:spPr>
          <a:xfrm>
            <a:off x="5075873" y="2924652"/>
            <a:ext cx="3240088" cy="1927860"/>
          </a:xfrm>
          <a:prstGeom prst="rect">
            <a:avLst/>
          </a:prstGeom>
        </p:spPr>
        <p:txBody>
          <a:bodyPr wrap="square" lIns="0" tIns="0" rIns="0" bIns="0" anchor="ctr">
            <a:spAutoFit/>
          </a:bodyPr>
          <a:lstStyle/>
          <a:p>
            <a:pPr lvl="0">
              <a:lnSpc>
                <a:spcPct val="150000"/>
              </a:lnSpc>
            </a:pPr>
            <a:r>
              <a:rPr lang="zh-CN" altLang="en-US" sz="2275" b="1" strike="noStrike" noProof="1" dirty="0">
                <a:solidFill>
                  <a:schemeClr val="tx1"/>
                </a:solidFill>
                <a:latin typeface="微软雅黑" panose="020B0503020204020204" charset="-122"/>
                <a:ea typeface="微软雅黑" panose="020B0503020204020204" charset="-122"/>
                <a:cs typeface="+mn-cs"/>
                <a:sym typeface="+mn-ea"/>
              </a:rPr>
              <a:t>资源税、城镇土地使用税、耕地占用税及土地增值税纳税申报表填报</a:t>
            </a:r>
            <a:endParaRPr lang="zh-CN" altLang="en-US" sz="2275" b="1" strike="noStrike" noProof="1" dirty="0">
              <a:solidFill>
                <a:schemeClr val="tx1"/>
              </a:solidFill>
              <a:latin typeface="微软雅黑" panose="020B0503020204020204" charset="-122"/>
              <a:ea typeface="微软雅黑" panose="020B0503020204020204" charset="-122"/>
              <a:sym typeface="+mn-ea"/>
            </a:endParaRPr>
          </a:p>
          <a:p>
            <a:pPr lvl="0" fontAlgn="base"/>
            <a:endParaRPr lang="zh-CN" altLang="en-US" sz="2275" b="1" strike="noStrike" noProof="1" dirty="0">
              <a:solidFill>
                <a:schemeClr val="tx1"/>
              </a:solidFill>
              <a:latin typeface="微软雅黑" panose="020B0503020204020204" charset="-122"/>
              <a:ea typeface="微软雅黑" panose="020B0503020204020204" charset="-122"/>
              <a:sym typeface="+mn-ea"/>
            </a:endParaRPr>
          </a:p>
        </p:txBody>
      </p:sp>
    </p:spTree>
    <p:custDataLst>
      <p:tags r:id="rId6"/>
    </p:custData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by="(-#ppt_w*2)" calcmode="lin" valueType="num">
                                      <p:cBhvr rctx="PPT">
                                        <p:cTn id="7" dur="500" autoRev="1" fill="hold">
                                          <p:stCondLst>
                                            <p:cond delay="0"/>
                                          </p:stCondLst>
                                        </p:cTn>
                                        <p:tgtEl>
                                          <p:spTgt spid="11"/>
                                        </p:tgtEl>
                                        <p:attrNameLst>
                                          <p:attrName>ppt_w</p:attrName>
                                        </p:attrNameLst>
                                      </p:cBhvr>
                                    </p:anim>
                                    <p:anim by="(#ppt_w*0.50)" calcmode="lin" valueType="num">
                                      <p:cBhvr>
                                        <p:cTn id="8" dur="500" decel="50000" autoRev="1" fill="hold">
                                          <p:stCondLst>
                                            <p:cond delay="0"/>
                                          </p:stCondLst>
                                        </p:cTn>
                                        <p:tgtEl>
                                          <p:spTgt spid="11"/>
                                        </p:tgtEl>
                                        <p:attrNameLst>
                                          <p:attrName>ppt_x</p:attrName>
                                        </p:attrNameLst>
                                      </p:cBhvr>
                                    </p:anim>
                                    <p:anim from="(-#ppt_h/2)" to="(#ppt_y)" calcmode="lin" valueType="num">
                                      <p:cBhvr>
                                        <p:cTn id="9" dur="1000" fill="hold">
                                          <p:stCondLst>
                                            <p:cond delay="0"/>
                                          </p:stCondLst>
                                        </p:cTn>
                                        <p:tgtEl>
                                          <p:spTgt spid="11"/>
                                        </p:tgtEl>
                                        <p:attrNameLst>
                                          <p:attrName>ppt_y</p:attrName>
                                        </p:attrNameLst>
                                      </p:cBhvr>
                                    </p:anim>
                                    <p:animRot by="21600000">
                                      <p:cBhvr>
                                        <p:cTn id="10" dur="1000" fill="hold">
                                          <p:stCondLst>
                                            <p:cond delay="0"/>
                                          </p:stCondLst>
                                        </p:cTn>
                                        <p:tgtEl>
                                          <p:spTgt spid="11"/>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grpId="0" nodeType="click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p:cTn id="15" dur="500" fill="hold"/>
                                        <p:tgtEl>
                                          <p:spTgt spid="42"/>
                                        </p:tgtEl>
                                        <p:attrNameLst>
                                          <p:attrName>ppt_x</p:attrName>
                                        </p:attrNameLst>
                                      </p:cBhvr>
                                      <p:tavLst>
                                        <p:tav tm="0">
                                          <p:val>
                                            <p:strVal val="0-#ppt_w/2"/>
                                          </p:val>
                                        </p:tav>
                                        <p:tav tm="100000">
                                          <p:val>
                                            <p:strVal val="#ppt_x"/>
                                          </p:val>
                                        </p:tav>
                                      </p:tavLst>
                                    </p:anim>
                                    <p:anim calcmode="lin" valueType="num">
                                      <p:cBhvr>
                                        <p:cTn id="16" dur="500" fill="hold"/>
                                        <p:tgtEl>
                                          <p:spTgt spid="4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ppt_x</p:attrName>
                                        </p:attrNameLst>
                                      </p:cBhvr>
                                      <p:tavLst>
                                        <p:tav tm="0">
                                          <p:val>
                                            <p:strVal val="0-#ppt_w/2"/>
                                          </p:val>
                                        </p:tav>
                                        <p:tav tm="100000">
                                          <p:val>
                                            <p:strVal val="#ppt_x"/>
                                          </p:val>
                                        </p:tav>
                                      </p:tavLst>
                                    </p:anim>
                                    <p:anim calcmode="lin" valueType="num">
                                      <p:cBhvr>
                                        <p:cTn id="20"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p:cTn id="25" dur="500" fill="hold"/>
                                        <p:tgtEl>
                                          <p:spTgt spid="16"/>
                                        </p:tgtEl>
                                        <p:attrNameLst>
                                          <p:attrName>ppt_x</p:attrName>
                                        </p:attrNameLst>
                                      </p:cBhvr>
                                      <p:tavLst>
                                        <p:tav tm="0">
                                          <p:val>
                                            <p:strVal val="0-#ppt_w/2"/>
                                          </p:val>
                                        </p:tav>
                                        <p:tav tm="100000">
                                          <p:val>
                                            <p:strVal val="#ppt_x"/>
                                          </p:val>
                                        </p:tav>
                                      </p:tavLst>
                                    </p:anim>
                                    <p:anim calcmode="lin" valueType="num">
                                      <p:cBhvr>
                                        <p:cTn id="26" dur="5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ppt_x</p:attrName>
                                        </p:attrNameLst>
                                      </p:cBhvr>
                                      <p:tavLst>
                                        <p:tav tm="0">
                                          <p:val>
                                            <p:strVal val="0-#ppt_w/2"/>
                                          </p:val>
                                        </p:tav>
                                        <p:tav tm="100000">
                                          <p:val>
                                            <p:strVal val="#ppt_x"/>
                                          </p:val>
                                        </p:tav>
                                      </p:tavLst>
                                    </p:anim>
                                    <p:anim calcmode="lin" valueType="num">
                                      <p:cBhvr>
                                        <p:cTn id="30"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P spid="16" grpId="0" bldLvl="0" animBg="1"/>
      <p:bldP spid="11" grpId="0"/>
      <p:bldP spid="20" grpId="0"/>
      <p:bldP spid="2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标题 8193"/>
          <p:cNvSpPr>
            <a:spLocks noGrp="1"/>
          </p:cNvSpPr>
          <p:nvPr>
            <p:ph type="title"/>
          </p:nvPr>
        </p:nvSpPr>
        <p:spPr/>
        <p:txBody>
          <a:bodyPr anchor="ctr" anchorCtr="0"/>
          <a:p>
            <a:r>
              <a:rPr lang="zh-CN" altLang="en-US" sz="2800" dirty="0">
                <a:latin typeface="微软雅黑" panose="020B0503020204020204" charset="-122"/>
                <a:ea typeface="微软雅黑" panose="020B0503020204020204" charset="-122"/>
                <a:cs typeface="微软雅黑" panose="020B0503020204020204" charset="-122"/>
              </a:rPr>
              <a:t>（三）城镇土地使用税税率 </a:t>
            </a:r>
            <a:endParaRPr lang="zh-CN" altLang="en-US" sz="2800" dirty="0">
              <a:latin typeface="微软雅黑" panose="020B0503020204020204" charset="-122"/>
              <a:ea typeface="微软雅黑" panose="020B0503020204020204" charset="-122"/>
              <a:cs typeface="微软雅黑" panose="020B0503020204020204" charset="-122"/>
            </a:endParaRPr>
          </a:p>
        </p:txBody>
      </p:sp>
      <p:pic>
        <p:nvPicPr>
          <p:cNvPr id="74754" name="图片 8195" descr="004_s">
            <a:hlinkClick r:id="rId1" action="ppaction://hlinksldjump"/>
          </p:cNvPr>
          <p:cNvPicPr>
            <a:picLocks noChangeAspect="1"/>
          </p:cNvPicPr>
          <p:nvPr/>
        </p:nvPicPr>
        <p:blipFill>
          <a:blip r:embed="rId2"/>
          <a:stretch>
            <a:fillRect/>
          </a:stretch>
        </p:blipFill>
        <p:spPr>
          <a:xfrm>
            <a:off x="8305800" y="6242050"/>
            <a:ext cx="762000" cy="539750"/>
          </a:xfrm>
          <a:prstGeom prst="rect">
            <a:avLst/>
          </a:prstGeom>
          <a:noFill/>
          <a:ln w="9525">
            <a:noFill/>
          </a:ln>
        </p:spPr>
      </p:pic>
      <p:sp>
        <p:nvSpPr>
          <p:cNvPr id="74755" name="文本占位符 8196"/>
          <p:cNvSpPr>
            <a:spLocks noGrp="1"/>
          </p:cNvSpPr>
          <p:nvPr>
            <p:ph idx="1"/>
          </p:nvPr>
        </p:nvSpPr>
        <p:spPr/>
        <p:txBody>
          <a:bodyPr anchor="t" anchorCtr="0"/>
          <a:p>
            <a:r>
              <a:rPr lang="zh-CN" altLang="en-US" sz="2400" dirty="0">
                <a:latin typeface="微软雅黑" panose="020B0503020204020204" charset="-122"/>
                <a:ea typeface="微软雅黑" panose="020B0503020204020204" charset="-122"/>
              </a:rPr>
              <a:t>城镇土地使用税采用定额税率，即采用有幅度的差别税额。</a:t>
            </a:r>
            <a:endParaRPr lang="zh-CN" altLang="en-US" sz="2400" dirty="0">
              <a:latin typeface="微软雅黑" panose="020B0503020204020204" charset="-122"/>
              <a:ea typeface="微软雅黑" panose="020B0503020204020204" charset="-122"/>
            </a:endParaRPr>
          </a:p>
          <a:p>
            <a:endParaRPr lang="zh-CN" altLang="en-US" dirty="0">
              <a:latin typeface="隶书" panose="02010509060101010101" pitchFamily="49" charset="-122"/>
              <a:ea typeface="隶书" panose="02010509060101010101" pitchFamily="49" charset="-122"/>
            </a:endParaRPr>
          </a:p>
          <a:p>
            <a:pPr>
              <a:buNone/>
            </a:pPr>
            <a:endParaRPr lang="zh-CN" altLang="en-US" dirty="0">
              <a:latin typeface="隶书" panose="02010509060101010101" pitchFamily="49" charset="-122"/>
              <a:ea typeface="隶书" panose="02010509060101010101" pitchFamily="49" charset="-122"/>
            </a:endParaRPr>
          </a:p>
        </p:txBody>
      </p:sp>
      <p:graphicFrame>
        <p:nvGraphicFramePr>
          <p:cNvPr id="2" name="表格 1"/>
          <p:cNvGraphicFramePr/>
          <p:nvPr/>
        </p:nvGraphicFramePr>
        <p:xfrm>
          <a:off x="1187133" y="2564765"/>
          <a:ext cx="6766560" cy="3200400"/>
        </p:xfrm>
        <a:graphic>
          <a:graphicData uri="http://schemas.openxmlformats.org/drawingml/2006/table">
            <a:tbl>
              <a:tblPr firstRow="1" bandRow="1">
                <a:tableStyleId>{5940675A-B579-460E-94D1-54222C63F5DA}</a:tableStyleId>
              </a:tblPr>
              <a:tblGrid>
                <a:gridCol w="2254885"/>
                <a:gridCol w="2254250"/>
                <a:gridCol w="2257425"/>
              </a:tblGrid>
              <a:tr h="640080">
                <a:tc>
                  <a:txBody>
                    <a:bodyPr/>
                    <a:p>
                      <a:pPr algn="ctr">
                        <a:buNone/>
                      </a:pPr>
                      <a:r>
                        <a:rPr lang="zh-CN" altLang="en-US" sz="2000" b="0">
                          <a:latin typeface="微软雅黑" panose="020B0503020204020204" charset="-122"/>
                          <a:ea typeface="微软雅黑" panose="020B0503020204020204" charset="-122"/>
                          <a:cs typeface="宋体" panose="02010600030101010101" pitchFamily="2" charset="-122"/>
                        </a:rPr>
                        <a:t>级别</a:t>
                      </a:r>
                      <a:endParaRPr lang="zh-CN" altLang="en-US" sz="2000" b="0">
                        <a:latin typeface="微软雅黑" panose="020B0503020204020204" charset="-122"/>
                        <a:ea typeface="微软雅黑" panose="020B0503020204020204" charset="-122"/>
                        <a:cs typeface="宋体" panose="02010600030101010101" pitchFamily="2" charset="-122"/>
                      </a:endParaRPr>
                    </a:p>
                  </a:txBody>
                  <a:tcPr marL="0" marR="0" marT="0" marB="1"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zh-CN" altLang="en-US" sz="2000" b="0">
                          <a:latin typeface="微软雅黑" panose="020B0503020204020204" charset="-122"/>
                          <a:ea typeface="微软雅黑" panose="020B0503020204020204" charset="-122"/>
                          <a:cs typeface="宋体" panose="02010600030101010101" pitchFamily="2" charset="-122"/>
                        </a:rPr>
                        <a:t>人口（人）</a:t>
                      </a:r>
                      <a:endParaRPr lang="zh-CN" altLang="en-US" sz="2000" b="0">
                        <a:latin typeface="微软雅黑" panose="020B0503020204020204" charset="-122"/>
                        <a:ea typeface="微软雅黑" panose="020B0503020204020204" charset="-122"/>
                        <a:cs typeface="宋体" panose="02010600030101010101" pitchFamily="2" charset="-122"/>
                      </a:endParaRPr>
                    </a:p>
                  </a:txBody>
                  <a:tcPr marL="0" marR="0" marT="0" marB="1" vert="horz"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zh-CN" altLang="en-US" sz="2000" b="0">
                          <a:latin typeface="微软雅黑" panose="020B0503020204020204" charset="-122"/>
                          <a:ea typeface="微软雅黑" panose="020B0503020204020204" charset="-122"/>
                          <a:cs typeface="宋体" panose="02010600030101010101" pitchFamily="2" charset="-122"/>
                        </a:rPr>
                        <a:t>每平方米税额（元）</a:t>
                      </a:r>
                      <a:endParaRPr lang="zh-CN" altLang="en-US" sz="2000" b="0">
                        <a:latin typeface="微软雅黑" panose="020B0503020204020204" charset="-122"/>
                        <a:ea typeface="微软雅黑" panose="020B0503020204020204"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40080">
                <a:tc>
                  <a:txBody>
                    <a:bodyPr/>
                    <a:p>
                      <a:pPr algn="ctr">
                        <a:buNone/>
                      </a:pPr>
                      <a:r>
                        <a:rPr lang="zh-CN" altLang="en-US" sz="2000" b="0">
                          <a:latin typeface="微软雅黑" panose="020B0503020204020204" charset="-122"/>
                          <a:ea typeface="微软雅黑" panose="020B0503020204020204" charset="-122"/>
                          <a:cs typeface="宋体" panose="02010600030101010101" pitchFamily="2" charset="-122"/>
                        </a:rPr>
                        <a:t>大城市</a:t>
                      </a:r>
                      <a:endParaRPr lang="zh-CN" altLang="en-US" sz="2000" b="0">
                        <a:latin typeface="微软雅黑" panose="020B0503020204020204" charset="-122"/>
                        <a:ea typeface="微软雅黑" panose="020B0503020204020204" charset="-122"/>
                        <a:cs typeface="宋体" panose="02010600030101010101" pitchFamily="2" charset="-122"/>
                      </a:endParaRPr>
                    </a:p>
                  </a:txBody>
                  <a:tcPr marL="0" marR="0" marT="0" marB="1"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altLang="zh-CN" sz="2000" b="0">
                          <a:latin typeface="微软雅黑" panose="020B0503020204020204" charset="-122"/>
                          <a:ea typeface="微软雅黑" panose="020B0503020204020204" charset="-122"/>
                          <a:cs typeface="微软雅黑" panose="020B0503020204020204" charset="-122"/>
                        </a:rPr>
                        <a:t>50</a:t>
                      </a:r>
                      <a:r>
                        <a:rPr lang="zh-CN" altLang="en-US" sz="2000" b="0">
                          <a:latin typeface="微软雅黑" panose="020B0503020204020204" charset="-122"/>
                          <a:ea typeface="微软雅黑" panose="020B0503020204020204" charset="-122"/>
                          <a:cs typeface="微软雅黑" panose="020B0503020204020204" charset="-122"/>
                        </a:rPr>
                        <a:t>万以上</a:t>
                      </a:r>
                      <a:endParaRPr lang="zh-CN" altLang="en-US" sz="2000" b="0">
                        <a:latin typeface="微软雅黑" panose="020B0503020204020204" charset="-122"/>
                        <a:ea typeface="微软雅黑" panose="020B0503020204020204" charset="-122"/>
                        <a:cs typeface="微软雅黑" panose="020B0503020204020204" charset="-122"/>
                      </a:endParaRPr>
                    </a:p>
                  </a:txBody>
                  <a:tcPr marL="0" marR="0" marT="0" marB="1" vert="horz"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altLang="zh-CN" sz="2000" b="0">
                          <a:latin typeface="微软雅黑" panose="020B0503020204020204" charset="-122"/>
                          <a:ea typeface="微软雅黑" panose="020B0503020204020204" charset="-122"/>
                          <a:cs typeface="宋体" panose="02010600030101010101" pitchFamily="2" charset="-122"/>
                        </a:rPr>
                        <a:t>l.5—30</a:t>
                      </a:r>
                      <a:endParaRPr lang="en-US" altLang="zh-CN" sz="2000" b="0">
                        <a:latin typeface="微软雅黑" panose="020B0503020204020204" charset="-122"/>
                        <a:ea typeface="微软雅黑" panose="020B0503020204020204"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40080">
                <a:tc>
                  <a:txBody>
                    <a:bodyPr/>
                    <a:p>
                      <a:pPr algn="ctr">
                        <a:buNone/>
                      </a:pPr>
                      <a:r>
                        <a:rPr lang="zh-CN" altLang="en-US" sz="2000" b="0">
                          <a:latin typeface="微软雅黑" panose="020B0503020204020204" charset="-122"/>
                          <a:ea typeface="微软雅黑" panose="020B0503020204020204" charset="-122"/>
                          <a:cs typeface="宋体" panose="02010600030101010101" pitchFamily="2" charset="-122"/>
                        </a:rPr>
                        <a:t>中等城市</a:t>
                      </a:r>
                      <a:endParaRPr lang="zh-CN" altLang="en-US" sz="2000" b="0">
                        <a:latin typeface="微软雅黑" panose="020B0503020204020204" charset="-122"/>
                        <a:ea typeface="微软雅黑" panose="020B0503020204020204" charset="-122"/>
                        <a:cs typeface="宋体" panose="02010600030101010101" pitchFamily="2" charset="-122"/>
                      </a:endParaRPr>
                    </a:p>
                  </a:txBody>
                  <a:tcPr marL="0" marR="0" marT="0" marB="1"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altLang="zh-CN" sz="2000" b="0">
                          <a:latin typeface="微软雅黑" panose="020B0503020204020204" charset="-122"/>
                          <a:ea typeface="微软雅黑" panose="020B0503020204020204" charset="-122"/>
                          <a:cs typeface="微软雅黑" panose="020B0503020204020204" charset="-122"/>
                        </a:rPr>
                        <a:t>20</a:t>
                      </a:r>
                      <a:r>
                        <a:rPr lang="zh-CN" altLang="en-US" sz="2000" b="0">
                          <a:latin typeface="微软雅黑" panose="020B0503020204020204" charset="-122"/>
                          <a:ea typeface="微软雅黑" panose="020B0503020204020204" charset="-122"/>
                          <a:cs typeface="微软雅黑" panose="020B0503020204020204" charset="-122"/>
                        </a:rPr>
                        <a:t>万</a:t>
                      </a:r>
                      <a:r>
                        <a:rPr lang="en-US" altLang="zh-CN" sz="2000" b="0">
                          <a:latin typeface="微软雅黑" panose="020B0503020204020204" charset="-122"/>
                          <a:ea typeface="微软雅黑" panose="020B0503020204020204" charset="-122"/>
                          <a:cs typeface="微软雅黑" panose="020B0503020204020204" charset="-122"/>
                        </a:rPr>
                        <a:t>~50</a:t>
                      </a:r>
                      <a:r>
                        <a:rPr lang="zh-CN" altLang="en-US" sz="2000" b="0">
                          <a:latin typeface="微软雅黑" panose="020B0503020204020204" charset="-122"/>
                          <a:ea typeface="微软雅黑" panose="020B0503020204020204" charset="-122"/>
                          <a:cs typeface="微软雅黑" panose="020B0503020204020204" charset="-122"/>
                        </a:rPr>
                        <a:t>万</a:t>
                      </a:r>
                      <a:endParaRPr lang="zh-CN" altLang="en-US" sz="2000" b="0">
                        <a:latin typeface="微软雅黑" panose="020B0503020204020204" charset="-122"/>
                        <a:ea typeface="微软雅黑" panose="020B0503020204020204" charset="-122"/>
                        <a:cs typeface="微软雅黑" panose="020B0503020204020204" charset="-122"/>
                      </a:endParaRPr>
                    </a:p>
                  </a:txBody>
                  <a:tcPr marL="0" marR="0" marT="0" marB="1" vert="horz"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altLang="zh-CN" sz="2000" b="0">
                          <a:latin typeface="微软雅黑" panose="020B0503020204020204" charset="-122"/>
                          <a:ea typeface="微软雅黑" panose="020B0503020204020204" charset="-122"/>
                          <a:cs typeface="宋体" panose="02010600030101010101" pitchFamily="2" charset="-122"/>
                        </a:rPr>
                        <a:t>1.2—24</a:t>
                      </a:r>
                      <a:endParaRPr lang="en-US" altLang="zh-CN" sz="2000" b="0">
                        <a:latin typeface="微软雅黑" panose="020B0503020204020204" charset="-122"/>
                        <a:ea typeface="微软雅黑" panose="020B0503020204020204"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40080">
                <a:tc>
                  <a:txBody>
                    <a:bodyPr/>
                    <a:p>
                      <a:pPr algn="ctr">
                        <a:buNone/>
                      </a:pPr>
                      <a:r>
                        <a:rPr lang="zh-CN" altLang="en-US" sz="2000" b="0">
                          <a:latin typeface="微软雅黑" panose="020B0503020204020204" charset="-122"/>
                          <a:ea typeface="微软雅黑" panose="020B0503020204020204" charset="-122"/>
                          <a:cs typeface="宋体" panose="02010600030101010101" pitchFamily="2" charset="-122"/>
                        </a:rPr>
                        <a:t>小城市</a:t>
                      </a:r>
                      <a:endParaRPr lang="zh-CN" altLang="en-US" sz="2000" b="0">
                        <a:latin typeface="微软雅黑" panose="020B0503020204020204" charset="-122"/>
                        <a:ea typeface="微软雅黑" panose="020B0503020204020204" charset="-122"/>
                        <a:cs typeface="宋体" panose="02010600030101010101" pitchFamily="2" charset="-122"/>
                      </a:endParaRPr>
                    </a:p>
                  </a:txBody>
                  <a:tcPr marL="0" marR="0" marT="0" marB="1"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altLang="zh-CN" sz="2000" b="0">
                          <a:latin typeface="微软雅黑" panose="020B0503020204020204" charset="-122"/>
                          <a:ea typeface="微软雅黑" panose="020B0503020204020204" charset="-122"/>
                          <a:cs typeface="微软雅黑" panose="020B0503020204020204" charset="-122"/>
                        </a:rPr>
                        <a:t>20</a:t>
                      </a:r>
                      <a:r>
                        <a:rPr lang="zh-CN" altLang="en-US" sz="2000" b="0">
                          <a:latin typeface="微软雅黑" panose="020B0503020204020204" charset="-122"/>
                          <a:ea typeface="微软雅黑" panose="020B0503020204020204" charset="-122"/>
                          <a:cs typeface="微软雅黑" panose="020B0503020204020204" charset="-122"/>
                        </a:rPr>
                        <a:t>万以下</a:t>
                      </a:r>
                      <a:endParaRPr lang="zh-CN" altLang="en-US" sz="2000" b="0">
                        <a:latin typeface="微软雅黑" panose="020B0503020204020204" charset="-122"/>
                        <a:ea typeface="微软雅黑" panose="020B0503020204020204" charset="-122"/>
                        <a:cs typeface="微软雅黑" panose="020B0503020204020204" charset="-122"/>
                      </a:endParaRPr>
                    </a:p>
                  </a:txBody>
                  <a:tcPr marL="0" marR="0" marT="0" marB="1" vert="horz"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altLang="zh-CN" sz="2000" b="0">
                          <a:latin typeface="微软雅黑" panose="020B0503020204020204" charset="-122"/>
                          <a:ea typeface="微软雅黑" panose="020B0503020204020204" charset="-122"/>
                          <a:cs typeface="微软雅黑" panose="020B0503020204020204" charset="-122"/>
                        </a:rPr>
                        <a:t>0.9</a:t>
                      </a:r>
                      <a:r>
                        <a:rPr lang="zh-CN" altLang="en-US" sz="2000" b="0">
                          <a:latin typeface="微软雅黑" panose="020B0503020204020204" charset="-122"/>
                          <a:ea typeface="微软雅黑" panose="020B0503020204020204" charset="-122"/>
                          <a:cs typeface="微软雅黑" panose="020B0503020204020204" charset="-122"/>
                        </a:rPr>
                        <a:t>～</a:t>
                      </a:r>
                      <a:r>
                        <a:rPr lang="en-US" altLang="zh-CN" sz="2000" b="0">
                          <a:latin typeface="微软雅黑" panose="020B0503020204020204" charset="-122"/>
                          <a:ea typeface="微软雅黑" panose="020B0503020204020204" charset="-122"/>
                          <a:cs typeface="微软雅黑" panose="020B0503020204020204" charset="-122"/>
                        </a:rPr>
                        <a:t>18</a:t>
                      </a:r>
                      <a:endParaRPr lang="zh-CN" altLang="en-US" sz="2000" b="0">
                        <a:latin typeface="微软雅黑" panose="020B0503020204020204" charset="-122"/>
                        <a:ea typeface="微软雅黑" panose="020B0503020204020204" charset="-122"/>
                        <a:cs typeface="微软雅黑" panose="020B0503020204020204"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40080">
                <a:tc>
                  <a:txBody>
                    <a:bodyPr/>
                    <a:p>
                      <a:pPr algn="ctr">
                        <a:buNone/>
                      </a:pPr>
                      <a:r>
                        <a:rPr lang="zh-CN" altLang="en-US" sz="2000" b="0">
                          <a:latin typeface="微软雅黑" panose="020B0503020204020204" charset="-122"/>
                          <a:ea typeface="微软雅黑" panose="020B0503020204020204" charset="-122"/>
                          <a:cs typeface="宋体" panose="02010600030101010101" pitchFamily="2" charset="-122"/>
                        </a:rPr>
                        <a:t>县城、建制镇、工矿区</a:t>
                      </a:r>
                      <a:endParaRPr lang="zh-CN" altLang="en-US" sz="2000" b="0">
                        <a:latin typeface="微软雅黑" panose="020B0503020204020204" charset="-122"/>
                        <a:ea typeface="微软雅黑" panose="020B0503020204020204" charset="-122"/>
                        <a:cs typeface="宋体" panose="02010600030101010101" pitchFamily="2" charset="-122"/>
                      </a:endParaRPr>
                    </a:p>
                  </a:txBody>
                  <a:tcPr marL="0" marR="0" marT="0" marB="1"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altLang="zh-CN" sz="2000" b="0">
                          <a:latin typeface="微软雅黑" panose="020B0503020204020204" charset="-122"/>
                          <a:ea typeface="微软雅黑" panose="020B0503020204020204" charset="-122"/>
                          <a:cs typeface="宋体" panose="02010600030101010101" pitchFamily="2" charset="-122"/>
                        </a:rPr>
                        <a:t> </a:t>
                      </a:r>
                      <a:endParaRPr lang="en-US" altLang="zh-CN" sz="2000" b="0">
                        <a:latin typeface="微软雅黑" panose="020B0503020204020204" charset="-122"/>
                        <a:ea typeface="微软雅黑" panose="020B0503020204020204" charset="-122"/>
                        <a:cs typeface="宋体" panose="02010600030101010101" pitchFamily="2" charset="-122"/>
                      </a:endParaRPr>
                    </a:p>
                  </a:txBody>
                  <a:tcPr marL="0" marR="0" marT="0" marB="1" vert="horz"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altLang="zh-CN" sz="2000" b="0">
                          <a:latin typeface="微软雅黑" panose="020B0503020204020204" charset="-122"/>
                          <a:ea typeface="微软雅黑" panose="020B0503020204020204" charset="-122"/>
                          <a:cs typeface="宋体" panose="02010600030101010101" pitchFamily="2" charset="-122"/>
                        </a:rPr>
                        <a:t>0.6—12</a:t>
                      </a:r>
                      <a:endParaRPr lang="en-US" altLang="zh-CN" sz="2000" b="0">
                        <a:latin typeface="微软雅黑" panose="020B0503020204020204" charset="-122"/>
                        <a:ea typeface="微软雅黑" panose="020B0503020204020204"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transition>
    <p:blinds dir="vert"/>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5777" name="标题 10241"/>
          <p:cNvSpPr>
            <a:spLocks noGrp="1"/>
          </p:cNvSpPr>
          <p:nvPr>
            <p:ph type="title"/>
          </p:nvPr>
        </p:nvSpPr>
        <p:spPr>
          <a:xfrm>
            <a:off x="322263" y="257175"/>
            <a:ext cx="7983537" cy="1038225"/>
          </a:xfrm>
        </p:spPr>
        <p:txBody>
          <a:bodyPr anchor="ctr" anchorCtr="0"/>
          <a:p>
            <a:r>
              <a:rPr lang="en-US" altLang="zh-CN" dirty="0">
                <a:latin typeface="隶书" panose="02010509060101010101" pitchFamily="49" charset="-122"/>
                <a:ea typeface="隶书" panose="02010509060101010101" pitchFamily="49" charset="-122"/>
              </a:rPr>
              <a:t>  </a:t>
            </a:r>
            <a:r>
              <a:rPr lang="zh-CN" altLang="en-US" sz="2400" dirty="0">
                <a:latin typeface="微软雅黑" panose="020B0503020204020204" charset="-122"/>
                <a:ea typeface="微软雅黑" panose="020B0503020204020204" charset="-122"/>
                <a:cs typeface="微软雅黑" panose="020B0503020204020204" charset="-122"/>
              </a:rPr>
              <a:t>（四）城镇土地使用税税收优惠 </a:t>
            </a:r>
            <a:endParaRPr lang="zh-CN" altLang="en-US" sz="2400" dirty="0">
              <a:latin typeface="微软雅黑" panose="020B0503020204020204" charset="-122"/>
              <a:ea typeface="微软雅黑" panose="020B0503020204020204" charset="-122"/>
              <a:cs typeface="微软雅黑" panose="020B0503020204020204" charset="-122"/>
            </a:endParaRPr>
          </a:p>
        </p:txBody>
      </p:sp>
      <p:sp>
        <p:nvSpPr>
          <p:cNvPr id="75778" name="文本占位符 10242"/>
          <p:cNvSpPr>
            <a:spLocks noGrp="1"/>
          </p:cNvSpPr>
          <p:nvPr>
            <p:ph idx="1"/>
          </p:nvPr>
        </p:nvSpPr>
        <p:spPr>
          <a:xfrm>
            <a:off x="536575" y="1181100"/>
            <a:ext cx="8401050" cy="5210175"/>
          </a:xfrm>
          <a:solidFill>
            <a:schemeClr val="bg1"/>
          </a:solidFill>
          <a:ln>
            <a:solidFill>
              <a:srgbClr val="FFFF00"/>
            </a:solidFill>
            <a:miter/>
          </a:ln>
        </p:spPr>
        <p:txBody>
          <a:bodyPr anchor="t" anchorCtr="0"/>
          <a:p>
            <a:pPr algn="just">
              <a:lnSpc>
                <a:spcPct val="50000"/>
              </a:lnSpc>
            </a:pPr>
            <a:endParaRPr lang="en-US" altLang="zh-CN" sz="2600" dirty="0">
              <a:latin typeface="隶书" panose="02010509060101010101" pitchFamily="49" charset="-122"/>
              <a:ea typeface="隶书" panose="02010509060101010101" pitchFamily="49" charset="-122"/>
            </a:endParaRPr>
          </a:p>
          <a:p>
            <a:pPr>
              <a:lnSpc>
                <a:spcPct val="130000"/>
              </a:lnSpc>
              <a:spcBef>
                <a:spcPts val="20"/>
              </a:spcBef>
              <a:spcAft>
                <a:spcPts val="0"/>
              </a:spcAft>
            </a:pPr>
            <a:r>
              <a:rPr lang="zh-CN" altLang="en-US" sz="2000" dirty="0">
                <a:latin typeface="微软雅黑" panose="020B0503020204020204" charset="-122"/>
                <a:ea typeface="微软雅黑" panose="020B0503020204020204" charset="-122"/>
                <a:cs typeface="微软雅黑" panose="020B0503020204020204" charset="-122"/>
              </a:rPr>
              <a:t>1.下列情形免征城镇土地使用税：</a:t>
            </a:r>
            <a:endParaRPr lang="zh-CN" altLang="en-US" sz="2000" dirty="0">
              <a:latin typeface="微软雅黑" panose="020B0503020204020204" charset="-122"/>
              <a:ea typeface="微软雅黑" panose="020B0503020204020204" charset="-122"/>
              <a:cs typeface="微软雅黑" panose="020B0503020204020204" charset="-122"/>
            </a:endParaRPr>
          </a:p>
          <a:p>
            <a:pPr>
              <a:lnSpc>
                <a:spcPct val="130000"/>
              </a:lnSpc>
              <a:spcBef>
                <a:spcPts val="20"/>
              </a:spcBef>
              <a:spcAft>
                <a:spcPts val="0"/>
              </a:spcAft>
            </a:pPr>
            <a:r>
              <a:rPr lang="zh-CN" altLang="en-US" sz="2000" dirty="0">
                <a:latin typeface="微软雅黑" panose="020B0503020204020204" charset="-122"/>
                <a:ea typeface="微软雅黑" panose="020B0503020204020204" charset="-122"/>
                <a:cs typeface="微软雅黑" panose="020B0503020204020204" charset="-122"/>
              </a:rPr>
              <a:t>（1）国家机关、人民团体、军队自用的土地。</a:t>
            </a:r>
            <a:endParaRPr lang="zh-CN" altLang="en-US" sz="2000" dirty="0">
              <a:latin typeface="微软雅黑" panose="020B0503020204020204" charset="-122"/>
              <a:ea typeface="微软雅黑" panose="020B0503020204020204" charset="-122"/>
              <a:cs typeface="微软雅黑" panose="020B0503020204020204" charset="-122"/>
            </a:endParaRPr>
          </a:p>
          <a:p>
            <a:pPr>
              <a:lnSpc>
                <a:spcPct val="130000"/>
              </a:lnSpc>
              <a:spcBef>
                <a:spcPts val="20"/>
              </a:spcBef>
              <a:spcAft>
                <a:spcPts val="0"/>
              </a:spcAft>
            </a:pPr>
            <a:r>
              <a:rPr lang="zh-CN" altLang="en-US" sz="2000" dirty="0">
                <a:latin typeface="微软雅黑" panose="020B0503020204020204" charset="-122"/>
                <a:ea typeface="微软雅黑" panose="020B0503020204020204" charset="-122"/>
                <a:cs typeface="微软雅黑" panose="020B0503020204020204" charset="-122"/>
              </a:rPr>
              <a:t>（2）由国家财政部门拨付事业经费的单位自用的土地。</a:t>
            </a:r>
            <a:endParaRPr lang="zh-CN" altLang="en-US" sz="2000" dirty="0">
              <a:latin typeface="微软雅黑" panose="020B0503020204020204" charset="-122"/>
              <a:ea typeface="微软雅黑" panose="020B0503020204020204" charset="-122"/>
              <a:cs typeface="微软雅黑" panose="020B0503020204020204" charset="-122"/>
            </a:endParaRPr>
          </a:p>
          <a:p>
            <a:pPr>
              <a:lnSpc>
                <a:spcPct val="130000"/>
              </a:lnSpc>
              <a:spcBef>
                <a:spcPts val="20"/>
              </a:spcBef>
              <a:spcAft>
                <a:spcPts val="0"/>
              </a:spcAft>
            </a:pPr>
            <a:r>
              <a:rPr lang="zh-CN" altLang="en-US" sz="2000" dirty="0">
                <a:latin typeface="微软雅黑" panose="020B0503020204020204" charset="-122"/>
                <a:ea typeface="微软雅黑" panose="020B0503020204020204" charset="-122"/>
                <a:cs typeface="微软雅黑" panose="020B0503020204020204" charset="-122"/>
              </a:rPr>
              <a:t>（3）宗教寺庙、公园、名胜古迹自用的土地。</a:t>
            </a:r>
            <a:endParaRPr lang="zh-CN" altLang="en-US" sz="2000" dirty="0">
              <a:latin typeface="微软雅黑" panose="020B0503020204020204" charset="-122"/>
              <a:ea typeface="微软雅黑" panose="020B0503020204020204" charset="-122"/>
              <a:cs typeface="微软雅黑" panose="020B0503020204020204" charset="-122"/>
            </a:endParaRPr>
          </a:p>
          <a:p>
            <a:pPr>
              <a:lnSpc>
                <a:spcPct val="130000"/>
              </a:lnSpc>
              <a:spcBef>
                <a:spcPts val="20"/>
              </a:spcBef>
              <a:spcAft>
                <a:spcPts val="0"/>
              </a:spcAft>
            </a:pPr>
            <a:r>
              <a:rPr lang="zh-CN" altLang="en-US" sz="2000" dirty="0">
                <a:latin typeface="微软雅黑" panose="020B0503020204020204" charset="-122"/>
                <a:ea typeface="微软雅黑" panose="020B0503020204020204" charset="-122"/>
                <a:cs typeface="微软雅黑" panose="020B0503020204020204" charset="-122"/>
              </a:rPr>
              <a:t>（4）市政街道、广场、绿化地带等公共用地。</a:t>
            </a:r>
            <a:endParaRPr lang="zh-CN" altLang="en-US" sz="2000" dirty="0">
              <a:latin typeface="微软雅黑" panose="020B0503020204020204" charset="-122"/>
              <a:ea typeface="微软雅黑" panose="020B0503020204020204" charset="-122"/>
              <a:cs typeface="微软雅黑" panose="020B0503020204020204" charset="-122"/>
            </a:endParaRPr>
          </a:p>
          <a:p>
            <a:pPr>
              <a:lnSpc>
                <a:spcPct val="130000"/>
              </a:lnSpc>
              <a:spcBef>
                <a:spcPts val="20"/>
              </a:spcBef>
              <a:spcAft>
                <a:spcPts val="0"/>
              </a:spcAft>
            </a:pPr>
            <a:r>
              <a:rPr lang="zh-CN" altLang="en-US" sz="2000" dirty="0">
                <a:latin typeface="微软雅黑" panose="020B0503020204020204" charset="-122"/>
                <a:ea typeface="微软雅黑" panose="020B0503020204020204" charset="-122"/>
                <a:cs typeface="微软雅黑" panose="020B0503020204020204" charset="-122"/>
              </a:rPr>
              <a:t>（5）直接用于农、林、牧、渔业的生产用地。</a:t>
            </a:r>
            <a:endParaRPr lang="zh-CN" altLang="en-US" sz="2000" dirty="0">
              <a:latin typeface="微软雅黑" panose="020B0503020204020204" charset="-122"/>
              <a:ea typeface="微软雅黑" panose="020B0503020204020204" charset="-122"/>
              <a:cs typeface="微软雅黑" panose="020B0503020204020204" charset="-122"/>
            </a:endParaRPr>
          </a:p>
          <a:p>
            <a:pPr>
              <a:lnSpc>
                <a:spcPct val="130000"/>
              </a:lnSpc>
              <a:spcBef>
                <a:spcPts val="20"/>
              </a:spcBef>
              <a:spcAft>
                <a:spcPts val="0"/>
              </a:spcAft>
            </a:pPr>
            <a:r>
              <a:rPr lang="zh-CN" altLang="en-US" sz="2000" dirty="0">
                <a:latin typeface="微软雅黑" panose="020B0503020204020204" charset="-122"/>
                <a:ea typeface="微软雅黑" panose="020B0503020204020204" charset="-122"/>
                <a:cs typeface="微软雅黑" panose="020B0503020204020204" charset="-122"/>
              </a:rPr>
              <a:t>（6）经批准开山填海整治的土地和改造的废弃土地，从使用的月份起免缴土地使用税5年至10年。</a:t>
            </a:r>
            <a:endParaRPr lang="zh-CN" altLang="en-US" sz="2000" dirty="0">
              <a:latin typeface="微软雅黑" panose="020B0503020204020204" charset="-122"/>
              <a:ea typeface="微软雅黑" panose="020B0503020204020204" charset="-122"/>
              <a:cs typeface="微软雅黑" panose="020B0503020204020204" charset="-122"/>
            </a:endParaRPr>
          </a:p>
          <a:p>
            <a:pPr>
              <a:lnSpc>
                <a:spcPct val="130000"/>
              </a:lnSpc>
              <a:spcBef>
                <a:spcPts val="20"/>
              </a:spcBef>
              <a:spcAft>
                <a:spcPts val="0"/>
              </a:spcAft>
            </a:pPr>
            <a:r>
              <a:rPr lang="zh-CN" altLang="en-US" sz="2000" dirty="0">
                <a:latin typeface="微软雅黑" panose="020B0503020204020204" charset="-122"/>
                <a:ea typeface="微软雅黑" panose="020B0503020204020204" charset="-122"/>
                <a:cs typeface="微软雅黑" panose="020B0503020204020204" charset="-122"/>
              </a:rPr>
              <a:t>（7）由财政部另行规定免税的能源、交通、水利设施用地和其他用地。</a:t>
            </a:r>
            <a:endParaRPr lang="zh-CN" altLang="en-US" sz="2000" dirty="0">
              <a:latin typeface="微软雅黑" panose="020B0503020204020204" charset="-122"/>
              <a:ea typeface="微软雅黑" panose="020B0503020204020204" charset="-122"/>
              <a:cs typeface="微软雅黑" panose="020B0503020204020204" charset="-122"/>
            </a:endParaRPr>
          </a:p>
        </p:txBody>
      </p:sp>
      <p:pic>
        <p:nvPicPr>
          <p:cNvPr id="75779" name="图片 10243" descr="004_s">
            <a:hlinkClick r:id="rId1" action="ppaction://hlinksldjump"/>
          </p:cNvPr>
          <p:cNvPicPr>
            <a:picLocks noChangeAspect="1"/>
          </p:cNvPicPr>
          <p:nvPr/>
        </p:nvPicPr>
        <p:blipFill>
          <a:blip r:embed="rId2"/>
          <a:stretch>
            <a:fillRect/>
          </a:stretch>
        </p:blipFill>
        <p:spPr>
          <a:xfrm>
            <a:off x="8305800" y="6242050"/>
            <a:ext cx="762000" cy="539750"/>
          </a:xfrm>
          <a:prstGeom prst="rect">
            <a:avLst/>
          </a:prstGeom>
          <a:noFill/>
          <a:ln w="9525">
            <a:noFill/>
          </a:ln>
        </p:spPr>
      </p:pic>
    </p:spTree>
  </p:cSld>
  <p:clrMapOvr>
    <a:masterClrMapping/>
  </p:clrMapOvr>
  <p:transition>
    <p:blinds dir="vert"/>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1" name="标题 1"/>
          <p:cNvSpPr>
            <a:spLocks noGrp="1"/>
          </p:cNvSpPr>
          <p:nvPr>
            <p:ph type="title"/>
          </p:nvPr>
        </p:nvSpPr>
        <p:spPr/>
        <p:txBody>
          <a:bodyPr anchor="ctr" anchorCtr="0"/>
          <a:p>
            <a:endParaRPr lang="zh-CN" altLang="en-US"/>
          </a:p>
        </p:txBody>
      </p:sp>
      <p:sp>
        <p:nvSpPr>
          <p:cNvPr id="76802" name="内容占位符 2"/>
          <p:cNvSpPr>
            <a:spLocks noGrp="1"/>
          </p:cNvSpPr>
          <p:nvPr>
            <p:ph idx="1"/>
          </p:nvPr>
        </p:nvSpPr>
        <p:spPr>
          <a:xfrm>
            <a:off x="457200" y="457200"/>
            <a:ext cx="8229600" cy="5410200"/>
          </a:xfrm>
        </p:spPr>
        <p:txBody>
          <a:bodyPr anchor="t" anchorCtr="0"/>
          <a:p>
            <a:pPr>
              <a:lnSpc>
                <a:spcPct val="120000"/>
              </a:lnSpc>
              <a:spcBef>
                <a:spcPts val="20"/>
              </a:spcBef>
              <a:spcAft>
                <a:spcPts val="0"/>
              </a:spcAft>
            </a:pPr>
            <a:r>
              <a:rPr lang="zh-CN" altLang="en-US" sz="2000" dirty="0">
                <a:latin typeface="微软雅黑" panose="020B0503020204020204" charset="-122"/>
                <a:ea typeface="微软雅黑" panose="020B0503020204020204" charset="-122"/>
                <a:cs typeface="微软雅黑" panose="020B0503020204020204" charset="-122"/>
              </a:rPr>
              <a:t>2.税收优惠的特殊规定：</a:t>
            </a:r>
            <a:endParaRPr lang="zh-CN" altLang="en-US" sz="2000" dirty="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dirty="0">
                <a:latin typeface="微软雅黑" panose="020B0503020204020204" charset="-122"/>
                <a:ea typeface="微软雅黑" panose="020B0503020204020204" charset="-122"/>
                <a:cs typeface="微软雅黑" panose="020B0503020204020204" charset="-122"/>
              </a:rPr>
              <a:t>（1）对非营利性医疗机构、疾病控制机构和妇幼保健机构等卫生机构自用的土地，免征城镇土地使用税</a:t>
            </a:r>
            <a:endParaRPr lang="zh-CN" altLang="en-US" sz="2000" dirty="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dirty="0">
                <a:latin typeface="微软雅黑" panose="020B0503020204020204" charset="-122"/>
                <a:ea typeface="微软雅黑" panose="020B0503020204020204" charset="-122"/>
                <a:cs typeface="微软雅黑" panose="020B0503020204020204" charset="-122"/>
              </a:rPr>
              <a:t>（2）企业办的学校、医院、托儿所、幼儿园，其用地能与企业其他用地明确区分的，免征城镇土地使用税。</a:t>
            </a:r>
            <a:endParaRPr lang="zh-CN" altLang="en-US" sz="2000" dirty="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dirty="0">
                <a:latin typeface="微软雅黑" panose="020B0503020204020204" charset="-122"/>
                <a:ea typeface="微软雅黑" panose="020B0503020204020204" charset="-122"/>
                <a:cs typeface="微软雅黑" panose="020B0503020204020204" charset="-122"/>
              </a:rPr>
              <a:t>（3）免税单位无偿使用纳税单位的土地（如公安、海关等单位使用铁路、民航等单位的土地），免征城镇土地使用税。纳税单位无偿使用免税单位的土地，纳税单位应照章缴纳城镇土地使用税。纳税单位与免税单位共同使用、共有使用权土地上的多层建筑，对纳税单位可按其占用的建筑面积占建筑总面积的比例计征城镇土地使用税。</a:t>
            </a:r>
            <a:endParaRPr lang="zh-CN" altLang="en-US" sz="2000" dirty="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dirty="0">
                <a:latin typeface="微软雅黑" panose="020B0503020204020204" charset="-122"/>
                <a:ea typeface="微软雅黑" panose="020B0503020204020204" charset="-122"/>
                <a:cs typeface="微软雅黑" panose="020B0503020204020204" charset="-122"/>
              </a:rPr>
              <a:t>（4）对企业厂区以外的公共绿化用地和向社会开放的公园用地，暂免征收城镇土地使用税。</a:t>
            </a:r>
            <a:endParaRPr lang="zh-CN" altLang="en-US" sz="2000" dirty="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dirty="0">
                <a:latin typeface="微软雅黑" panose="020B0503020204020204" charset="-122"/>
                <a:ea typeface="微软雅黑" panose="020B0503020204020204" charset="-122"/>
                <a:cs typeface="微软雅黑" panose="020B0503020204020204" charset="-122"/>
              </a:rPr>
              <a:t>（5）机场飞行区用地免税；机场道路分为场内、场外道路，场外道路用地免征城镇土地使用税，场内道路用地依照规定征收土地使用税。</a:t>
            </a:r>
            <a:endParaRPr lang="zh-CN" altLang="en-US" sz="2000" dirty="0">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p:blinds dir="vert"/>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5" name="标题 1"/>
          <p:cNvSpPr>
            <a:spLocks noGrp="1"/>
          </p:cNvSpPr>
          <p:nvPr>
            <p:ph type="title"/>
          </p:nvPr>
        </p:nvSpPr>
        <p:spPr/>
        <p:txBody>
          <a:bodyPr anchor="ctr" anchorCtr="0"/>
          <a:p>
            <a:endParaRPr lang="zh-CN" altLang="en-US"/>
          </a:p>
        </p:txBody>
      </p:sp>
      <p:sp>
        <p:nvSpPr>
          <p:cNvPr id="77826" name="内容占位符 2"/>
          <p:cNvSpPr>
            <a:spLocks noGrp="1"/>
          </p:cNvSpPr>
          <p:nvPr>
            <p:ph idx="1"/>
          </p:nvPr>
        </p:nvSpPr>
        <p:spPr>
          <a:xfrm>
            <a:off x="457200" y="457200"/>
            <a:ext cx="8229600" cy="5410200"/>
          </a:xfrm>
        </p:spPr>
        <p:txBody>
          <a:bodyPr anchor="t" anchorCtr="0"/>
          <a:p>
            <a:pPr>
              <a:lnSpc>
                <a:spcPct val="130000"/>
              </a:lnSpc>
              <a:spcBef>
                <a:spcPts val="20"/>
              </a:spcBef>
              <a:spcAft>
                <a:spcPts val="0"/>
              </a:spcAft>
            </a:pPr>
            <a:r>
              <a:rPr lang="zh-CN" altLang="en-US" sz="2000" dirty="0">
                <a:latin typeface="微软雅黑" panose="020B0503020204020204" charset="-122"/>
                <a:ea typeface="微软雅黑" panose="020B0503020204020204" charset="-122"/>
                <a:cs typeface="微软雅黑" panose="020B0503020204020204" charset="-122"/>
              </a:rPr>
              <a:t>（6）在城镇土地使用税征收范围内经营采摘、观光农业的单位和个人，其直接用于采摘、观光的种植、养殖、饲养的土地，免征城镇土地使用税。</a:t>
            </a:r>
            <a:endParaRPr lang="zh-CN" altLang="en-US" sz="2000" dirty="0">
              <a:latin typeface="微软雅黑" panose="020B0503020204020204" charset="-122"/>
              <a:ea typeface="微软雅黑" panose="020B0503020204020204" charset="-122"/>
              <a:cs typeface="微软雅黑" panose="020B0503020204020204" charset="-122"/>
            </a:endParaRPr>
          </a:p>
          <a:p>
            <a:pPr>
              <a:lnSpc>
                <a:spcPct val="130000"/>
              </a:lnSpc>
              <a:spcBef>
                <a:spcPts val="20"/>
              </a:spcBef>
              <a:spcAft>
                <a:spcPts val="0"/>
              </a:spcAft>
            </a:pPr>
            <a:r>
              <a:rPr lang="zh-CN" altLang="en-US" sz="2000" dirty="0">
                <a:latin typeface="微软雅黑" panose="020B0503020204020204" charset="-122"/>
                <a:ea typeface="微软雅黑" panose="020B0503020204020204" charset="-122"/>
                <a:cs typeface="微软雅黑" panose="020B0503020204020204" charset="-122"/>
              </a:rPr>
              <a:t>（7）对核电站的核岛、常规岛、辅助厂房和通讯设施用地（不包括地下线路用地），生活、办公用地按规定征收城镇土地使用税，其他用地免征城镇土地使用税。对核电站应税土地在基建期内减半征收城镇土地使用税。</a:t>
            </a:r>
            <a:endParaRPr lang="zh-CN" altLang="en-US" sz="2000" dirty="0">
              <a:latin typeface="微软雅黑" panose="020B0503020204020204" charset="-122"/>
              <a:ea typeface="微软雅黑" panose="020B0503020204020204" charset="-122"/>
              <a:cs typeface="微软雅黑" panose="020B0503020204020204" charset="-122"/>
            </a:endParaRPr>
          </a:p>
          <a:p>
            <a:pPr>
              <a:lnSpc>
                <a:spcPct val="130000"/>
              </a:lnSpc>
              <a:spcBef>
                <a:spcPts val="20"/>
              </a:spcBef>
              <a:spcAft>
                <a:spcPts val="0"/>
              </a:spcAft>
            </a:pPr>
            <a:r>
              <a:rPr lang="zh-CN" altLang="en-US" sz="2000" dirty="0">
                <a:latin typeface="微软雅黑" panose="020B0503020204020204" charset="-122"/>
                <a:ea typeface="微软雅黑" panose="020B0503020204020204" charset="-122"/>
                <a:cs typeface="微软雅黑" panose="020B0503020204020204" charset="-122"/>
              </a:rPr>
              <a:t>（8）对专门经营农产品的农产品批发市场、农贸市场使用的土地，暂免征收城镇土地使用税。</a:t>
            </a:r>
            <a:endParaRPr lang="zh-CN" altLang="en-US" sz="2000" dirty="0">
              <a:latin typeface="微软雅黑" panose="020B0503020204020204" charset="-122"/>
              <a:ea typeface="微软雅黑" panose="020B0503020204020204" charset="-122"/>
              <a:cs typeface="微软雅黑" panose="020B0503020204020204" charset="-122"/>
            </a:endParaRPr>
          </a:p>
          <a:p>
            <a:pPr>
              <a:lnSpc>
                <a:spcPct val="130000"/>
              </a:lnSpc>
              <a:spcBef>
                <a:spcPts val="20"/>
              </a:spcBef>
              <a:spcAft>
                <a:spcPts val="0"/>
              </a:spcAft>
            </a:pPr>
            <a:r>
              <a:rPr lang="zh-CN" altLang="en-US" sz="2000" dirty="0">
                <a:latin typeface="微软雅黑" panose="020B0503020204020204" charset="-122"/>
                <a:ea typeface="微软雅黑" panose="020B0503020204020204" charset="-122"/>
                <a:cs typeface="微软雅黑" panose="020B0503020204020204" charset="-122"/>
              </a:rPr>
              <a:t>（9）对物流企业自有的（包括自用和出租）大宗商品仓储设施用地，减按适用税额的50％计征城镇土地使用税。</a:t>
            </a:r>
            <a:endParaRPr lang="zh-CN" altLang="en-US" sz="2000" dirty="0">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p:blinds dir="vert"/>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8849" name="标题 1"/>
          <p:cNvSpPr>
            <a:spLocks noGrp="1"/>
          </p:cNvSpPr>
          <p:nvPr>
            <p:ph type="title"/>
          </p:nvPr>
        </p:nvSpPr>
        <p:spPr/>
        <p:txBody>
          <a:bodyPr anchor="ctr" anchorCtr="0"/>
          <a:p>
            <a:endParaRPr lang="zh-CN" altLang="en-US"/>
          </a:p>
        </p:txBody>
      </p:sp>
      <p:sp>
        <p:nvSpPr>
          <p:cNvPr id="78850" name="内容占位符 2"/>
          <p:cNvSpPr>
            <a:spLocks noGrp="1"/>
          </p:cNvSpPr>
          <p:nvPr>
            <p:ph idx="1"/>
          </p:nvPr>
        </p:nvSpPr>
        <p:spPr>
          <a:xfrm>
            <a:off x="549275" y="769938"/>
            <a:ext cx="8137525" cy="5097462"/>
          </a:xfrm>
        </p:spPr>
        <p:txBody>
          <a:bodyPr anchor="t" anchorCtr="0"/>
          <a:p>
            <a:r>
              <a:rPr lang="zh-CN" altLang="en-US" sz="2400" dirty="0">
                <a:latin typeface="微软雅黑" panose="020B0503020204020204" charset="-122"/>
                <a:ea typeface="微软雅黑" panose="020B0503020204020204" charset="-122"/>
                <a:cs typeface="微软雅黑" panose="020B0503020204020204" charset="-122"/>
              </a:rPr>
              <a:t>3.由省、自治区、直辖市地方税务局确定的减免税项目</a:t>
            </a:r>
            <a:endParaRPr lang="zh-CN" altLang="en-US" sz="2400" dirty="0">
              <a:latin typeface="微软雅黑" panose="020B0503020204020204" charset="-122"/>
              <a:ea typeface="微软雅黑" panose="020B0503020204020204" charset="-122"/>
              <a:cs typeface="微软雅黑" panose="020B0503020204020204" charset="-122"/>
            </a:endParaRPr>
          </a:p>
          <a:p>
            <a:r>
              <a:rPr lang="zh-CN" altLang="en-US" sz="2400" dirty="0">
                <a:latin typeface="微软雅黑" panose="020B0503020204020204" charset="-122"/>
                <a:ea typeface="微软雅黑" panose="020B0503020204020204" charset="-122"/>
                <a:cs typeface="微软雅黑" panose="020B0503020204020204" charset="-122"/>
              </a:rPr>
              <a:t>（1）个人所有的居住房屋及院落用地。</a:t>
            </a:r>
            <a:endParaRPr lang="zh-CN" altLang="en-US" sz="2400" dirty="0">
              <a:latin typeface="微软雅黑" panose="020B0503020204020204" charset="-122"/>
              <a:ea typeface="微软雅黑" panose="020B0503020204020204" charset="-122"/>
              <a:cs typeface="微软雅黑" panose="020B0503020204020204" charset="-122"/>
            </a:endParaRPr>
          </a:p>
          <a:p>
            <a:r>
              <a:rPr lang="zh-CN" altLang="en-US" sz="2400" dirty="0">
                <a:latin typeface="微软雅黑" panose="020B0503020204020204" charset="-122"/>
                <a:ea typeface="微软雅黑" panose="020B0503020204020204" charset="-122"/>
                <a:cs typeface="微软雅黑" panose="020B0503020204020204" charset="-122"/>
              </a:rPr>
              <a:t>（2）房产管理部门在房租调整改革前经租的居民住房用地。</a:t>
            </a:r>
            <a:endParaRPr lang="zh-CN" altLang="en-US" sz="2400" dirty="0">
              <a:latin typeface="微软雅黑" panose="020B0503020204020204" charset="-122"/>
              <a:ea typeface="微软雅黑" panose="020B0503020204020204" charset="-122"/>
              <a:cs typeface="微软雅黑" panose="020B0503020204020204" charset="-122"/>
            </a:endParaRPr>
          </a:p>
          <a:p>
            <a:r>
              <a:rPr lang="zh-CN" altLang="en-US" sz="2400" dirty="0">
                <a:latin typeface="微软雅黑" panose="020B0503020204020204" charset="-122"/>
                <a:ea typeface="微软雅黑" panose="020B0503020204020204" charset="-122"/>
                <a:cs typeface="微软雅黑" panose="020B0503020204020204" charset="-122"/>
              </a:rPr>
              <a:t>（3）免税单位职工家属的宿舍用地。</a:t>
            </a:r>
            <a:endParaRPr lang="zh-CN" altLang="en-US" sz="2400" dirty="0">
              <a:latin typeface="微软雅黑" panose="020B0503020204020204" charset="-122"/>
              <a:ea typeface="微软雅黑" panose="020B0503020204020204" charset="-122"/>
              <a:cs typeface="微软雅黑" panose="020B0503020204020204" charset="-122"/>
            </a:endParaRPr>
          </a:p>
          <a:p>
            <a:r>
              <a:rPr lang="zh-CN" altLang="en-US" sz="2400" dirty="0">
                <a:latin typeface="微软雅黑" panose="020B0503020204020204" charset="-122"/>
                <a:ea typeface="微软雅黑" panose="020B0503020204020204" charset="-122"/>
                <a:cs typeface="微软雅黑" panose="020B0503020204020204" charset="-122"/>
              </a:rPr>
              <a:t>（4）集体和个人办的各类学校、医院、托儿所、幼儿园用地。</a:t>
            </a:r>
            <a:endParaRPr lang="zh-CN" altLang="en-US" sz="2400" dirty="0">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p:blinds dir="vert"/>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9873" name="标题 9217"/>
          <p:cNvSpPr>
            <a:spLocks noGrp="1"/>
          </p:cNvSpPr>
          <p:nvPr>
            <p:ph type="title"/>
          </p:nvPr>
        </p:nvSpPr>
        <p:spPr/>
        <p:txBody>
          <a:bodyPr anchor="ctr" anchorCtr="0"/>
          <a:p>
            <a:r>
              <a:rPr lang="zh-CN" altLang="en-US" sz="2800" dirty="0">
                <a:solidFill>
                  <a:srgbClr val="FF0000"/>
                </a:solidFill>
                <a:latin typeface="微软雅黑" panose="020B0503020204020204" charset="-122"/>
                <a:ea typeface="微软雅黑" panose="020B0503020204020204" charset="-122"/>
                <a:cs typeface="微软雅黑" panose="020B0503020204020204" charset="-122"/>
              </a:rPr>
              <a:t>二、城镇土地使用税应纳税额的计算</a:t>
            </a:r>
            <a:br>
              <a:rPr lang="zh-CN" altLang="en-US" sz="2800" dirty="0">
                <a:solidFill>
                  <a:srgbClr val="FF0000"/>
                </a:solidFill>
                <a:latin typeface="微软雅黑" panose="020B0503020204020204" charset="-122"/>
                <a:ea typeface="微软雅黑" panose="020B0503020204020204" charset="-122"/>
                <a:cs typeface="微软雅黑" panose="020B0503020204020204" charset="-122"/>
              </a:rPr>
            </a:br>
            <a:endParaRPr lang="zh-CN" altLang="en-US" sz="2800" dirty="0">
              <a:solidFill>
                <a:srgbClr val="FF0000"/>
              </a:solidFill>
              <a:latin typeface="微软雅黑" panose="020B0503020204020204" charset="-122"/>
              <a:ea typeface="微软雅黑" panose="020B0503020204020204" charset="-122"/>
              <a:cs typeface="微软雅黑" panose="020B0503020204020204" charset="-122"/>
            </a:endParaRPr>
          </a:p>
        </p:txBody>
      </p:sp>
      <p:sp>
        <p:nvSpPr>
          <p:cNvPr id="79874" name="文本占位符 9218" descr="羊皮纸"/>
          <p:cNvSpPr>
            <a:spLocks noGrp="1"/>
          </p:cNvSpPr>
          <p:nvPr>
            <p:ph idx="1"/>
          </p:nvPr>
        </p:nvSpPr>
        <p:spPr>
          <a:blipFill rotWithShape="0">
            <a:blip r:embed="rId1"/>
          </a:blipFill>
          <a:ln>
            <a:solidFill>
              <a:schemeClr val="bg2"/>
            </a:solidFill>
            <a:miter/>
          </a:ln>
        </p:spPr>
        <p:txBody>
          <a:bodyPr anchor="t" anchorCtr="0"/>
          <a:p>
            <a:pPr algn="just">
              <a:lnSpc>
                <a:spcPct val="160000"/>
              </a:lnSpc>
            </a:pPr>
            <a:r>
              <a:rPr lang="zh-CN" altLang="en-US" sz="3400" dirty="0">
                <a:latin typeface="隶书" panose="02010509060101010101" pitchFamily="49" charset="-122"/>
                <a:ea typeface="隶书" panose="02010509060101010101" pitchFamily="49" charset="-122"/>
              </a:rPr>
              <a:t>（一）城镇土地使用税</a:t>
            </a:r>
            <a:r>
              <a:rPr lang="zh-CN" altLang="en-US" sz="3400" b="1" u="sng" dirty="0">
                <a:solidFill>
                  <a:srgbClr val="0000FF"/>
                </a:solidFill>
                <a:latin typeface="隶书" panose="02010509060101010101" pitchFamily="49" charset="-122"/>
                <a:ea typeface="隶书" panose="02010509060101010101" pitchFamily="49" charset="-122"/>
              </a:rPr>
              <a:t>计税依据</a:t>
            </a:r>
            <a:r>
              <a:rPr lang="zh-CN" altLang="en-US" sz="3400" dirty="0">
                <a:solidFill>
                  <a:srgbClr val="0000FF"/>
                </a:solidFill>
                <a:latin typeface="隶书" panose="02010509060101010101" pitchFamily="49" charset="-122"/>
                <a:ea typeface="隶书" panose="02010509060101010101" pitchFamily="49" charset="-122"/>
              </a:rPr>
              <a:t>：</a:t>
            </a:r>
            <a:endParaRPr lang="zh-CN" altLang="en-US" sz="3400" dirty="0">
              <a:solidFill>
                <a:srgbClr val="0000FF"/>
              </a:solidFill>
              <a:latin typeface="隶书" panose="02010509060101010101" pitchFamily="49" charset="-122"/>
              <a:ea typeface="隶书" panose="02010509060101010101" pitchFamily="49" charset="-122"/>
            </a:endParaRPr>
          </a:p>
          <a:p>
            <a:pPr algn="just">
              <a:lnSpc>
                <a:spcPct val="160000"/>
              </a:lnSpc>
              <a:buNone/>
            </a:pPr>
            <a:r>
              <a:rPr lang="zh-CN" altLang="en-US" sz="3400" dirty="0">
                <a:solidFill>
                  <a:srgbClr val="0000FF"/>
                </a:solidFill>
                <a:latin typeface="隶书" panose="02010509060101010101" pitchFamily="49" charset="-122"/>
                <a:ea typeface="隶书" panose="02010509060101010101" pitchFamily="49" charset="-122"/>
              </a:rPr>
              <a:t>　纳税人实际占用的土地面积</a:t>
            </a:r>
            <a:r>
              <a:rPr lang="zh-CN" altLang="en-US" sz="2300" dirty="0">
                <a:solidFill>
                  <a:srgbClr val="0000FF"/>
                </a:solidFill>
                <a:latin typeface="隶书" panose="02010509060101010101" pitchFamily="49" charset="-122"/>
                <a:ea typeface="隶书" panose="02010509060101010101" pitchFamily="49" charset="-122"/>
              </a:rPr>
              <a:t>（平方米）</a:t>
            </a:r>
            <a:endParaRPr lang="zh-CN" altLang="en-US" sz="2300" dirty="0">
              <a:solidFill>
                <a:srgbClr val="0000FF"/>
              </a:solidFill>
              <a:latin typeface="隶书" panose="02010509060101010101" pitchFamily="49" charset="-122"/>
              <a:ea typeface="隶书" panose="02010509060101010101" pitchFamily="49" charset="-122"/>
            </a:endParaRPr>
          </a:p>
          <a:p>
            <a:pPr>
              <a:lnSpc>
                <a:spcPct val="160000"/>
              </a:lnSpc>
            </a:pPr>
            <a:endParaRPr lang="zh-CN" altLang="en-US" sz="3400" dirty="0">
              <a:solidFill>
                <a:srgbClr val="0000FF"/>
              </a:solidFill>
              <a:latin typeface="隶书" panose="02010509060101010101" pitchFamily="49" charset="-122"/>
              <a:ea typeface="隶书" panose="02010509060101010101" pitchFamily="49" charset="-122"/>
            </a:endParaRPr>
          </a:p>
        </p:txBody>
      </p:sp>
      <p:pic>
        <p:nvPicPr>
          <p:cNvPr id="79875" name="图片 9219" descr="004_s">
            <a:hlinkClick r:id="rId2" action="ppaction://hlinksldjump"/>
          </p:cNvPr>
          <p:cNvPicPr>
            <a:picLocks noChangeAspect="1"/>
          </p:cNvPicPr>
          <p:nvPr/>
        </p:nvPicPr>
        <p:blipFill>
          <a:blip r:embed="rId3"/>
          <a:stretch>
            <a:fillRect/>
          </a:stretch>
        </p:blipFill>
        <p:spPr>
          <a:xfrm>
            <a:off x="8305800" y="6242050"/>
            <a:ext cx="762000" cy="539750"/>
          </a:xfrm>
          <a:prstGeom prst="rect">
            <a:avLst/>
          </a:prstGeom>
          <a:noFill/>
          <a:ln w="9525">
            <a:noFill/>
          </a:ln>
        </p:spPr>
      </p:pic>
    </p:spTree>
  </p:cSld>
  <p:clrMapOvr>
    <a:masterClrMapping/>
  </p:clrMapOvr>
  <p:transition>
    <p:blinds dir="vert"/>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0897" name="文本占位符 39938"/>
          <p:cNvSpPr>
            <a:spLocks noGrp="1"/>
          </p:cNvSpPr>
          <p:nvPr>
            <p:ph idx="1"/>
          </p:nvPr>
        </p:nvSpPr>
        <p:spPr>
          <a:xfrm>
            <a:off x="457200" y="549275"/>
            <a:ext cx="8229600" cy="5975350"/>
          </a:xfrm>
        </p:spPr>
        <p:txBody>
          <a:bodyPr anchor="t" anchorCtr="0"/>
          <a:p>
            <a:pPr>
              <a:lnSpc>
                <a:spcPct val="125000"/>
              </a:lnSpc>
              <a:spcBef>
                <a:spcPts val="20"/>
              </a:spcBef>
              <a:spcAft>
                <a:spcPts val="0"/>
              </a:spcAft>
            </a:pPr>
            <a:r>
              <a:rPr lang="zh-CN" altLang="en-US" sz="2000" dirty="0">
                <a:latin typeface="微软雅黑" panose="020B0503020204020204" charset="-122"/>
                <a:ea typeface="微软雅黑" panose="020B0503020204020204" charset="-122"/>
                <a:cs typeface="微软雅黑" panose="020B0503020204020204" charset="-122"/>
              </a:rPr>
              <a:t>纳税义务人实际占用土地面积按下列方法确定：</a:t>
            </a:r>
            <a:endParaRPr lang="zh-CN" altLang="en-US" sz="2000" dirty="0">
              <a:latin typeface="微软雅黑" panose="020B0503020204020204" charset="-122"/>
              <a:ea typeface="微软雅黑" panose="020B0503020204020204" charset="-122"/>
              <a:cs typeface="微软雅黑" panose="020B0503020204020204" charset="-122"/>
            </a:endParaRPr>
          </a:p>
          <a:p>
            <a:pPr>
              <a:lnSpc>
                <a:spcPct val="125000"/>
              </a:lnSpc>
              <a:spcBef>
                <a:spcPts val="20"/>
              </a:spcBef>
              <a:spcAft>
                <a:spcPts val="0"/>
              </a:spcAft>
              <a:buNone/>
            </a:pPr>
            <a:r>
              <a:rPr lang="zh-CN" altLang="zh-CN" sz="2000" dirty="0">
                <a:latin typeface="微软雅黑" panose="020B0503020204020204" charset="-122"/>
                <a:ea typeface="微软雅黑" panose="020B0503020204020204" charset="-122"/>
                <a:cs typeface="微软雅黑" panose="020B0503020204020204" charset="-122"/>
              </a:rPr>
              <a:t>1.凡由省级人民政府确定的单位组织测定土地面积的，以测定的土地面积为准。</a:t>
            </a:r>
            <a:endParaRPr lang="zh-CN" altLang="zh-CN" sz="2000" dirty="0">
              <a:latin typeface="微软雅黑" panose="020B0503020204020204" charset="-122"/>
              <a:ea typeface="微软雅黑" panose="020B0503020204020204" charset="-122"/>
              <a:cs typeface="微软雅黑" panose="020B0503020204020204" charset="-122"/>
            </a:endParaRPr>
          </a:p>
          <a:p>
            <a:pPr>
              <a:lnSpc>
                <a:spcPct val="125000"/>
              </a:lnSpc>
              <a:spcBef>
                <a:spcPts val="20"/>
              </a:spcBef>
              <a:spcAft>
                <a:spcPts val="0"/>
              </a:spcAft>
              <a:buNone/>
            </a:pPr>
            <a:r>
              <a:rPr lang="zh-CN" altLang="zh-CN" sz="2000" dirty="0">
                <a:latin typeface="微软雅黑" panose="020B0503020204020204" charset="-122"/>
                <a:ea typeface="微软雅黑" panose="020B0503020204020204" charset="-122"/>
                <a:cs typeface="微软雅黑" panose="020B0503020204020204" charset="-122"/>
              </a:rPr>
              <a:t>2.尚未组织测定，但纳税人持有政府部门核发的土地使用证书的，以证书确定的土地面积为准。</a:t>
            </a:r>
            <a:endParaRPr lang="zh-CN" altLang="zh-CN" sz="2000" dirty="0">
              <a:latin typeface="微软雅黑" panose="020B0503020204020204" charset="-122"/>
              <a:ea typeface="微软雅黑" panose="020B0503020204020204" charset="-122"/>
              <a:cs typeface="微软雅黑" panose="020B0503020204020204" charset="-122"/>
            </a:endParaRPr>
          </a:p>
          <a:p>
            <a:pPr>
              <a:lnSpc>
                <a:spcPct val="125000"/>
              </a:lnSpc>
              <a:spcBef>
                <a:spcPts val="20"/>
              </a:spcBef>
              <a:spcAft>
                <a:spcPts val="0"/>
              </a:spcAft>
              <a:buNone/>
            </a:pPr>
            <a:r>
              <a:rPr lang="zh-CN" altLang="zh-CN" sz="2000" dirty="0">
                <a:latin typeface="微软雅黑" panose="020B0503020204020204" charset="-122"/>
                <a:ea typeface="微软雅黑" panose="020B0503020204020204" charset="-122"/>
                <a:cs typeface="微软雅黑" panose="020B0503020204020204" charset="-122"/>
              </a:rPr>
              <a:t>3.尚未核发土地使用证书的，应由纳税人据实申报土地面积，并据以纳税，待核发土地使用证书后再作调整。</a:t>
            </a:r>
            <a:endParaRPr lang="zh-CN" altLang="zh-CN" sz="2000" dirty="0">
              <a:latin typeface="微软雅黑" panose="020B0503020204020204" charset="-122"/>
              <a:ea typeface="微软雅黑" panose="020B0503020204020204" charset="-122"/>
              <a:cs typeface="微软雅黑" panose="020B0503020204020204" charset="-122"/>
            </a:endParaRPr>
          </a:p>
          <a:p>
            <a:pPr>
              <a:lnSpc>
                <a:spcPct val="125000"/>
              </a:lnSpc>
              <a:spcBef>
                <a:spcPts val="20"/>
              </a:spcBef>
              <a:spcAft>
                <a:spcPts val="0"/>
              </a:spcAft>
              <a:buNone/>
            </a:pPr>
            <a:r>
              <a:rPr lang="zh-CN" altLang="zh-CN" sz="2000" dirty="0">
                <a:latin typeface="微软雅黑" panose="020B0503020204020204" charset="-122"/>
                <a:ea typeface="微软雅黑" panose="020B0503020204020204" charset="-122"/>
                <a:cs typeface="微软雅黑" panose="020B0503020204020204" charset="-122"/>
              </a:rPr>
              <a:t>4.对在城镇土地使用税征税范围内单独建造的地下建筑用地，暂按应征税款的50%征收城镇土地使用税。</a:t>
            </a:r>
            <a:endParaRPr lang="zh-CN" altLang="zh-CN" sz="2000" dirty="0">
              <a:latin typeface="微软雅黑" panose="020B0503020204020204" charset="-122"/>
              <a:ea typeface="微软雅黑" panose="020B0503020204020204" charset="-122"/>
              <a:cs typeface="微软雅黑" panose="020B0503020204020204" charset="-122"/>
            </a:endParaRPr>
          </a:p>
          <a:p>
            <a:pPr>
              <a:buNone/>
            </a:pPr>
            <a:r>
              <a:rPr lang="zh-CN" altLang="zh-CN" sz="2800" dirty="0">
                <a:solidFill>
                  <a:srgbClr val="FF0000"/>
                </a:solidFill>
                <a:latin typeface="微软雅黑" panose="020B0503020204020204" charset="-122"/>
                <a:ea typeface="微软雅黑" panose="020B0503020204020204" charset="-122"/>
              </a:rPr>
              <a:t>【记忆小贴士】</a:t>
            </a:r>
            <a:r>
              <a:rPr lang="zh-CN" altLang="zh-CN" sz="2800" dirty="0">
                <a:latin typeface="微软雅黑" panose="020B0503020204020204" charset="-122"/>
                <a:ea typeface="微软雅黑" panose="020B0503020204020204" charset="-122"/>
              </a:rPr>
              <a:t>测定面积－证书面积－申报面积</a:t>
            </a:r>
            <a:endParaRPr lang="zh-CN" altLang="zh-CN" sz="2800" dirty="0">
              <a:latin typeface="微软雅黑" panose="020B0503020204020204" charset="-122"/>
              <a:ea typeface="微软雅黑" panose="020B0503020204020204" charset="-122"/>
            </a:endParaRPr>
          </a:p>
          <a:p>
            <a:pPr>
              <a:buNone/>
            </a:pPr>
            <a:endParaRPr lang="zh-CN" altLang="zh-CN" sz="2800" dirty="0">
              <a:latin typeface="隶书" panose="02010509060101010101" pitchFamily="49" charset="-122"/>
              <a:ea typeface="隶书" panose="02010509060101010101" pitchFamily="49" charset="-122"/>
            </a:endParaRPr>
          </a:p>
        </p:txBody>
      </p:sp>
    </p:spTree>
  </p:cSld>
  <p:clrMapOvr>
    <a:masterClrMapping/>
  </p:clrMapOvr>
  <p:transition>
    <p:blinds dir="vert"/>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21" name="文本占位符 40962"/>
          <p:cNvSpPr>
            <a:spLocks noGrp="1"/>
          </p:cNvSpPr>
          <p:nvPr>
            <p:ph idx="1"/>
          </p:nvPr>
        </p:nvSpPr>
        <p:spPr>
          <a:xfrm>
            <a:off x="361950" y="981075"/>
            <a:ext cx="8103870" cy="3886200"/>
          </a:xfrm>
        </p:spPr>
        <p:txBody>
          <a:bodyPr anchor="t" anchorCtr="0"/>
          <a:p>
            <a:pPr>
              <a:lnSpc>
                <a:spcPct val="160000"/>
              </a:lnSpc>
            </a:pPr>
            <a:r>
              <a:rPr lang="zh-CN" altLang="en-US" sz="2800" b="1" u="sng" dirty="0">
                <a:solidFill>
                  <a:srgbClr val="0000FF"/>
                </a:solidFill>
                <a:latin typeface="微软雅黑" panose="020B0503020204020204" charset="-122"/>
                <a:ea typeface="微软雅黑" panose="020B0503020204020204" charset="-122"/>
              </a:rPr>
              <a:t>城镇土地使用税</a:t>
            </a:r>
            <a:r>
              <a:rPr lang="zh-CN" altLang="en-US" sz="2800" b="1" u="sng" dirty="0">
                <a:solidFill>
                  <a:srgbClr val="FF0000"/>
                </a:solidFill>
                <a:latin typeface="微软雅黑" panose="020B0503020204020204" charset="-122"/>
                <a:ea typeface="微软雅黑" panose="020B0503020204020204" charset="-122"/>
              </a:rPr>
              <a:t>应纳税额计算</a:t>
            </a:r>
            <a:r>
              <a:rPr lang="zh-CN" altLang="en-US" sz="2800" b="1" dirty="0">
                <a:solidFill>
                  <a:srgbClr val="0000FF"/>
                </a:solidFill>
                <a:latin typeface="微软雅黑" panose="020B0503020204020204" charset="-122"/>
                <a:ea typeface="微软雅黑" panose="020B0503020204020204" charset="-122"/>
              </a:rPr>
              <a:t>：</a:t>
            </a:r>
            <a:endParaRPr lang="zh-CN" altLang="en-US" sz="3400" dirty="0">
              <a:solidFill>
                <a:srgbClr val="0000FF"/>
              </a:solidFill>
              <a:latin typeface="隶书" panose="02010509060101010101" pitchFamily="49" charset="-122"/>
              <a:ea typeface="隶书" panose="02010509060101010101" pitchFamily="49" charset="-122"/>
            </a:endParaRPr>
          </a:p>
          <a:p>
            <a:pPr>
              <a:lnSpc>
                <a:spcPct val="160000"/>
              </a:lnSpc>
              <a:buNone/>
            </a:pPr>
            <a:r>
              <a:rPr lang="zh-CN" altLang="en-US" sz="3400" dirty="0">
                <a:solidFill>
                  <a:srgbClr val="0000FF"/>
                </a:solidFill>
                <a:latin typeface="隶书" panose="02010509060101010101" pitchFamily="49" charset="-122"/>
                <a:ea typeface="隶书" panose="02010509060101010101" pitchFamily="49" charset="-122"/>
              </a:rPr>
              <a:t>　</a:t>
            </a:r>
            <a:r>
              <a:rPr lang="zh-CN" altLang="en-US" sz="2400" dirty="0">
                <a:solidFill>
                  <a:srgbClr val="0000FF"/>
                </a:solidFill>
                <a:latin typeface="微软雅黑" panose="020B0503020204020204" charset="-122"/>
                <a:ea typeface="微软雅黑" panose="020B0503020204020204" charset="-122"/>
                <a:cs typeface="微软雅黑" panose="020B0503020204020204" charset="-122"/>
              </a:rPr>
              <a:t>应纳税额=</a:t>
            </a:r>
            <a:endParaRPr lang="zh-CN" altLang="en-US" sz="2400" dirty="0">
              <a:solidFill>
                <a:srgbClr val="0000FF"/>
              </a:solidFill>
              <a:latin typeface="微软雅黑" panose="020B0503020204020204" charset="-122"/>
              <a:ea typeface="微软雅黑" panose="020B0503020204020204" charset="-122"/>
              <a:cs typeface="微软雅黑" panose="020B0503020204020204" charset="-122"/>
            </a:endParaRPr>
          </a:p>
          <a:p>
            <a:pPr>
              <a:lnSpc>
                <a:spcPct val="160000"/>
              </a:lnSpc>
              <a:buNone/>
            </a:pPr>
            <a:r>
              <a:rPr lang="zh-CN" altLang="en-US" sz="2400" dirty="0">
                <a:solidFill>
                  <a:srgbClr val="0000FF"/>
                </a:solidFill>
                <a:latin typeface="微软雅黑" panose="020B0503020204020204" charset="-122"/>
                <a:ea typeface="微软雅黑" panose="020B0503020204020204" charset="-122"/>
                <a:cs typeface="微软雅黑" panose="020B0503020204020204" charset="-122"/>
              </a:rPr>
              <a:t>实际占用应税土地面积(平方米)× 适用税额</a:t>
            </a:r>
            <a:endParaRPr lang="zh-CN" altLang="en-US" sz="2400" dirty="0">
              <a:solidFill>
                <a:srgbClr val="0000FF"/>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p:blinds dir="vert"/>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2945" name="标题 12289"/>
          <p:cNvSpPr>
            <a:spLocks noGrp="1"/>
          </p:cNvSpPr>
          <p:nvPr>
            <p:ph type="title"/>
          </p:nvPr>
        </p:nvSpPr>
        <p:spPr>
          <a:xfrm>
            <a:off x="457200" y="1206500"/>
            <a:ext cx="8229600" cy="1371600"/>
          </a:xfrm>
        </p:spPr>
        <p:txBody>
          <a:bodyPr anchor="ctr" anchorCtr="0"/>
          <a:p>
            <a:r>
              <a:rPr lang="zh-CN" altLang="en-US" sz="2400" dirty="0">
                <a:solidFill>
                  <a:srgbClr val="FF0000"/>
                </a:solidFill>
                <a:latin typeface="隶书" panose="02010509060101010101" pitchFamily="49" charset="-122"/>
                <a:ea typeface="隶书" panose="02010509060101010101" pitchFamily="49" charset="-122"/>
              </a:rPr>
              <a:t>【工作实例8-3】</a:t>
            </a:r>
            <a:r>
              <a:rPr lang="zh-CN" altLang="en-US" sz="2400" dirty="0">
                <a:latin typeface="隶书" panose="02010509060101010101" pitchFamily="49" charset="-122"/>
                <a:ea typeface="隶书" panose="02010509060101010101" pitchFamily="49" charset="-122"/>
              </a:rPr>
              <a:t>昊天公司实际使用土地面积为70000平方米，经税务机关核定，该土地为应税土地，每平方米年应税额8元。计算其全年应纳的城镇土地使用税税额。</a:t>
            </a:r>
            <a:endParaRPr lang="zh-CN" altLang="en-US" sz="2400" dirty="0">
              <a:latin typeface="隶书" panose="02010509060101010101" pitchFamily="49" charset="-122"/>
              <a:ea typeface="隶书" panose="02010509060101010101" pitchFamily="49" charset="-122"/>
            </a:endParaRPr>
          </a:p>
        </p:txBody>
      </p:sp>
      <p:sp>
        <p:nvSpPr>
          <p:cNvPr id="82946" name="文本占位符 12290"/>
          <p:cNvSpPr>
            <a:spLocks noGrp="1"/>
          </p:cNvSpPr>
          <p:nvPr>
            <p:ph idx="1"/>
          </p:nvPr>
        </p:nvSpPr>
        <p:spPr>
          <a:xfrm>
            <a:off x="457200" y="3192463"/>
            <a:ext cx="8229600" cy="3886200"/>
          </a:xfrm>
        </p:spPr>
        <p:txBody>
          <a:bodyPr anchor="t" anchorCtr="0"/>
          <a:p>
            <a:r>
              <a:rPr lang="zh-CN" altLang="zh-CN" sz="2400" dirty="0">
                <a:latin typeface="隶书" panose="02010509060101010101" pitchFamily="49" charset="-122"/>
                <a:ea typeface="隶书" panose="02010509060101010101" pitchFamily="49" charset="-122"/>
              </a:rPr>
              <a:t>【解析】该公司全年应缴纳城镇土地使用税税额</a:t>
            </a:r>
            <a:endParaRPr lang="zh-CN" altLang="zh-CN" sz="2400" dirty="0">
              <a:latin typeface="隶书" panose="02010509060101010101" pitchFamily="49" charset="-122"/>
              <a:ea typeface="隶书" panose="02010509060101010101" pitchFamily="49" charset="-122"/>
            </a:endParaRPr>
          </a:p>
          <a:p>
            <a:r>
              <a:rPr lang="zh-CN" altLang="zh-CN" sz="2400" dirty="0">
                <a:latin typeface="隶书" panose="02010509060101010101" pitchFamily="49" charset="-122"/>
                <a:ea typeface="隶书" panose="02010509060101010101" pitchFamily="49" charset="-122"/>
              </a:rPr>
              <a:t> =实际占用应税土地面积(平方米)× 适用税额=70000×8=560000（元）</a:t>
            </a:r>
            <a:endParaRPr lang="zh-CN" altLang="zh-CN" sz="2400" dirty="0">
              <a:latin typeface="隶书" panose="02010509060101010101" pitchFamily="49" charset="-122"/>
              <a:ea typeface="隶书" panose="02010509060101010101" pitchFamily="49" charset="-122"/>
            </a:endParaRPr>
          </a:p>
        </p:txBody>
      </p:sp>
    </p:spTree>
  </p:cSld>
  <p:clrMapOvr>
    <a:masterClrMapping/>
  </p:clrMapOvr>
  <p:transition>
    <p:blinds dir="vert"/>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595870" cy="3029585"/>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3" y="4221"/>
              <a:ext cx="6996" cy="2407"/>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lang="en-US" altLang="zh-CN" sz="1400" spc="200">
                  <a:solidFill>
                    <a:srgbClr val="FF0000"/>
                  </a:solidFill>
                  <a:uFillTx/>
                  <a:latin typeface="微软雅黑" panose="020B0503020204020204" charset="-122"/>
                  <a:ea typeface="微软雅黑" panose="020B0503020204020204" charset="-122"/>
                  <a:cs typeface="微软雅黑" panose="020B0503020204020204" charset="-122"/>
                </a:rPr>
                <a:t> </a:t>
              </a:r>
              <a:r>
                <a:rPr lang="en-US" altLang="zh-CN" spc="200">
                  <a:solidFill>
                    <a:srgbClr val="FF0000"/>
                  </a:solidFill>
                  <a:uFillTx/>
                  <a:latin typeface="微软雅黑" panose="020B0503020204020204" charset="-122"/>
                  <a:ea typeface="微软雅黑" panose="020B0503020204020204" charset="-122"/>
                  <a:cs typeface="微软雅黑" panose="020B0503020204020204" charset="-122"/>
                </a:rPr>
                <a:t> </a:t>
              </a:r>
              <a:r>
                <a:rPr lang="zh-CN" altLang="zh-CN" dirty="0">
                  <a:solidFill>
                    <a:srgbClr val="FF0000"/>
                  </a:solidFill>
                  <a:latin typeface="微软雅黑" panose="020B0503020204020204" charset="-122"/>
                  <a:ea typeface="微软雅黑" panose="020B0503020204020204" charset="-122"/>
                  <a:sym typeface="+mn-ea"/>
                </a:rPr>
                <a:t>【考题</a:t>
              </a:r>
              <a:r>
                <a:rPr lang="en-US" altLang="zh-CN" dirty="0">
                  <a:solidFill>
                    <a:srgbClr val="FF0000"/>
                  </a:solidFill>
                  <a:latin typeface="微软雅黑" panose="020B0503020204020204" charset="-122"/>
                  <a:ea typeface="微软雅黑" panose="020B0503020204020204" charset="-122"/>
                  <a:sym typeface="+mn-ea"/>
                </a:rPr>
                <a:t>·</a:t>
              </a:r>
              <a:r>
                <a:rPr lang="zh-CN" altLang="zh-CN" dirty="0">
                  <a:solidFill>
                    <a:srgbClr val="FF0000"/>
                  </a:solidFill>
                  <a:latin typeface="微软雅黑" panose="020B0503020204020204" charset="-122"/>
                  <a:ea typeface="微软雅黑" panose="020B0503020204020204" charset="-122"/>
                  <a:sym typeface="+mn-ea"/>
                </a:rPr>
                <a:t>多选题】</a:t>
              </a:r>
              <a:r>
                <a:rPr lang="zh-CN" altLang="zh-CN" dirty="0">
                  <a:latin typeface="微软雅黑" panose="020B0503020204020204" charset="-122"/>
                  <a:ea typeface="微软雅黑" panose="020B0503020204020204" charset="-122"/>
                  <a:sym typeface="+mn-ea"/>
                </a:rPr>
                <a:t>根据城镇土地使用税法律制度的规定，下列各项中，可以作为城镇土地使用税计税依据的有</a:t>
              </a:r>
              <a:r>
                <a:rPr lang="zh-CN" altLang="en-US" dirty="0">
                  <a:latin typeface="微软雅黑" panose="020B0503020204020204" charset="-122"/>
                  <a:ea typeface="微软雅黑" panose="020B0503020204020204" charset="-122"/>
                  <a:sym typeface="+mn-ea"/>
                </a:rPr>
                <a:t>（　）</a:t>
              </a:r>
              <a:r>
                <a:rPr lang="zh-CN" altLang="zh-CN" dirty="0">
                  <a:latin typeface="微软雅黑" panose="020B0503020204020204" charset="-122"/>
                  <a:ea typeface="微软雅黑" panose="020B0503020204020204" charset="-122"/>
                  <a:sym typeface="+mn-ea"/>
                </a:rPr>
                <a:t>。</a:t>
              </a:r>
              <a:endParaRPr kumimoji="0" lang="zh-CN" altLang="zh-CN"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lang="en-US" altLang="zh-CN" dirty="0">
                  <a:latin typeface="微软雅黑" panose="020B0503020204020204" charset="-122"/>
                  <a:ea typeface="微软雅黑" panose="020B0503020204020204" charset="-122"/>
                  <a:sym typeface="+mn-ea"/>
                </a:rPr>
                <a:t>A.</a:t>
              </a:r>
              <a:r>
                <a:rPr lang="zh-CN" altLang="zh-CN" dirty="0">
                  <a:latin typeface="微软雅黑" panose="020B0503020204020204" charset="-122"/>
                  <a:ea typeface="微软雅黑" panose="020B0503020204020204" charset="-122"/>
                  <a:sym typeface="+mn-ea"/>
                </a:rPr>
                <a:t>省政府确认的单位测定的面积</a:t>
              </a:r>
              <a:endParaRPr kumimoji="0" lang="zh-CN" altLang="zh-CN"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lang="en-US" altLang="zh-CN" dirty="0">
                  <a:latin typeface="微软雅黑" panose="020B0503020204020204" charset="-122"/>
                  <a:ea typeface="微软雅黑" panose="020B0503020204020204" charset="-122"/>
                  <a:sym typeface="+mn-ea"/>
                </a:rPr>
                <a:t>B.</a:t>
              </a:r>
              <a:r>
                <a:rPr lang="zh-CN" altLang="zh-CN" dirty="0">
                  <a:latin typeface="微软雅黑" panose="020B0503020204020204" charset="-122"/>
                  <a:ea typeface="微软雅黑" panose="020B0503020204020204" charset="-122"/>
                  <a:sym typeface="+mn-ea"/>
                </a:rPr>
                <a:t>土地使用证书确认的面积</a:t>
              </a:r>
              <a:endParaRPr kumimoji="0" lang="zh-CN" altLang="zh-CN"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lang="en-US" altLang="zh-CN" dirty="0">
                  <a:latin typeface="微软雅黑" panose="020B0503020204020204" charset="-122"/>
                  <a:ea typeface="微软雅黑" panose="020B0503020204020204" charset="-122"/>
                  <a:sym typeface="+mn-ea"/>
                </a:rPr>
                <a:t>C.</a:t>
              </a:r>
              <a:r>
                <a:rPr lang="zh-CN" altLang="zh-CN" dirty="0">
                  <a:latin typeface="微软雅黑" panose="020B0503020204020204" charset="-122"/>
                  <a:ea typeface="微软雅黑" panose="020B0503020204020204" charset="-122"/>
                  <a:sym typeface="+mn-ea"/>
                </a:rPr>
                <a:t>由纳税人申报的面积为准，核发土地使用证后做调整</a:t>
              </a:r>
              <a:endParaRPr kumimoji="0" lang="zh-CN" altLang="zh-CN"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lang="en-US" altLang="zh-CN" dirty="0">
                  <a:latin typeface="微软雅黑" panose="020B0503020204020204" charset="-122"/>
                  <a:ea typeface="微软雅黑" panose="020B0503020204020204" charset="-122"/>
                  <a:sym typeface="+mn-ea"/>
                </a:rPr>
                <a:t>D.</a:t>
              </a:r>
              <a:r>
                <a:rPr lang="zh-CN" altLang="zh-CN" dirty="0">
                  <a:latin typeface="微软雅黑" panose="020B0503020204020204" charset="-122"/>
                  <a:ea typeface="微软雅黑" panose="020B0503020204020204" charset="-122"/>
                  <a:sym typeface="+mn-ea"/>
                </a:rPr>
                <a:t>税务部门规定的面积</a:t>
              </a:r>
              <a:endParaRPr lang="zh-CN" altLang="en-US"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
        <p:nvSpPr>
          <p:cNvPr id="3" name="文本框 2"/>
          <p:cNvSpPr txBox="1"/>
          <p:nvPr/>
        </p:nvSpPr>
        <p:spPr>
          <a:xfrm>
            <a:off x="611505" y="3552190"/>
            <a:ext cx="7746365" cy="3883025"/>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charset="-122"/>
                <a:ea typeface="微软雅黑" panose="020B0503020204020204" charset="-122"/>
                <a:sym typeface="华康少女文字W5(P)" pitchFamily="82" charset="-122"/>
              </a:rPr>
              <a:t>【答案】</a:t>
            </a:r>
            <a:r>
              <a:rPr lang="en-US" altLang="zh-CN" sz="1800" dirty="0">
                <a:solidFill>
                  <a:srgbClr val="FF0000"/>
                </a:solidFill>
                <a:latin typeface="微软雅黑" panose="020B0503020204020204" charset="-122"/>
                <a:ea typeface="微软雅黑" panose="020B0503020204020204" charset="-122"/>
                <a:sym typeface="华康少女文字W5(P)" pitchFamily="82" charset="-122"/>
              </a:rPr>
              <a:t>ABC</a:t>
            </a:r>
            <a:endParaRPr lang="en-US" altLang="zh-CN" sz="1800" dirty="0">
              <a:solidFill>
                <a:srgbClr val="FF0000"/>
              </a:solidFill>
              <a:latin typeface="微软雅黑" panose="020B0503020204020204" charset="-122"/>
              <a:ea typeface="微软雅黑" panose="020B0503020204020204" charset="-122"/>
              <a:sym typeface="华康少女文字W5(P)" pitchFamily="82" charset="-122"/>
            </a:endParaRPr>
          </a:p>
          <a:p>
            <a:pPr indent="466725" defTabSz="685800">
              <a:lnSpc>
                <a:spcPct val="120000"/>
              </a:lnSpc>
              <a:spcBef>
                <a:spcPct val="0"/>
              </a:spcBef>
              <a:buClrTx/>
              <a:buSzTx/>
            </a:pPr>
            <a:r>
              <a:rPr lang="zh-CN" altLang="zh-CN" sz="1800" dirty="0">
                <a:solidFill>
                  <a:srgbClr val="FF0000"/>
                </a:solidFill>
                <a:latin typeface="微软雅黑" panose="020B0503020204020204" charset="-122"/>
                <a:ea typeface="微软雅黑" panose="020B0503020204020204" charset="-122"/>
                <a:sym typeface="+mn-ea"/>
              </a:rPr>
              <a:t>【解析】</a:t>
            </a:r>
            <a:r>
              <a:rPr lang="zh-CN" altLang="zh-CN" sz="1800" dirty="0">
                <a:latin typeface="微软雅黑" panose="020B0503020204020204" charset="-122"/>
                <a:ea typeface="微软雅黑" panose="020B0503020204020204" charset="-122"/>
                <a:sym typeface="+mn-ea"/>
              </a:rPr>
              <a:t>城镇土地使用税的计税依据是纳税人实际占用的土地面积：</a:t>
            </a:r>
            <a:endParaRPr lang="zh-CN" altLang="zh-CN" sz="1800" dirty="0">
              <a:latin typeface="微软雅黑" panose="020B0503020204020204" charset="-122"/>
              <a:ea typeface="微软雅黑" panose="020B0503020204020204" charset="-122"/>
            </a:endParaRPr>
          </a:p>
          <a:p>
            <a:pPr indent="466725" defTabSz="685800">
              <a:lnSpc>
                <a:spcPct val="120000"/>
              </a:lnSpc>
              <a:spcBef>
                <a:spcPct val="0"/>
              </a:spcBef>
              <a:buClrTx/>
              <a:buSzTx/>
            </a:pPr>
            <a:r>
              <a:rPr lang="zh-CN" altLang="en-US" sz="1800" dirty="0">
                <a:latin typeface="微软雅黑" panose="020B0503020204020204" charset="-122"/>
                <a:ea typeface="微软雅黑" panose="020B0503020204020204" charset="-122"/>
                <a:sym typeface="+mn-ea"/>
              </a:rPr>
              <a:t>（</a:t>
            </a:r>
            <a:r>
              <a:rPr lang="en-US" altLang="zh-CN" sz="1800" dirty="0">
                <a:latin typeface="微软雅黑" panose="020B0503020204020204" charset="-122"/>
                <a:ea typeface="微软雅黑" panose="020B0503020204020204" charset="-122"/>
                <a:sym typeface="+mn-ea"/>
              </a:rPr>
              <a:t>1</a:t>
            </a:r>
            <a:r>
              <a:rPr lang="zh-CN" altLang="en-US" sz="1800" dirty="0">
                <a:latin typeface="微软雅黑" panose="020B0503020204020204" charset="-122"/>
                <a:ea typeface="微软雅黑" panose="020B0503020204020204" charset="-122"/>
                <a:sym typeface="+mn-ea"/>
              </a:rPr>
              <a:t>）</a:t>
            </a:r>
            <a:r>
              <a:rPr lang="zh-CN" altLang="zh-CN" sz="1800" dirty="0">
                <a:latin typeface="微软雅黑" panose="020B0503020204020204" charset="-122"/>
                <a:ea typeface="微软雅黑" panose="020B0503020204020204" charset="-122"/>
                <a:sym typeface="+mn-ea"/>
              </a:rPr>
              <a:t>凡由省级人民政府确定的单位组织测定土地面积的，以测定的土地面积为准。</a:t>
            </a:r>
            <a:endParaRPr lang="zh-CN" altLang="zh-CN" sz="1800" dirty="0">
              <a:latin typeface="微软雅黑" panose="020B0503020204020204" charset="-122"/>
              <a:ea typeface="微软雅黑" panose="020B0503020204020204" charset="-122"/>
            </a:endParaRPr>
          </a:p>
          <a:p>
            <a:pPr indent="466725" defTabSz="685800">
              <a:lnSpc>
                <a:spcPct val="120000"/>
              </a:lnSpc>
              <a:spcBef>
                <a:spcPct val="0"/>
              </a:spcBef>
              <a:buClrTx/>
              <a:buSzTx/>
            </a:pPr>
            <a:r>
              <a:rPr lang="zh-CN" altLang="en-US" sz="1800" dirty="0">
                <a:latin typeface="微软雅黑" panose="020B0503020204020204" charset="-122"/>
                <a:ea typeface="微软雅黑" panose="020B0503020204020204" charset="-122"/>
                <a:sym typeface="+mn-ea"/>
              </a:rPr>
              <a:t>（</a:t>
            </a:r>
            <a:r>
              <a:rPr lang="en-US" altLang="zh-CN" sz="1800" dirty="0">
                <a:latin typeface="微软雅黑" panose="020B0503020204020204" charset="-122"/>
                <a:ea typeface="微软雅黑" panose="020B0503020204020204" charset="-122"/>
                <a:sym typeface="+mn-ea"/>
              </a:rPr>
              <a:t>2</a:t>
            </a:r>
            <a:r>
              <a:rPr lang="zh-CN" altLang="en-US" sz="1800" dirty="0">
                <a:latin typeface="微软雅黑" panose="020B0503020204020204" charset="-122"/>
                <a:ea typeface="微软雅黑" panose="020B0503020204020204" charset="-122"/>
                <a:sym typeface="+mn-ea"/>
              </a:rPr>
              <a:t>）</a:t>
            </a:r>
            <a:r>
              <a:rPr lang="zh-CN" altLang="zh-CN" sz="1800" dirty="0">
                <a:latin typeface="微软雅黑" panose="020B0503020204020204" charset="-122"/>
                <a:ea typeface="微软雅黑" panose="020B0503020204020204" charset="-122"/>
                <a:sym typeface="+mn-ea"/>
              </a:rPr>
              <a:t>尚未组织测定，但纳税人持有政府部门核发的土地使用证书的，以证书确定的土地面积为准。</a:t>
            </a:r>
            <a:endParaRPr lang="zh-CN" altLang="zh-CN" sz="1800" dirty="0">
              <a:latin typeface="微软雅黑" panose="020B0503020204020204" charset="-122"/>
              <a:ea typeface="微软雅黑" panose="020B0503020204020204" charset="-122"/>
            </a:endParaRPr>
          </a:p>
          <a:p>
            <a:pPr indent="466725" defTabSz="685800">
              <a:lnSpc>
                <a:spcPct val="120000"/>
              </a:lnSpc>
              <a:spcBef>
                <a:spcPct val="0"/>
              </a:spcBef>
              <a:buClrTx/>
              <a:buSzTx/>
            </a:pPr>
            <a:r>
              <a:rPr lang="zh-CN" altLang="en-US" sz="1800" dirty="0">
                <a:latin typeface="微软雅黑" panose="020B0503020204020204" charset="-122"/>
                <a:ea typeface="微软雅黑" panose="020B0503020204020204" charset="-122"/>
                <a:sym typeface="+mn-ea"/>
              </a:rPr>
              <a:t>（</a:t>
            </a:r>
            <a:r>
              <a:rPr lang="en-US" altLang="zh-CN" sz="1800" dirty="0">
                <a:latin typeface="微软雅黑" panose="020B0503020204020204" charset="-122"/>
                <a:ea typeface="微软雅黑" panose="020B0503020204020204" charset="-122"/>
                <a:sym typeface="+mn-ea"/>
              </a:rPr>
              <a:t>3</a:t>
            </a:r>
            <a:r>
              <a:rPr lang="zh-CN" altLang="en-US" sz="1800" dirty="0">
                <a:latin typeface="微软雅黑" panose="020B0503020204020204" charset="-122"/>
                <a:ea typeface="微软雅黑" panose="020B0503020204020204" charset="-122"/>
                <a:sym typeface="+mn-ea"/>
              </a:rPr>
              <a:t>）</a:t>
            </a:r>
            <a:r>
              <a:rPr lang="zh-CN" altLang="zh-CN" sz="1800" dirty="0">
                <a:latin typeface="微软雅黑" panose="020B0503020204020204" charset="-122"/>
                <a:ea typeface="微软雅黑" panose="020B0503020204020204" charset="-122"/>
                <a:sym typeface="+mn-ea"/>
              </a:rPr>
              <a:t>尚未核发土地使用证书的，应由纳税人据实申报土地面积，并据以纳税，待核发土地使用证书后再作调整。</a:t>
            </a:r>
            <a:endParaRPr lang="zh-CN" altLang="zh-CN" sz="1800" dirty="0">
              <a:solidFill>
                <a:srgbClr val="FF0000"/>
              </a:solidFill>
              <a:latin typeface="微软雅黑" panose="020B0503020204020204" charset="-122"/>
              <a:ea typeface="微软雅黑" panose="020B0503020204020204" charset="-122"/>
            </a:endParaRPr>
          </a:p>
          <a:p>
            <a:pPr indent="466725">
              <a:lnSpc>
                <a:spcPct val="140000"/>
              </a:lnSpc>
              <a:buSzTx/>
              <a:buFont typeface="Arial" panose="020B0604020202020204" pitchFamily="34" charset="0"/>
            </a:pPr>
            <a:endParaRPr lang="zh-CN" altLang="en-US" sz="1800">
              <a:solidFill>
                <a:schemeClr val="tx1"/>
              </a:solidFill>
              <a:latin typeface="Nexa Light" pitchFamily="50" charset="0"/>
              <a:ea typeface="华康少女文字W5(P)" pitchFamily="82" charset="-122"/>
            </a:endParaRPr>
          </a:p>
          <a:p>
            <a:pPr indent="466725" defTabSz="685800">
              <a:lnSpc>
                <a:spcPct val="150000"/>
              </a:lnSpc>
              <a:spcBef>
                <a:spcPct val="0"/>
              </a:spcBef>
              <a:buClrTx/>
              <a:buSzTx/>
            </a:pPr>
            <a:endParaRPr lang="zh-CN" altLang="zh-CN" sz="1800" kern="1200" dirty="0">
              <a:latin typeface="微软雅黑" panose="020B0503020204020204" charset="-122"/>
              <a:ea typeface="微软雅黑" panose="020B0503020204020204" charset="-122"/>
              <a:cs typeface="+mn-cs"/>
            </a:endParaRPr>
          </a:p>
          <a:p>
            <a:pPr indent="466725" defTabSz="685800">
              <a:spcBef>
                <a:spcPct val="0"/>
              </a:spcBef>
              <a:buClrTx/>
              <a:buSzTx/>
            </a:pPr>
            <a:endParaRPr lang="zh-CN" altLang="zh-CN" sz="1800" kern="1200" dirty="0">
              <a:latin typeface="微软雅黑" panose="020B0503020204020204" charset="-122"/>
              <a:ea typeface="微软雅黑" panose="020B050302020402020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1" name="文本占位符 393218"/>
          <p:cNvSpPr>
            <a:spLocks noGrp="1"/>
          </p:cNvSpPr>
          <p:nvPr>
            <p:ph idx="1"/>
          </p:nvPr>
        </p:nvSpPr>
        <p:spPr>
          <a:xfrm>
            <a:off x="424180" y="1320800"/>
            <a:ext cx="7828915" cy="4216400"/>
          </a:xfrm>
        </p:spPr>
        <p:txBody>
          <a:bodyPr anchor="t" anchorCtr="0"/>
          <a:p>
            <a:pPr>
              <a:lnSpc>
                <a:spcPts val="2600"/>
              </a:lnSpc>
              <a:spcBef>
                <a:spcPts val="0"/>
              </a:spcBef>
            </a:pPr>
            <a:r>
              <a:rPr lang="zh-CN" altLang="zh-CN" sz="2800" dirty="0">
                <a:solidFill>
                  <a:srgbClr val="FF0000"/>
                </a:solidFill>
                <a:latin typeface="微软雅黑" panose="020B0503020204020204" charset="-122"/>
                <a:ea typeface="微软雅黑" panose="020B0503020204020204" charset="-122"/>
              </a:rPr>
              <a:t>一、资源税法规解读</a:t>
            </a:r>
            <a:endParaRPr lang="zh-CN" altLang="zh-CN" sz="2800" dirty="0">
              <a:solidFill>
                <a:srgbClr val="FF0000"/>
              </a:solidFill>
              <a:latin typeface="微软雅黑" panose="020B0503020204020204" charset="-122"/>
              <a:ea typeface="微软雅黑" panose="020B0503020204020204" charset="-122"/>
            </a:endParaRPr>
          </a:p>
          <a:p>
            <a:pPr>
              <a:lnSpc>
                <a:spcPts val="2600"/>
              </a:lnSpc>
              <a:spcBef>
                <a:spcPts val="0"/>
              </a:spcBef>
            </a:pPr>
            <a:endParaRPr lang="zh-CN" altLang="zh-CN" sz="2800" dirty="0">
              <a:solidFill>
                <a:srgbClr val="FF0000"/>
              </a:solidFill>
              <a:latin typeface="微软雅黑" panose="020B0503020204020204" charset="-122"/>
              <a:ea typeface="微软雅黑" panose="020B0503020204020204" charset="-122"/>
            </a:endParaRPr>
          </a:p>
          <a:p>
            <a:pPr>
              <a:lnSpc>
                <a:spcPct val="150000"/>
              </a:lnSpc>
              <a:spcBef>
                <a:spcPts val="0"/>
              </a:spcBef>
            </a:pPr>
            <a:r>
              <a:rPr lang="en-US" altLang="zh-CN" sz="2000" dirty="0">
                <a:latin typeface="微软雅黑" panose="020B0503020204020204" charset="-122"/>
                <a:ea typeface="微软雅黑" panose="020B0503020204020204" charset="-122"/>
                <a:cs typeface="微软雅黑" panose="020B0503020204020204" charset="-122"/>
              </a:rPr>
              <a:t>       </a:t>
            </a:r>
            <a:r>
              <a:rPr lang="zh-CN" altLang="zh-CN" sz="2000" dirty="0">
                <a:latin typeface="微软雅黑" panose="020B0503020204020204" charset="-122"/>
                <a:ea typeface="微软雅黑" panose="020B0503020204020204" charset="-122"/>
                <a:cs typeface="微软雅黑" panose="020B0503020204020204" charset="-122"/>
              </a:rPr>
              <a:t>资源税是对在我国领域或管辖的其他海域开发应税资源的单位和个人征收的一种税。</a:t>
            </a:r>
            <a:endParaRPr lang="zh-CN" altLang="zh-CN" sz="2000" dirty="0">
              <a:latin typeface="微软雅黑" panose="020B0503020204020204" charset="-122"/>
              <a:ea typeface="微软雅黑" panose="020B0503020204020204" charset="-122"/>
              <a:cs typeface="微软雅黑" panose="020B0503020204020204" charset="-122"/>
            </a:endParaRPr>
          </a:p>
          <a:p>
            <a:pPr>
              <a:lnSpc>
                <a:spcPct val="150000"/>
              </a:lnSpc>
              <a:spcBef>
                <a:spcPts val="0"/>
              </a:spcBef>
            </a:pPr>
            <a:r>
              <a:rPr lang="zh-CN" altLang="zh-CN" sz="2000" dirty="0">
                <a:latin typeface="微软雅黑" panose="020B0503020204020204" charset="-122"/>
                <a:ea typeface="微软雅黑" panose="020B0503020204020204" charset="-122"/>
                <a:cs typeface="微软雅黑" panose="020B0503020204020204" charset="-122"/>
              </a:rPr>
              <a:t> </a:t>
            </a:r>
            <a:r>
              <a:rPr lang="en-US" altLang="zh-CN" sz="2000" dirty="0">
                <a:latin typeface="微软雅黑" panose="020B0503020204020204" charset="-122"/>
                <a:ea typeface="微软雅黑" panose="020B0503020204020204" charset="-122"/>
                <a:cs typeface="微软雅黑" panose="020B0503020204020204" charset="-122"/>
              </a:rPr>
              <a:t>      </a:t>
            </a:r>
            <a:r>
              <a:rPr lang="zh-CN" altLang="zh-CN" sz="2000" dirty="0">
                <a:latin typeface="微软雅黑" panose="020B0503020204020204" charset="-122"/>
                <a:ea typeface="微软雅黑" panose="020B0503020204020204" charset="-122"/>
                <a:cs typeface="微软雅黑" panose="020B0503020204020204" charset="-122"/>
              </a:rPr>
              <a:t>现行的资源税法律制度，是在2011年9月30日颁布并实施的《中华人民共和国资源税暂行条例》和2011年10月28日颁布并实施的《中华人民共和国资源税暂行条例实施细则》的基础上，经过多年修改形成。2018年12月23日，资源税法草案首次提请十三届人大常委会第七次会议审议，2019年8月26日，第十三届全国人民代表大会常务委员会第十二次会议通过中华人民共和国资源税法，自2020年9月1日起施行。</a:t>
            </a:r>
            <a:endParaRPr lang="zh-CN" altLang="en-US" sz="2000" dirty="0">
              <a:latin typeface="微软雅黑" panose="020B0503020204020204" charset="-122"/>
              <a:ea typeface="微软雅黑" panose="020B0503020204020204" charset="-122"/>
              <a:cs typeface="微软雅黑" panose="020B0503020204020204" charset="-122"/>
            </a:endParaRPr>
          </a:p>
        </p:txBody>
      </p:sp>
      <p:sp>
        <p:nvSpPr>
          <p:cNvPr id="30722" name="标题 1"/>
          <p:cNvSpPr>
            <a:spLocks noGrp="1"/>
          </p:cNvSpPr>
          <p:nvPr/>
        </p:nvSpPr>
        <p:spPr>
          <a:xfrm>
            <a:off x="457200" y="279400"/>
            <a:ext cx="8229600" cy="1145540"/>
          </a:xfrm>
          <a:prstGeom prst="rect">
            <a:avLst/>
          </a:prstGeom>
          <a:noFill/>
          <a:ln w="9525">
            <a:noFill/>
          </a:ln>
        </p:spPr>
        <p:txBody>
          <a:bodyPr anchor="ctr" anchorCtr="0"/>
          <a:p>
            <a:pPr algn="ctr"/>
            <a:r>
              <a:rPr lang="zh-CN" altLang="en-US" sz="3200" dirty="0">
                <a:solidFill>
                  <a:schemeClr val="accent5">
                    <a:lumMod val="50000"/>
                  </a:schemeClr>
                </a:solidFill>
                <a:latin typeface="微软雅黑" panose="020B0503020204020204" charset="-122"/>
                <a:ea typeface="微软雅黑" panose="020B0503020204020204" charset="-122"/>
                <a:cs typeface="微软雅黑" panose="020B0503020204020204" charset="-122"/>
              </a:rPr>
              <a:t>任务一  资源税计算与申报</a:t>
            </a:r>
            <a:endParaRPr lang="zh-CN" altLang="en-US" sz="3200" dirty="0">
              <a:solidFill>
                <a:schemeClr val="accent5">
                  <a:lumMod val="50000"/>
                </a:schemeClr>
              </a:solidFill>
              <a:latin typeface="微软雅黑" panose="020B0503020204020204" charset="-122"/>
              <a:ea typeface="微软雅黑" panose="020B0503020204020204" charset="-122"/>
              <a:cs typeface="微软雅黑" panose="020B0503020204020204" charset="-122"/>
            </a:endParaRPr>
          </a:p>
        </p:txBody>
      </p:sp>
      <p:sp>
        <p:nvSpPr>
          <p:cNvPr id="2" name="文本框 1"/>
          <p:cNvSpPr txBox="1"/>
          <p:nvPr/>
        </p:nvSpPr>
        <p:spPr>
          <a:xfrm>
            <a:off x="528320" y="365125"/>
            <a:ext cx="2171700" cy="460375"/>
          </a:xfrm>
          <a:prstGeom prst="rect">
            <a:avLst/>
          </a:prstGeom>
          <a:noFill/>
        </p:spPr>
        <p:txBody>
          <a:bodyPr wrap="square" rtlCol="0">
            <a:spAutoFit/>
          </a:bodyPr>
          <a:p>
            <a:r>
              <a:rPr lang="zh-CN" altLang="en-US" sz="2400">
                <a:solidFill>
                  <a:srgbClr val="FF0000"/>
                </a:solidFill>
                <a:latin typeface="微软雅黑" panose="020B0503020204020204" charset="-122"/>
                <a:ea typeface="微软雅黑" panose="020B0503020204020204" charset="-122"/>
              </a:rPr>
              <a:t>项目引例</a:t>
            </a:r>
            <a:endParaRPr lang="zh-CN" altLang="en-US" sz="2400">
              <a:solidFill>
                <a:srgbClr val="FF0000"/>
              </a:solidFill>
              <a:latin typeface="微软雅黑" panose="020B0503020204020204" charset="-122"/>
              <a:ea typeface="微软雅黑" panose="020B0503020204020204" charset="-122"/>
            </a:endParaRPr>
          </a:p>
        </p:txBody>
      </p:sp>
    </p:spTree>
  </p:cSld>
  <p:clrMapOvr>
    <a:masterClrMapping/>
  </p:clrMapOvr>
  <p:transition>
    <p:blinds dir="vert"/>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595870" cy="3835476"/>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127" y="4037"/>
              <a:ext cx="6996" cy="2994"/>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466725" algn="l" defTabSz="685800" rtl="0" eaLnBrk="1" fontAlgn="base" latinLnBrk="0" hangingPunct="1">
                <a:lnSpc>
                  <a:spcPct val="115000"/>
                </a:lnSpc>
                <a:spcBef>
                  <a:spcPts val="20"/>
                </a:spcBef>
                <a:spcAft>
                  <a:spcPts val="0"/>
                </a:spcAft>
                <a:buClrTx/>
                <a:buSzTx/>
                <a:buFont typeface="Arial" panose="020B0604020202020204" pitchFamily="34" charset="0"/>
                <a:buNone/>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lang="en-US" altLang="zh-CN" sz="1400" spc="200">
                  <a:solidFill>
                    <a:srgbClr val="FF0000"/>
                  </a:solidFill>
                  <a:uFillTx/>
                  <a:latin typeface="微软雅黑" panose="020B0503020204020204" charset="-122"/>
                  <a:ea typeface="微软雅黑" panose="020B0503020204020204" charset="-122"/>
                  <a:cs typeface="微软雅黑" panose="020B0503020204020204" charset="-122"/>
                </a:rPr>
                <a:t> </a:t>
              </a:r>
              <a:r>
                <a:rPr lang="en-US" altLang="zh-CN" spc="200">
                  <a:solidFill>
                    <a:srgbClr val="FF0000"/>
                  </a:solidFill>
                  <a:uFillTx/>
                  <a:latin typeface="微软雅黑" panose="020B0503020204020204" charset="-122"/>
                  <a:ea typeface="微软雅黑" panose="020B0503020204020204" charset="-122"/>
                  <a:cs typeface="微软雅黑" panose="020B0503020204020204" charset="-122"/>
                </a:rPr>
                <a:t> </a:t>
              </a:r>
              <a:r>
                <a:rPr lang="zh-CN" altLang="zh-CN" dirty="0">
                  <a:solidFill>
                    <a:srgbClr val="FF0000"/>
                  </a:solidFill>
                  <a:latin typeface="微软雅黑" panose="020B0503020204020204" charset="-122"/>
                  <a:ea typeface="微软雅黑" panose="020B0503020204020204" charset="-122"/>
                  <a:sym typeface="+mn-ea"/>
                </a:rPr>
                <a:t>【考题</a:t>
              </a:r>
              <a:r>
                <a:rPr lang="en-US" altLang="zh-CN" dirty="0">
                  <a:solidFill>
                    <a:srgbClr val="FF0000"/>
                  </a:solidFill>
                  <a:latin typeface="微软雅黑" panose="020B0503020204020204" charset="-122"/>
                  <a:ea typeface="微软雅黑" panose="020B0503020204020204" charset="-122"/>
                  <a:sym typeface="+mn-ea"/>
                </a:rPr>
                <a:t>·</a:t>
              </a:r>
              <a:r>
                <a:rPr lang="zh-CN" altLang="zh-CN" dirty="0">
                  <a:solidFill>
                    <a:srgbClr val="FF0000"/>
                  </a:solidFill>
                  <a:latin typeface="微软雅黑" panose="020B0503020204020204" charset="-122"/>
                  <a:ea typeface="微软雅黑" panose="020B0503020204020204" charset="-122"/>
                  <a:sym typeface="+mn-ea"/>
                </a:rPr>
                <a:t>单选题】</a:t>
              </a:r>
              <a:r>
                <a:rPr lang="zh-CN" altLang="zh-CN" dirty="0">
                  <a:latin typeface="微软雅黑" panose="020B0503020204020204" charset="-122"/>
                  <a:ea typeface="微软雅黑" panose="020B0503020204020204" charset="-122"/>
                  <a:cs typeface="+mn-ea"/>
                  <a:sym typeface="+mn-ea"/>
                </a:rPr>
                <a:t>甲商贸公司位于市区，实际占用面积为</a:t>
              </a:r>
              <a:r>
                <a:rPr lang="en-US" altLang="zh-CN" dirty="0">
                  <a:latin typeface="微软雅黑" panose="020B0503020204020204" charset="-122"/>
                  <a:ea typeface="微软雅黑" panose="020B0503020204020204" charset="-122"/>
                  <a:cs typeface="+mn-ea"/>
                  <a:sym typeface="+mn-ea"/>
                </a:rPr>
                <a:t>5 000</a:t>
              </a:r>
              <a:r>
                <a:rPr lang="zh-CN" altLang="zh-CN" dirty="0">
                  <a:latin typeface="微软雅黑" panose="020B0503020204020204" charset="-122"/>
                  <a:ea typeface="微软雅黑" panose="020B0503020204020204" charset="-122"/>
                  <a:cs typeface="+mn-ea"/>
                  <a:sym typeface="+mn-ea"/>
                </a:rPr>
                <a:t>平方米，其中办公区占地</a:t>
              </a:r>
              <a:r>
                <a:rPr lang="en-US" altLang="zh-CN" dirty="0">
                  <a:latin typeface="微软雅黑" panose="020B0503020204020204" charset="-122"/>
                  <a:ea typeface="微软雅黑" panose="020B0503020204020204" charset="-122"/>
                  <a:cs typeface="+mn-ea"/>
                  <a:sym typeface="+mn-ea"/>
                </a:rPr>
                <a:t>4 000</a:t>
              </a:r>
              <a:r>
                <a:rPr lang="zh-CN" altLang="zh-CN" dirty="0">
                  <a:latin typeface="微软雅黑" panose="020B0503020204020204" charset="-122"/>
                  <a:ea typeface="微软雅黑" panose="020B0503020204020204" charset="-122"/>
                  <a:cs typeface="+mn-ea"/>
                  <a:sym typeface="+mn-ea"/>
                </a:rPr>
                <a:t>平方米，生活区占地</a:t>
              </a:r>
              <a:r>
                <a:rPr lang="en-US" altLang="zh-CN" dirty="0">
                  <a:latin typeface="微软雅黑" panose="020B0503020204020204" charset="-122"/>
                  <a:ea typeface="微软雅黑" panose="020B0503020204020204" charset="-122"/>
                  <a:cs typeface="+mn-ea"/>
                  <a:sym typeface="+mn-ea"/>
                </a:rPr>
                <a:t>1 000</a:t>
              </a:r>
              <a:r>
                <a:rPr lang="zh-CN" altLang="zh-CN" dirty="0">
                  <a:latin typeface="微软雅黑" panose="020B0503020204020204" charset="-122"/>
                  <a:ea typeface="微软雅黑" panose="020B0503020204020204" charset="-122"/>
                  <a:cs typeface="+mn-ea"/>
                  <a:sym typeface="+mn-ea"/>
                </a:rPr>
                <a:t>平方米，甲商贸公司还有一个位于农村的仓库，租给公安局使用，实际占用面积为</a:t>
              </a:r>
              <a:r>
                <a:rPr lang="en-US" altLang="zh-CN" dirty="0">
                  <a:latin typeface="微软雅黑" panose="020B0503020204020204" charset="-122"/>
                  <a:ea typeface="微软雅黑" panose="020B0503020204020204" charset="-122"/>
                  <a:cs typeface="+mn-ea"/>
                  <a:sym typeface="+mn-ea"/>
                </a:rPr>
                <a:t>15 000</a:t>
              </a:r>
              <a:r>
                <a:rPr lang="zh-CN" altLang="zh-CN" dirty="0">
                  <a:latin typeface="微软雅黑" panose="020B0503020204020204" charset="-122"/>
                  <a:ea typeface="微软雅黑" panose="020B0503020204020204" charset="-122"/>
                  <a:cs typeface="+mn-ea"/>
                  <a:sym typeface="+mn-ea"/>
                </a:rPr>
                <a:t>平方米，已知城镇土地使用税适用税率每平方米税额为五元，计算甲商贸公司全年应缴纳城镇土地使用税税额的下列算式中，正确的是</a:t>
              </a:r>
              <a:r>
                <a:rPr lang="zh-CN" altLang="en-US" dirty="0">
                  <a:latin typeface="微软雅黑" panose="020B0503020204020204" charset="-122"/>
                  <a:ea typeface="微软雅黑" panose="020B0503020204020204" charset="-122"/>
                  <a:cs typeface="+mn-ea"/>
                  <a:sym typeface="+mn-ea"/>
                </a:rPr>
                <a:t>（　）</a:t>
              </a:r>
              <a:r>
                <a:rPr lang="zh-CN" altLang="zh-CN" dirty="0">
                  <a:latin typeface="微软雅黑" panose="020B0503020204020204" charset="-122"/>
                  <a:ea typeface="微软雅黑" panose="020B0503020204020204" charset="-122"/>
                  <a:cs typeface="+mn-ea"/>
                  <a:sym typeface="+mn-ea"/>
                </a:rPr>
                <a:t>。</a:t>
              </a:r>
              <a:endParaRPr kumimoji="0" lang="zh-CN" altLang="zh-CN" b="0" i="0" u="none" strike="noStrike" kern="1200" cap="none" spc="0" normalizeH="0" baseline="0" noProof="1" dirty="0">
                <a:solidFill>
                  <a:schemeClr val="tx1"/>
                </a:solidFill>
                <a:latin typeface="微软雅黑" panose="020B0503020204020204" charset="-122"/>
                <a:ea typeface="微软雅黑" panose="020B0503020204020204" charset="-122"/>
                <a:cs typeface="+mn-ea"/>
              </a:endParaRPr>
            </a:p>
            <a:p>
              <a:pPr marL="0" marR="0" indent="466725" algn="l" defTabSz="685800" rtl="0" eaLnBrk="1" fontAlgn="base" latinLnBrk="0" hangingPunct="1">
                <a:lnSpc>
                  <a:spcPct val="115000"/>
                </a:lnSpc>
                <a:spcBef>
                  <a:spcPts val="20"/>
                </a:spcBef>
                <a:spcAft>
                  <a:spcPts val="0"/>
                </a:spcAft>
                <a:buClrTx/>
                <a:buSzTx/>
                <a:buFont typeface="Arial" panose="020B0604020202020204" pitchFamily="34" charset="0"/>
                <a:buNone/>
              </a:pPr>
              <a:r>
                <a:rPr lang="en-US" altLang="zh-CN" dirty="0">
                  <a:latin typeface="微软雅黑" panose="020B0503020204020204" charset="-122"/>
                  <a:ea typeface="微软雅黑" panose="020B0503020204020204" charset="-122"/>
                  <a:cs typeface="+mn-ea"/>
                  <a:sym typeface="+mn-ea"/>
                </a:rPr>
                <a:t>A.5 000</a:t>
              </a:r>
              <a:r>
                <a:rPr lang="zh-CN" altLang="zh-CN" dirty="0">
                  <a:latin typeface="微软雅黑" panose="020B0503020204020204" charset="-122"/>
                  <a:ea typeface="微软雅黑" panose="020B0503020204020204" charset="-122"/>
                  <a:cs typeface="+mn-ea"/>
                  <a:sym typeface="+mn-ea"/>
                </a:rPr>
                <a:t>×</a:t>
              </a:r>
              <a:r>
                <a:rPr lang="en-US" altLang="zh-CN" dirty="0">
                  <a:latin typeface="微软雅黑" panose="020B0503020204020204" charset="-122"/>
                  <a:ea typeface="微软雅黑" panose="020B0503020204020204" charset="-122"/>
                  <a:cs typeface="+mn-ea"/>
                  <a:sym typeface="+mn-ea"/>
                </a:rPr>
                <a:t>5</a:t>
              </a:r>
              <a:r>
                <a:rPr lang="zh-CN" altLang="zh-CN" dirty="0">
                  <a:latin typeface="微软雅黑" panose="020B0503020204020204" charset="-122"/>
                  <a:ea typeface="微软雅黑" panose="020B0503020204020204" charset="-122"/>
                  <a:cs typeface="+mn-ea"/>
                  <a:sym typeface="+mn-ea"/>
                </a:rPr>
                <a:t>＝</a:t>
              </a:r>
              <a:r>
                <a:rPr lang="en-US" altLang="zh-CN" dirty="0">
                  <a:latin typeface="微软雅黑" panose="020B0503020204020204" charset="-122"/>
                  <a:ea typeface="微软雅黑" panose="020B0503020204020204" charset="-122"/>
                  <a:cs typeface="+mn-ea"/>
                  <a:sym typeface="+mn-ea"/>
                </a:rPr>
                <a:t>25 000</a:t>
              </a:r>
              <a:r>
                <a:rPr lang="zh-CN" altLang="zh-CN" dirty="0">
                  <a:latin typeface="微软雅黑" panose="020B0503020204020204" charset="-122"/>
                  <a:ea typeface="微软雅黑" panose="020B0503020204020204" charset="-122"/>
                  <a:cs typeface="+mn-ea"/>
                  <a:sym typeface="+mn-ea"/>
                </a:rPr>
                <a:t>元</a:t>
              </a:r>
              <a:endParaRPr kumimoji="0" lang="zh-CN" altLang="zh-CN" b="0" i="0" u="none" strike="noStrike" kern="1200" cap="none" spc="0" normalizeH="0" baseline="0" noProof="1" dirty="0">
                <a:solidFill>
                  <a:schemeClr val="tx1"/>
                </a:solidFill>
                <a:latin typeface="微软雅黑" panose="020B0503020204020204" charset="-122"/>
                <a:ea typeface="微软雅黑" panose="020B0503020204020204" charset="-122"/>
                <a:cs typeface="+mn-ea"/>
              </a:endParaRPr>
            </a:p>
            <a:p>
              <a:pPr marL="0" marR="0" indent="466725" algn="l" defTabSz="685800" rtl="0" eaLnBrk="1" fontAlgn="base" latinLnBrk="0" hangingPunct="1">
                <a:lnSpc>
                  <a:spcPct val="115000"/>
                </a:lnSpc>
                <a:spcBef>
                  <a:spcPts val="20"/>
                </a:spcBef>
                <a:spcAft>
                  <a:spcPts val="0"/>
                </a:spcAft>
                <a:buClrTx/>
                <a:buSzTx/>
                <a:buFont typeface="Arial" panose="020B0604020202020204" pitchFamily="34" charset="0"/>
                <a:buNone/>
              </a:pPr>
              <a:r>
                <a:rPr lang="en-US" altLang="zh-CN" dirty="0">
                  <a:latin typeface="微软雅黑" panose="020B0503020204020204" charset="-122"/>
                  <a:ea typeface="微软雅黑" panose="020B0503020204020204" charset="-122"/>
                  <a:cs typeface="+mn-ea"/>
                  <a:sym typeface="+mn-ea"/>
                </a:rPr>
                <a:t>B.</a:t>
              </a:r>
              <a:r>
                <a:rPr lang="zh-CN" altLang="en-US" dirty="0">
                  <a:latin typeface="微软雅黑" panose="020B0503020204020204" charset="-122"/>
                  <a:ea typeface="微软雅黑" panose="020B0503020204020204" charset="-122"/>
                  <a:cs typeface="+mn-ea"/>
                  <a:sym typeface="+mn-ea"/>
                </a:rPr>
                <a:t>（</a:t>
              </a:r>
              <a:r>
                <a:rPr lang="en-US" altLang="zh-CN" dirty="0">
                  <a:latin typeface="微软雅黑" panose="020B0503020204020204" charset="-122"/>
                  <a:ea typeface="微软雅黑" panose="020B0503020204020204" charset="-122"/>
                  <a:cs typeface="+mn-ea"/>
                  <a:sym typeface="+mn-ea"/>
                </a:rPr>
                <a:t>5 000</a:t>
              </a:r>
              <a:r>
                <a:rPr lang="zh-CN" altLang="zh-CN" dirty="0">
                  <a:latin typeface="微软雅黑" panose="020B0503020204020204" charset="-122"/>
                  <a:ea typeface="微软雅黑" panose="020B0503020204020204" charset="-122"/>
                  <a:cs typeface="+mn-ea"/>
                  <a:sym typeface="+mn-ea"/>
                </a:rPr>
                <a:t>＋</a:t>
              </a:r>
              <a:r>
                <a:rPr lang="en-US" altLang="zh-CN" dirty="0">
                  <a:latin typeface="微软雅黑" panose="020B0503020204020204" charset="-122"/>
                  <a:ea typeface="微软雅黑" panose="020B0503020204020204" charset="-122"/>
                  <a:cs typeface="+mn-ea"/>
                  <a:sym typeface="+mn-ea"/>
                </a:rPr>
                <a:t>15 000</a:t>
              </a:r>
              <a:r>
                <a:rPr lang="zh-CN" altLang="en-US" dirty="0">
                  <a:latin typeface="微软雅黑" panose="020B0503020204020204" charset="-122"/>
                  <a:ea typeface="微软雅黑" panose="020B0503020204020204" charset="-122"/>
                  <a:cs typeface="+mn-ea"/>
                  <a:sym typeface="+mn-ea"/>
                </a:rPr>
                <a:t>）</a:t>
              </a:r>
              <a:r>
                <a:rPr lang="zh-CN" altLang="zh-CN" dirty="0">
                  <a:latin typeface="微软雅黑" panose="020B0503020204020204" charset="-122"/>
                  <a:ea typeface="微软雅黑" panose="020B0503020204020204" charset="-122"/>
                  <a:cs typeface="+mn-ea"/>
                  <a:sym typeface="+mn-ea"/>
                </a:rPr>
                <a:t>×</a:t>
              </a:r>
              <a:r>
                <a:rPr lang="en-US" altLang="zh-CN" dirty="0">
                  <a:latin typeface="微软雅黑" panose="020B0503020204020204" charset="-122"/>
                  <a:ea typeface="微软雅黑" panose="020B0503020204020204" charset="-122"/>
                  <a:cs typeface="+mn-ea"/>
                  <a:sym typeface="+mn-ea"/>
                </a:rPr>
                <a:t>5</a:t>
              </a:r>
              <a:r>
                <a:rPr lang="zh-CN" altLang="zh-CN" dirty="0">
                  <a:latin typeface="微软雅黑" panose="020B0503020204020204" charset="-122"/>
                  <a:ea typeface="微软雅黑" panose="020B0503020204020204" charset="-122"/>
                  <a:cs typeface="+mn-ea"/>
                  <a:sym typeface="+mn-ea"/>
                </a:rPr>
                <a:t>＝</a:t>
              </a:r>
              <a:r>
                <a:rPr lang="en-US" altLang="zh-CN" dirty="0">
                  <a:latin typeface="微软雅黑" panose="020B0503020204020204" charset="-122"/>
                  <a:ea typeface="微软雅黑" panose="020B0503020204020204" charset="-122"/>
                  <a:cs typeface="+mn-ea"/>
                  <a:sym typeface="+mn-ea"/>
                </a:rPr>
                <a:t>100 000</a:t>
              </a:r>
              <a:r>
                <a:rPr lang="zh-CN" altLang="zh-CN" dirty="0">
                  <a:latin typeface="微软雅黑" panose="020B0503020204020204" charset="-122"/>
                  <a:ea typeface="微软雅黑" panose="020B0503020204020204" charset="-122"/>
                  <a:cs typeface="+mn-ea"/>
                  <a:sym typeface="+mn-ea"/>
                </a:rPr>
                <a:t>元</a:t>
              </a:r>
              <a:endParaRPr kumimoji="0" lang="zh-CN" altLang="zh-CN" b="0" i="0" u="none" strike="noStrike" kern="1200" cap="none" spc="0" normalizeH="0" baseline="0" noProof="1" dirty="0">
                <a:solidFill>
                  <a:schemeClr val="tx1"/>
                </a:solidFill>
                <a:latin typeface="微软雅黑" panose="020B0503020204020204" charset="-122"/>
                <a:ea typeface="微软雅黑" panose="020B0503020204020204" charset="-122"/>
                <a:cs typeface="+mn-ea"/>
              </a:endParaRPr>
            </a:p>
            <a:p>
              <a:pPr marL="0" marR="0" indent="466725" algn="l" defTabSz="685800" rtl="0" eaLnBrk="1" fontAlgn="base" latinLnBrk="0" hangingPunct="1">
                <a:lnSpc>
                  <a:spcPct val="115000"/>
                </a:lnSpc>
                <a:spcBef>
                  <a:spcPts val="20"/>
                </a:spcBef>
                <a:spcAft>
                  <a:spcPts val="0"/>
                </a:spcAft>
                <a:buClrTx/>
                <a:buSzTx/>
                <a:buFont typeface="Arial" panose="020B0604020202020204" pitchFamily="34" charset="0"/>
                <a:buNone/>
              </a:pPr>
              <a:r>
                <a:rPr lang="en-US" altLang="zh-CN" dirty="0">
                  <a:latin typeface="微软雅黑" panose="020B0503020204020204" charset="-122"/>
                  <a:ea typeface="微软雅黑" panose="020B0503020204020204" charset="-122"/>
                  <a:cs typeface="+mn-ea"/>
                  <a:sym typeface="+mn-ea"/>
                </a:rPr>
                <a:t>C.</a:t>
              </a:r>
              <a:r>
                <a:rPr lang="zh-CN" altLang="en-US" dirty="0">
                  <a:latin typeface="微软雅黑" panose="020B0503020204020204" charset="-122"/>
                  <a:ea typeface="微软雅黑" panose="020B0503020204020204" charset="-122"/>
                  <a:cs typeface="+mn-ea"/>
                  <a:sym typeface="+mn-ea"/>
                </a:rPr>
                <a:t>（</a:t>
              </a:r>
              <a:r>
                <a:rPr lang="en-US" altLang="zh-CN" dirty="0">
                  <a:latin typeface="微软雅黑" panose="020B0503020204020204" charset="-122"/>
                  <a:ea typeface="微软雅黑" panose="020B0503020204020204" charset="-122"/>
                  <a:cs typeface="+mn-ea"/>
                  <a:sym typeface="+mn-ea"/>
                </a:rPr>
                <a:t>4 000</a:t>
              </a:r>
              <a:r>
                <a:rPr lang="zh-CN" altLang="zh-CN" dirty="0">
                  <a:latin typeface="微软雅黑" panose="020B0503020204020204" charset="-122"/>
                  <a:ea typeface="微软雅黑" panose="020B0503020204020204" charset="-122"/>
                  <a:cs typeface="+mn-ea"/>
                  <a:sym typeface="+mn-ea"/>
                </a:rPr>
                <a:t>＋</a:t>
              </a:r>
              <a:r>
                <a:rPr lang="en-US" altLang="zh-CN" dirty="0">
                  <a:latin typeface="微软雅黑" panose="020B0503020204020204" charset="-122"/>
                  <a:ea typeface="微软雅黑" panose="020B0503020204020204" charset="-122"/>
                  <a:cs typeface="+mn-ea"/>
                  <a:sym typeface="+mn-ea"/>
                </a:rPr>
                <a:t>15 000</a:t>
              </a:r>
              <a:r>
                <a:rPr lang="zh-CN" altLang="en-US" dirty="0">
                  <a:latin typeface="微软雅黑" panose="020B0503020204020204" charset="-122"/>
                  <a:ea typeface="微软雅黑" panose="020B0503020204020204" charset="-122"/>
                  <a:cs typeface="+mn-ea"/>
                  <a:sym typeface="+mn-ea"/>
                </a:rPr>
                <a:t>）</a:t>
              </a:r>
              <a:r>
                <a:rPr lang="zh-CN" altLang="zh-CN" dirty="0">
                  <a:latin typeface="微软雅黑" panose="020B0503020204020204" charset="-122"/>
                  <a:ea typeface="微软雅黑" panose="020B0503020204020204" charset="-122"/>
                  <a:cs typeface="+mn-ea"/>
                  <a:sym typeface="+mn-ea"/>
                </a:rPr>
                <a:t>×</a:t>
              </a:r>
              <a:r>
                <a:rPr lang="en-US" altLang="zh-CN" dirty="0">
                  <a:latin typeface="微软雅黑" panose="020B0503020204020204" charset="-122"/>
                  <a:ea typeface="微软雅黑" panose="020B0503020204020204" charset="-122"/>
                  <a:cs typeface="+mn-ea"/>
                  <a:sym typeface="+mn-ea"/>
                </a:rPr>
                <a:t>5</a:t>
              </a:r>
              <a:r>
                <a:rPr lang="zh-CN" altLang="zh-CN" dirty="0">
                  <a:latin typeface="微软雅黑" panose="020B0503020204020204" charset="-122"/>
                  <a:ea typeface="微软雅黑" panose="020B0503020204020204" charset="-122"/>
                  <a:cs typeface="+mn-ea"/>
                  <a:sym typeface="+mn-ea"/>
                </a:rPr>
                <a:t>＝</a:t>
              </a:r>
              <a:r>
                <a:rPr lang="en-US" altLang="zh-CN" dirty="0">
                  <a:latin typeface="微软雅黑" panose="020B0503020204020204" charset="-122"/>
                  <a:ea typeface="微软雅黑" panose="020B0503020204020204" charset="-122"/>
                  <a:cs typeface="+mn-ea"/>
                  <a:sym typeface="+mn-ea"/>
                </a:rPr>
                <a:t>95 000</a:t>
              </a:r>
              <a:r>
                <a:rPr lang="zh-CN" altLang="zh-CN" dirty="0">
                  <a:latin typeface="微软雅黑" panose="020B0503020204020204" charset="-122"/>
                  <a:ea typeface="微软雅黑" panose="020B0503020204020204" charset="-122"/>
                  <a:cs typeface="+mn-ea"/>
                  <a:sym typeface="+mn-ea"/>
                </a:rPr>
                <a:t>元</a:t>
              </a:r>
              <a:endParaRPr kumimoji="0" lang="zh-CN" altLang="zh-CN" b="0" i="0" u="none" strike="noStrike" kern="1200" cap="none" spc="0" normalizeH="0" baseline="0" noProof="1" dirty="0">
                <a:solidFill>
                  <a:schemeClr val="tx1"/>
                </a:solidFill>
                <a:latin typeface="微软雅黑" panose="020B0503020204020204" charset="-122"/>
                <a:ea typeface="微软雅黑" panose="020B0503020204020204" charset="-122"/>
                <a:cs typeface="+mn-ea"/>
              </a:endParaRPr>
            </a:p>
            <a:p>
              <a:pPr marL="0" marR="0" indent="466725" algn="l" defTabSz="685800" rtl="0" eaLnBrk="1" fontAlgn="base" latinLnBrk="0" hangingPunct="1">
                <a:lnSpc>
                  <a:spcPct val="115000"/>
                </a:lnSpc>
                <a:spcBef>
                  <a:spcPts val="20"/>
                </a:spcBef>
                <a:spcAft>
                  <a:spcPts val="0"/>
                </a:spcAft>
                <a:buClrTx/>
                <a:buSzTx/>
                <a:buFont typeface="Arial" panose="020B0604020202020204" pitchFamily="34" charset="0"/>
                <a:buNone/>
              </a:pPr>
              <a:r>
                <a:rPr lang="en-US" altLang="zh-CN" dirty="0">
                  <a:latin typeface="微软雅黑" panose="020B0503020204020204" charset="-122"/>
                  <a:ea typeface="微软雅黑" panose="020B0503020204020204" charset="-122"/>
                  <a:cs typeface="+mn-ea"/>
                  <a:sym typeface="+mn-ea"/>
                </a:rPr>
                <a:t>D.4 000</a:t>
              </a:r>
              <a:r>
                <a:rPr lang="zh-CN" altLang="zh-CN" dirty="0">
                  <a:latin typeface="微软雅黑" panose="020B0503020204020204" charset="-122"/>
                  <a:ea typeface="微软雅黑" panose="020B0503020204020204" charset="-122"/>
                  <a:cs typeface="+mn-ea"/>
                  <a:sym typeface="+mn-ea"/>
                </a:rPr>
                <a:t>×</a:t>
              </a:r>
              <a:r>
                <a:rPr lang="en-US" altLang="zh-CN" dirty="0">
                  <a:latin typeface="微软雅黑" panose="020B0503020204020204" charset="-122"/>
                  <a:ea typeface="微软雅黑" panose="020B0503020204020204" charset="-122"/>
                  <a:cs typeface="+mn-ea"/>
                  <a:sym typeface="+mn-ea"/>
                </a:rPr>
                <a:t>5</a:t>
              </a:r>
              <a:r>
                <a:rPr lang="zh-CN" altLang="zh-CN" dirty="0">
                  <a:latin typeface="微软雅黑" panose="020B0503020204020204" charset="-122"/>
                  <a:ea typeface="微软雅黑" panose="020B0503020204020204" charset="-122"/>
                  <a:cs typeface="+mn-ea"/>
                  <a:sym typeface="+mn-ea"/>
                </a:rPr>
                <a:t>＝</a:t>
              </a:r>
              <a:r>
                <a:rPr lang="en-US" altLang="zh-CN" dirty="0">
                  <a:latin typeface="微软雅黑" panose="020B0503020204020204" charset="-122"/>
                  <a:ea typeface="微软雅黑" panose="020B0503020204020204" charset="-122"/>
                  <a:cs typeface="+mn-ea"/>
                  <a:sym typeface="+mn-ea"/>
                </a:rPr>
                <a:t>20 000</a:t>
              </a:r>
              <a:r>
                <a:rPr lang="zh-CN" altLang="zh-CN" dirty="0">
                  <a:latin typeface="微软雅黑" panose="020B0503020204020204" charset="-122"/>
                  <a:ea typeface="微软雅黑" panose="020B0503020204020204" charset="-122"/>
                  <a:cs typeface="+mn-ea"/>
                  <a:sym typeface="+mn-ea"/>
                </a:rPr>
                <a:t>元</a:t>
              </a:r>
              <a:endParaRPr lang="zh-CN" altLang="en-US"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
        <p:nvSpPr>
          <p:cNvPr id="3" name="文本框 2"/>
          <p:cNvSpPr txBox="1"/>
          <p:nvPr/>
        </p:nvSpPr>
        <p:spPr>
          <a:xfrm>
            <a:off x="539115" y="4454525"/>
            <a:ext cx="7746365" cy="1835150"/>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charset="-122"/>
                <a:ea typeface="微软雅黑" panose="020B0503020204020204" charset="-122"/>
                <a:sym typeface="华康少女文字W5(P)" pitchFamily="82" charset="-122"/>
              </a:rPr>
              <a:t>【答案】</a:t>
            </a:r>
            <a:r>
              <a:rPr lang="en-US" altLang="zh-CN" sz="1800" dirty="0">
                <a:solidFill>
                  <a:srgbClr val="FF0000"/>
                </a:solidFill>
                <a:latin typeface="微软雅黑" panose="020B0503020204020204" charset="-122"/>
                <a:ea typeface="微软雅黑" panose="020B0503020204020204" charset="-122"/>
                <a:sym typeface="华康少女文字W5(P)" pitchFamily="82" charset="-122"/>
              </a:rPr>
              <a:t>A</a:t>
            </a:r>
            <a:endParaRPr lang="en-US" altLang="zh-CN" sz="1800" dirty="0">
              <a:solidFill>
                <a:srgbClr val="FF0000"/>
              </a:solidFill>
              <a:latin typeface="微软雅黑" panose="020B0503020204020204" charset="-122"/>
              <a:ea typeface="微软雅黑" panose="020B0503020204020204" charset="-122"/>
              <a:sym typeface="华康少女文字W5(P)" pitchFamily="82" charset="-122"/>
            </a:endParaRPr>
          </a:p>
          <a:p>
            <a:pPr indent="466725" defTabSz="685800">
              <a:lnSpc>
                <a:spcPct val="120000"/>
              </a:lnSpc>
              <a:spcBef>
                <a:spcPct val="0"/>
              </a:spcBef>
              <a:buClrTx/>
              <a:buSzTx/>
            </a:pPr>
            <a:r>
              <a:rPr lang="zh-CN" altLang="zh-CN" sz="1800" dirty="0">
                <a:solidFill>
                  <a:srgbClr val="FF0000"/>
                </a:solidFill>
                <a:latin typeface="微软雅黑" panose="020B0503020204020204" charset="-122"/>
                <a:ea typeface="微软雅黑" panose="020B0503020204020204" charset="-122"/>
                <a:sym typeface="+mn-ea"/>
              </a:rPr>
              <a:t>【解析】</a:t>
            </a:r>
            <a:r>
              <a:rPr lang="zh-CN" altLang="zh-CN" sz="1800" dirty="0">
                <a:latin typeface="微软雅黑" panose="020B0503020204020204" charset="-122"/>
                <a:ea typeface="微软雅黑" panose="020B0503020204020204" charset="-122"/>
                <a:sym typeface="+mn-ea"/>
              </a:rPr>
              <a:t>城镇土地使用税的征税范围包括在城市、县城、建制镇、工矿区范围内的土地，农村的土地不属于城镇土地使用税的征税范围。</a:t>
            </a:r>
            <a:endParaRPr lang="zh-CN" altLang="en-US" sz="1800">
              <a:solidFill>
                <a:schemeClr val="tx1"/>
              </a:solidFill>
              <a:latin typeface="Nexa Light" pitchFamily="50" charset="0"/>
              <a:ea typeface="华康少女文字W5(P)" pitchFamily="82" charset="-122"/>
            </a:endParaRPr>
          </a:p>
          <a:p>
            <a:pPr indent="466725" defTabSz="685800">
              <a:lnSpc>
                <a:spcPct val="150000"/>
              </a:lnSpc>
              <a:spcBef>
                <a:spcPct val="0"/>
              </a:spcBef>
              <a:buClrTx/>
              <a:buSzTx/>
            </a:pPr>
            <a:endParaRPr lang="zh-CN" altLang="zh-CN" sz="1800" kern="1200" dirty="0">
              <a:latin typeface="微软雅黑" panose="020B0503020204020204" charset="-122"/>
              <a:ea typeface="微软雅黑" panose="020B0503020204020204" charset="-122"/>
              <a:cs typeface="+mn-cs"/>
            </a:endParaRPr>
          </a:p>
          <a:p>
            <a:pPr indent="466725" defTabSz="685800">
              <a:spcBef>
                <a:spcPct val="0"/>
              </a:spcBef>
              <a:buClrTx/>
              <a:buSzTx/>
            </a:pPr>
            <a:endParaRPr lang="zh-CN" altLang="zh-CN" sz="1800" kern="1200" dirty="0">
              <a:latin typeface="微软雅黑" panose="020B0503020204020204" charset="-122"/>
              <a:ea typeface="微软雅黑" panose="020B050302020402020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7041" name="标题 14337"/>
          <p:cNvSpPr>
            <a:spLocks noGrp="1"/>
          </p:cNvSpPr>
          <p:nvPr>
            <p:ph type="title"/>
          </p:nvPr>
        </p:nvSpPr>
        <p:spPr>
          <a:xfrm>
            <a:off x="457200" y="104775"/>
            <a:ext cx="8229600" cy="706438"/>
          </a:xfrm>
        </p:spPr>
        <p:txBody>
          <a:bodyPr wrap="square" anchor="ctr" anchorCtr="0"/>
          <a:p>
            <a:r>
              <a:rPr lang="zh-CN" altLang="en-US" sz="2800" dirty="0">
                <a:solidFill>
                  <a:srgbClr val="FF0000"/>
                </a:solidFill>
                <a:latin typeface="微软雅黑" panose="020B0503020204020204" charset="-122"/>
                <a:ea typeface="微软雅黑" panose="020B0503020204020204" charset="-122"/>
              </a:rPr>
              <a:t>三、城镇土地使用税纳税申报</a:t>
            </a:r>
            <a:endParaRPr lang="zh-CN" altLang="en-US" sz="2800" dirty="0">
              <a:solidFill>
                <a:srgbClr val="FF0000"/>
              </a:solidFill>
              <a:latin typeface="微软雅黑" panose="020B0503020204020204" charset="-122"/>
              <a:ea typeface="微软雅黑" panose="020B0503020204020204" charset="-122"/>
            </a:endParaRPr>
          </a:p>
        </p:txBody>
      </p:sp>
      <p:pic>
        <p:nvPicPr>
          <p:cNvPr id="87042" name="图片 14339" descr="004_s">
            <a:hlinkClick r:id="rId1" action="ppaction://hlinksldjump"/>
          </p:cNvPr>
          <p:cNvPicPr>
            <a:picLocks noChangeAspect="1"/>
          </p:cNvPicPr>
          <p:nvPr/>
        </p:nvPicPr>
        <p:blipFill>
          <a:blip r:embed="rId2"/>
          <a:stretch>
            <a:fillRect/>
          </a:stretch>
        </p:blipFill>
        <p:spPr>
          <a:xfrm>
            <a:off x="8305800" y="6242050"/>
            <a:ext cx="762000" cy="539750"/>
          </a:xfrm>
          <a:prstGeom prst="rect">
            <a:avLst/>
          </a:prstGeom>
          <a:noFill/>
          <a:ln w="9525">
            <a:noFill/>
          </a:ln>
        </p:spPr>
      </p:pic>
      <p:graphicFrame>
        <p:nvGraphicFramePr>
          <p:cNvPr id="14448" name="内容占位符 14447"/>
          <p:cNvGraphicFramePr/>
          <p:nvPr>
            <p:ph idx="1"/>
          </p:nvPr>
        </p:nvGraphicFramePr>
        <p:xfrm>
          <a:off x="214313" y="1143000"/>
          <a:ext cx="8714105" cy="5718810"/>
        </p:xfrm>
        <a:graphic>
          <a:graphicData uri="http://schemas.openxmlformats.org/drawingml/2006/table">
            <a:tbl>
              <a:tblPr/>
              <a:tblGrid>
                <a:gridCol w="3241675"/>
                <a:gridCol w="5472430"/>
              </a:tblGrid>
              <a:tr h="396240">
                <a:tc>
                  <a:txBody>
                    <a:bodyPr/>
                    <a:lstStyle>
                      <a:lvl1pPr marL="342900" lvl="0" indent="-34290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600" u="none" kern="1200" baseline="0">
                          <a:solidFill>
                            <a:schemeClr val="tx1"/>
                          </a:solidFill>
                          <a:latin typeface="Arial" panose="020B0604020202020204" pitchFamily="34" charset="0"/>
                          <a:ea typeface="宋体" panose="02010600030101010101" pitchFamily="2" charset="-122"/>
                        </a:defRPr>
                      </a:lvl1pPr>
                      <a:lvl2pPr marL="669925" lvl="1" indent="-32512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q"/>
                        <a:defRPr sz="2200" b="0" i="0" u="none" kern="1200" baseline="0">
                          <a:solidFill>
                            <a:schemeClr val="tx1"/>
                          </a:solidFill>
                          <a:latin typeface="Arial" panose="020B0604020202020204" pitchFamily="34" charset="0"/>
                          <a:ea typeface="宋体" panose="02010600030101010101" pitchFamily="2" charset="-122"/>
                        </a:defRPr>
                      </a:lvl2pPr>
                      <a:lvl3pPr marL="1022350" lvl="2" indent="-35052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339850" lvl="3" indent="-315595"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q"/>
                        <a:defRPr sz="1800" b="0" i="0" u="none" kern="1200" baseline="0">
                          <a:solidFill>
                            <a:schemeClr val="tx1"/>
                          </a:solidFill>
                          <a:latin typeface="Arial" panose="020B0604020202020204" pitchFamily="34" charset="0"/>
                          <a:ea typeface="宋体" panose="02010600030101010101" pitchFamily="2" charset="-122"/>
                        </a:defRPr>
                      </a:lvl4pPr>
                      <a:lvl5pPr marL="1681480" lvl="4" indent="-339725"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lvl="0" algn="ctr">
                        <a:spcBef>
                          <a:spcPct val="0"/>
                        </a:spcBef>
                        <a:buNone/>
                      </a:pPr>
                      <a:r>
                        <a:rPr lang="zh-CN" altLang="en-US" sz="2000" b="1" dirty="0">
                          <a:latin typeface="宋体" panose="02010600030101010101" pitchFamily="2" charset="-122"/>
                          <a:ea typeface="隶书" panose="02010509060101010101" pitchFamily="49" charset="-122"/>
                        </a:rPr>
                        <a:t>情况</a:t>
                      </a:r>
                      <a:endParaRPr lang="zh-CN" altLang="en-US" sz="2000" b="1" dirty="0">
                        <a:latin typeface="宋体" panose="02010600030101010101" pitchFamily="2" charset="-122"/>
                        <a:ea typeface="隶书" panose="02010509060101010101" pitchFamily="49" charset="-122"/>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600" u="none" kern="1200" baseline="0">
                          <a:solidFill>
                            <a:schemeClr val="tx1"/>
                          </a:solidFill>
                          <a:latin typeface="Arial" panose="020B0604020202020204" pitchFamily="34" charset="0"/>
                          <a:ea typeface="宋体" panose="02010600030101010101" pitchFamily="2" charset="-122"/>
                        </a:defRPr>
                      </a:lvl1pPr>
                      <a:lvl2pPr marL="669925" lvl="1" indent="-32512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q"/>
                        <a:defRPr sz="2200" b="0" i="0" u="none" kern="1200" baseline="0">
                          <a:solidFill>
                            <a:schemeClr val="tx1"/>
                          </a:solidFill>
                          <a:latin typeface="Arial" panose="020B0604020202020204" pitchFamily="34" charset="0"/>
                          <a:ea typeface="宋体" panose="02010600030101010101" pitchFamily="2" charset="-122"/>
                        </a:defRPr>
                      </a:lvl2pPr>
                      <a:lvl3pPr marL="1022350" lvl="2" indent="-35052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339850" lvl="3" indent="-315595"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q"/>
                        <a:defRPr sz="1800" b="0" i="0" u="none" kern="1200" baseline="0">
                          <a:solidFill>
                            <a:schemeClr val="tx1"/>
                          </a:solidFill>
                          <a:latin typeface="Arial" panose="020B0604020202020204" pitchFamily="34" charset="0"/>
                          <a:ea typeface="宋体" panose="02010600030101010101" pitchFamily="2" charset="-122"/>
                        </a:defRPr>
                      </a:lvl4pPr>
                      <a:lvl5pPr marL="1681480" lvl="4" indent="-339725"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lvl="0" algn="ctr">
                        <a:spcBef>
                          <a:spcPct val="0"/>
                        </a:spcBef>
                        <a:buNone/>
                      </a:pPr>
                      <a:r>
                        <a:rPr lang="zh-CN" altLang="en-US" sz="2000" b="1" dirty="0">
                          <a:latin typeface="宋体" panose="02010600030101010101" pitchFamily="2" charset="-122"/>
                          <a:ea typeface="隶书" panose="02010509060101010101" pitchFamily="49" charset="-122"/>
                        </a:rPr>
                        <a:t>纳税义务发生时间</a:t>
                      </a:r>
                      <a:endParaRPr lang="zh-CN" altLang="en-US" sz="2000" b="1" dirty="0">
                        <a:latin typeface="宋体" panose="02010600030101010101" pitchFamily="2" charset="-122"/>
                        <a:ea typeface="隶书" panose="02010509060101010101" pitchFamily="49" charset="-122"/>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04190">
                <a:tc>
                  <a:txBody>
                    <a:bodyPr/>
                    <a:lstStyle>
                      <a:lvl1pPr marL="342900" lvl="0" indent="-34290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600" u="none" kern="1200" baseline="0">
                          <a:solidFill>
                            <a:schemeClr val="tx1"/>
                          </a:solidFill>
                          <a:latin typeface="Arial" panose="020B0604020202020204" pitchFamily="34" charset="0"/>
                          <a:ea typeface="宋体" panose="02010600030101010101" pitchFamily="2" charset="-122"/>
                        </a:defRPr>
                      </a:lvl1pPr>
                      <a:lvl2pPr marL="669925" lvl="1" indent="-32512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q"/>
                        <a:defRPr sz="2200" b="0" i="0" u="none" kern="1200" baseline="0">
                          <a:solidFill>
                            <a:schemeClr val="tx1"/>
                          </a:solidFill>
                          <a:latin typeface="Arial" panose="020B0604020202020204" pitchFamily="34" charset="0"/>
                          <a:ea typeface="宋体" panose="02010600030101010101" pitchFamily="2" charset="-122"/>
                        </a:defRPr>
                      </a:lvl2pPr>
                      <a:lvl3pPr marL="1022350" lvl="2" indent="-35052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339850" lvl="3" indent="-315595"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q"/>
                        <a:defRPr sz="1800" b="0" i="0" u="none" kern="1200" baseline="0">
                          <a:solidFill>
                            <a:schemeClr val="tx1"/>
                          </a:solidFill>
                          <a:latin typeface="Arial" panose="020B0604020202020204" pitchFamily="34" charset="0"/>
                          <a:ea typeface="宋体" panose="02010600030101010101" pitchFamily="2" charset="-122"/>
                        </a:defRPr>
                      </a:lvl4pPr>
                      <a:lvl5pPr marL="1681480" lvl="4" indent="-339725"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lvl="0" algn="ctr">
                        <a:spcBef>
                          <a:spcPct val="0"/>
                        </a:spcBef>
                        <a:buNone/>
                      </a:pPr>
                      <a:r>
                        <a:rPr lang="zh-CN" altLang="en-US" sz="2000" b="1" dirty="0">
                          <a:latin typeface="宋体" panose="02010600030101010101" pitchFamily="2" charset="-122"/>
                          <a:ea typeface="隶书" panose="02010509060101010101" pitchFamily="49" charset="-122"/>
                        </a:rPr>
                        <a:t>购置新建商品房</a:t>
                      </a:r>
                      <a:endParaRPr lang="zh-CN" altLang="en-US" sz="2000" b="1" dirty="0">
                        <a:latin typeface="宋体" panose="02010600030101010101" pitchFamily="2" charset="-122"/>
                        <a:ea typeface="隶书" panose="02010509060101010101" pitchFamily="49" charset="-122"/>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600" u="none" kern="1200" baseline="0">
                          <a:solidFill>
                            <a:schemeClr val="tx1"/>
                          </a:solidFill>
                          <a:latin typeface="Arial" panose="020B0604020202020204" pitchFamily="34" charset="0"/>
                          <a:ea typeface="宋体" panose="02010600030101010101" pitchFamily="2" charset="-122"/>
                        </a:defRPr>
                      </a:lvl1pPr>
                      <a:lvl2pPr marL="669925" lvl="1" indent="-32512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q"/>
                        <a:defRPr sz="2200" b="0" i="0" u="none" kern="1200" baseline="0">
                          <a:solidFill>
                            <a:schemeClr val="tx1"/>
                          </a:solidFill>
                          <a:latin typeface="Arial" panose="020B0604020202020204" pitchFamily="34" charset="0"/>
                          <a:ea typeface="宋体" panose="02010600030101010101" pitchFamily="2" charset="-122"/>
                        </a:defRPr>
                      </a:lvl2pPr>
                      <a:lvl3pPr marL="1022350" lvl="2" indent="-35052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339850" lvl="3" indent="-315595"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q"/>
                        <a:defRPr sz="1800" b="0" i="0" u="none" kern="1200" baseline="0">
                          <a:solidFill>
                            <a:schemeClr val="tx1"/>
                          </a:solidFill>
                          <a:latin typeface="Arial" panose="020B0604020202020204" pitchFamily="34" charset="0"/>
                          <a:ea typeface="宋体" panose="02010600030101010101" pitchFamily="2" charset="-122"/>
                        </a:defRPr>
                      </a:lvl4pPr>
                      <a:lvl5pPr marL="1681480" lvl="4" indent="-339725"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lvl="0">
                        <a:spcBef>
                          <a:spcPct val="0"/>
                        </a:spcBef>
                        <a:buNone/>
                      </a:pPr>
                      <a:r>
                        <a:rPr lang="zh-CN" altLang="en-US" sz="2000" b="1" dirty="0">
                          <a:latin typeface="宋体" panose="02010600030101010101" pitchFamily="2" charset="-122"/>
                          <a:ea typeface="隶书" panose="02010509060101010101" pitchFamily="49" charset="-122"/>
                        </a:rPr>
                        <a:t>房屋交付使用之</a:t>
                      </a:r>
                      <a:r>
                        <a:rPr lang="zh-CN" altLang="en-US" sz="2000" b="1" dirty="0">
                          <a:solidFill>
                            <a:srgbClr val="FF0000"/>
                          </a:solidFill>
                          <a:latin typeface="宋体" panose="02010600030101010101" pitchFamily="2" charset="-122"/>
                          <a:ea typeface="隶书" panose="02010509060101010101" pitchFamily="49" charset="-122"/>
                        </a:rPr>
                        <a:t>次月</a:t>
                      </a:r>
                      <a:r>
                        <a:rPr lang="zh-CN" altLang="en-US" sz="2000" b="1" dirty="0">
                          <a:latin typeface="宋体" panose="02010600030101010101" pitchFamily="2" charset="-122"/>
                          <a:ea typeface="隶书" panose="02010509060101010101" pitchFamily="49" charset="-122"/>
                        </a:rPr>
                        <a:t>起</a:t>
                      </a:r>
                      <a:endParaRPr lang="zh-CN" altLang="en-US" sz="2000" b="1" dirty="0">
                        <a:latin typeface="宋体" panose="02010600030101010101" pitchFamily="2" charset="-122"/>
                        <a:ea typeface="隶书" panose="02010509060101010101" pitchFamily="49" charset="-122"/>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701040">
                <a:tc>
                  <a:txBody>
                    <a:bodyPr/>
                    <a:lstStyle>
                      <a:lvl1pPr marL="342900" lvl="0" indent="-34290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600" u="none" kern="1200" baseline="0">
                          <a:solidFill>
                            <a:schemeClr val="tx1"/>
                          </a:solidFill>
                          <a:latin typeface="Arial" panose="020B0604020202020204" pitchFamily="34" charset="0"/>
                          <a:ea typeface="宋体" panose="02010600030101010101" pitchFamily="2" charset="-122"/>
                        </a:defRPr>
                      </a:lvl1pPr>
                      <a:lvl2pPr marL="669925" lvl="1" indent="-32512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q"/>
                        <a:defRPr sz="2200" b="0" i="0" u="none" kern="1200" baseline="0">
                          <a:solidFill>
                            <a:schemeClr val="tx1"/>
                          </a:solidFill>
                          <a:latin typeface="Arial" panose="020B0604020202020204" pitchFamily="34" charset="0"/>
                          <a:ea typeface="宋体" panose="02010600030101010101" pitchFamily="2" charset="-122"/>
                        </a:defRPr>
                      </a:lvl2pPr>
                      <a:lvl3pPr marL="1022350" lvl="2" indent="-35052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339850" lvl="3" indent="-315595"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q"/>
                        <a:defRPr sz="1800" b="0" i="0" u="none" kern="1200" baseline="0">
                          <a:solidFill>
                            <a:schemeClr val="tx1"/>
                          </a:solidFill>
                          <a:latin typeface="Arial" panose="020B0604020202020204" pitchFamily="34" charset="0"/>
                          <a:ea typeface="宋体" panose="02010600030101010101" pitchFamily="2" charset="-122"/>
                        </a:defRPr>
                      </a:lvl4pPr>
                      <a:lvl5pPr marL="1681480" lvl="4" indent="-339725"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lvl="0" algn="ctr">
                        <a:spcBef>
                          <a:spcPct val="0"/>
                        </a:spcBef>
                        <a:buNone/>
                      </a:pPr>
                      <a:r>
                        <a:rPr lang="zh-CN" altLang="en-US" sz="2000" b="1" dirty="0">
                          <a:latin typeface="宋体" panose="02010600030101010101" pitchFamily="2" charset="-122"/>
                          <a:ea typeface="隶书" panose="02010509060101010101" pitchFamily="49" charset="-122"/>
                        </a:rPr>
                        <a:t>购置存量房</a:t>
                      </a:r>
                      <a:endParaRPr lang="zh-CN" altLang="en-US" sz="2000" b="1" dirty="0">
                        <a:latin typeface="宋体" panose="02010600030101010101" pitchFamily="2" charset="-122"/>
                        <a:ea typeface="隶书" panose="02010509060101010101" pitchFamily="49" charset="-122"/>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600" u="none" kern="1200" baseline="0">
                          <a:solidFill>
                            <a:schemeClr val="tx1"/>
                          </a:solidFill>
                          <a:latin typeface="Arial" panose="020B0604020202020204" pitchFamily="34" charset="0"/>
                          <a:ea typeface="宋体" panose="02010600030101010101" pitchFamily="2" charset="-122"/>
                        </a:defRPr>
                      </a:lvl1pPr>
                      <a:lvl2pPr marL="669925" lvl="1" indent="-32512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q"/>
                        <a:defRPr sz="2200" b="0" i="0" u="none" kern="1200" baseline="0">
                          <a:solidFill>
                            <a:schemeClr val="tx1"/>
                          </a:solidFill>
                          <a:latin typeface="Arial" panose="020B0604020202020204" pitchFamily="34" charset="0"/>
                          <a:ea typeface="宋体" panose="02010600030101010101" pitchFamily="2" charset="-122"/>
                        </a:defRPr>
                      </a:lvl2pPr>
                      <a:lvl3pPr marL="1022350" lvl="2" indent="-35052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339850" lvl="3" indent="-315595"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q"/>
                        <a:defRPr sz="1800" b="0" i="0" u="none" kern="1200" baseline="0">
                          <a:solidFill>
                            <a:schemeClr val="tx1"/>
                          </a:solidFill>
                          <a:latin typeface="Arial" panose="020B0604020202020204" pitchFamily="34" charset="0"/>
                          <a:ea typeface="宋体" panose="02010600030101010101" pitchFamily="2" charset="-122"/>
                        </a:defRPr>
                      </a:lvl4pPr>
                      <a:lvl5pPr marL="1681480" lvl="4" indent="-339725"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lvl="0">
                        <a:spcBef>
                          <a:spcPct val="0"/>
                        </a:spcBef>
                        <a:buNone/>
                      </a:pPr>
                      <a:r>
                        <a:rPr lang="zh-CN" altLang="en-US" sz="2000" b="1" dirty="0">
                          <a:latin typeface="宋体" panose="02010600030101010101" pitchFamily="2" charset="-122"/>
                          <a:ea typeface="隶书" panose="02010509060101010101" pitchFamily="49" charset="-122"/>
                        </a:rPr>
                        <a:t>房地产权属登记机关签发房屋权属证书之</a:t>
                      </a:r>
                      <a:r>
                        <a:rPr lang="zh-CN" altLang="en-US" sz="2000" b="1" dirty="0">
                          <a:solidFill>
                            <a:srgbClr val="FF0000"/>
                          </a:solidFill>
                          <a:latin typeface="宋体" panose="02010600030101010101" pitchFamily="2" charset="-122"/>
                          <a:ea typeface="隶书" panose="02010509060101010101" pitchFamily="49" charset="-122"/>
                        </a:rPr>
                        <a:t>次月</a:t>
                      </a:r>
                      <a:r>
                        <a:rPr lang="zh-CN" altLang="en-US" sz="2000" b="1" dirty="0">
                          <a:latin typeface="宋体" panose="02010600030101010101" pitchFamily="2" charset="-122"/>
                          <a:ea typeface="隶书" panose="02010509060101010101" pitchFamily="49" charset="-122"/>
                        </a:rPr>
                        <a:t>起</a:t>
                      </a:r>
                      <a:endParaRPr lang="zh-CN" altLang="en-US" sz="2000" b="1" dirty="0">
                        <a:latin typeface="宋体" panose="02010600030101010101" pitchFamily="2" charset="-122"/>
                        <a:ea typeface="隶书" panose="02010509060101010101" pitchFamily="49" charset="-122"/>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04190">
                <a:tc>
                  <a:txBody>
                    <a:bodyPr/>
                    <a:lstStyle>
                      <a:lvl1pPr marL="342900" lvl="0" indent="-34290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600" u="none" kern="1200" baseline="0">
                          <a:solidFill>
                            <a:schemeClr val="tx1"/>
                          </a:solidFill>
                          <a:latin typeface="Arial" panose="020B0604020202020204" pitchFamily="34" charset="0"/>
                          <a:ea typeface="宋体" panose="02010600030101010101" pitchFamily="2" charset="-122"/>
                        </a:defRPr>
                      </a:lvl1pPr>
                      <a:lvl2pPr marL="669925" lvl="1" indent="-32512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q"/>
                        <a:defRPr sz="2200" b="0" i="0" u="none" kern="1200" baseline="0">
                          <a:solidFill>
                            <a:schemeClr val="tx1"/>
                          </a:solidFill>
                          <a:latin typeface="Arial" panose="020B0604020202020204" pitchFamily="34" charset="0"/>
                          <a:ea typeface="宋体" panose="02010600030101010101" pitchFamily="2" charset="-122"/>
                        </a:defRPr>
                      </a:lvl2pPr>
                      <a:lvl3pPr marL="1022350" lvl="2" indent="-35052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339850" lvl="3" indent="-315595"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q"/>
                        <a:defRPr sz="1800" b="0" i="0" u="none" kern="1200" baseline="0">
                          <a:solidFill>
                            <a:schemeClr val="tx1"/>
                          </a:solidFill>
                          <a:latin typeface="Arial" panose="020B0604020202020204" pitchFamily="34" charset="0"/>
                          <a:ea typeface="宋体" panose="02010600030101010101" pitchFamily="2" charset="-122"/>
                        </a:defRPr>
                      </a:lvl4pPr>
                      <a:lvl5pPr marL="1681480" lvl="4" indent="-339725"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lvl="0" algn="ctr">
                        <a:spcBef>
                          <a:spcPct val="0"/>
                        </a:spcBef>
                        <a:buNone/>
                      </a:pPr>
                      <a:r>
                        <a:rPr lang="zh-CN" altLang="en-US" sz="2000" b="1" dirty="0">
                          <a:latin typeface="宋体" panose="02010600030101010101" pitchFamily="2" charset="-122"/>
                          <a:ea typeface="隶书" panose="02010509060101010101" pitchFamily="49" charset="-122"/>
                        </a:rPr>
                        <a:t>出租、出借房地产</a:t>
                      </a:r>
                      <a:endParaRPr lang="zh-CN" altLang="en-US" sz="2000" b="1" dirty="0">
                        <a:latin typeface="宋体" panose="02010600030101010101" pitchFamily="2" charset="-122"/>
                        <a:ea typeface="隶书" panose="02010509060101010101" pitchFamily="49" charset="-122"/>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600" u="none" kern="1200" baseline="0">
                          <a:solidFill>
                            <a:schemeClr val="tx1"/>
                          </a:solidFill>
                          <a:latin typeface="Arial" panose="020B0604020202020204" pitchFamily="34" charset="0"/>
                          <a:ea typeface="宋体" panose="02010600030101010101" pitchFamily="2" charset="-122"/>
                        </a:defRPr>
                      </a:lvl1pPr>
                      <a:lvl2pPr marL="669925" lvl="1" indent="-32512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q"/>
                        <a:defRPr sz="2200" b="0" i="0" u="none" kern="1200" baseline="0">
                          <a:solidFill>
                            <a:schemeClr val="tx1"/>
                          </a:solidFill>
                          <a:latin typeface="Arial" panose="020B0604020202020204" pitchFamily="34" charset="0"/>
                          <a:ea typeface="宋体" panose="02010600030101010101" pitchFamily="2" charset="-122"/>
                        </a:defRPr>
                      </a:lvl2pPr>
                      <a:lvl3pPr marL="1022350" lvl="2" indent="-35052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339850" lvl="3" indent="-315595"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q"/>
                        <a:defRPr sz="1800" b="0" i="0" u="none" kern="1200" baseline="0">
                          <a:solidFill>
                            <a:schemeClr val="tx1"/>
                          </a:solidFill>
                          <a:latin typeface="Arial" panose="020B0604020202020204" pitchFamily="34" charset="0"/>
                          <a:ea typeface="宋体" panose="02010600030101010101" pitchFamily="2" charset="-122"/>
                        </a:defRPr>
                      </a:lvl4pPr>
                      <a:lvl5pPr marL="1681480" lvl="4" indent="-339725"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lvl="0">
                        <a:spcBef>
                          <a:spcPct val="0"/>
                        </a:spcBef>
                        <a:buNone/>
                      </a:pPr>
                      <a:r>
                        <a:rPr lang="zh-CN" altLang="en-US" sz="2000" b="1" dirty="0">
                          <a:latin typeface="宋体" panose="02010600030101010101" pitchFamily="2" charset="-122"/>
                          <a:ea typeface="隶书" panose="02010509060101010101" pitchFamily="49" charset="-122"/>
                        </a:rPr>
                        <a:t>交付出租出借房产之</a:t>
                      </a:r>
                      <a:r>
                        <a:rPr lang="zh-CN" altLang="en-US" sz="2000" b="1" dirty="0">
                          <a:solidFill>
                            <a:srgbClr val="FF0000"/>
                          </a:solidFill>
                          <a:latin typeface="宋体" panose="02010600030101010101" pitchFamily="2" charset="-122"/>
                          <a:ea typeface="隶书" panose="02010509060101010101" pitchFamily="49" charset="-122"/>
                        </a:rPr>
                        <a:t>次月</a:t>
                      </a:r>
                      <a:r>
                        <a:rPr lang="zh-CN" altLang="en-US" sz="2000" b="1" dirty="0">
                          <a:latin typeface="宋体" panose="02010600030101010101" pitchFamily="2" charset="-122"/>
                          <a:ea typeface="隶书" panose="02010509060101010101" pitchFamily="49" charset="-122"/>
                        </a:rPr>
                        <a:t>起</a:t>
                      </a:r>
                      <a:endParaRPr lang="zh-CN" altLang="en-US" sz="2000" b="1" dirty="0">
                        <a:latin typeface="宋体" panose="02010600030101010101" pitchFamily="2" charset="-122"/>
                        <a:ea typeface="隶书" panose="02010509060101010101" pitchFamily="49" charset="-122"/>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310640">
                <a:tc>
                  <a:txBody>
                    <a:bodyPr/>
                    <a:lstStyle>
                      <a:lvl1pPr marL="342900" lvl="0" indent="-34290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600" u="none" kern="1200" baseline="0">
                          <a:solidFill>
                            <a:schemeClr val="tx1"/>
                          </a:solidFill>
                          <a:latin typeface="Arial" panose="020B0604020202020204" pitchFamily="34" charset="0"/>
                          <a:ea typeface="宋体" panose="02010600030101010101" pitchFamily="2" charset="-122"/>
                        </a:defRPr>
                      </a:lvl1pPr>
                      <a:lvl2pPr marL="669925" lvl="1" indent="-32512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q"/>
                        <a:defRPr sz="2200" b="0" i="0" u="none" kern="1200" baseline="0">
                          <a:solidFill>
                            <a:schemeClr val="tx1"/>
                          </a:solidFill>
                          <a:latin typeface="Arial" panose="020B0604020202020204" pitchFamily="34" charset="0"/>
                          <a:ea typeface="宋体" panose="02010600030101010101" pitchFamily="2" charset="-122"/>
                        </a:defRPr>
                      </a:lvl2pPr>
                      <a:lvl3pPr marL="1022350" lvl="2" indent="-35052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339850" lvl="3" indent="-315595"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q"/>
                        <a:defRPr sz="1800" b="0" i="0" u="none" kern="1200" baseline="0">
                          <a:solidFill>
                            <a:schemeClr val="tx1"/>
                          </a:solidFill>
                          <a:latin typeface="Arial" panose="020B0604020202020204" pitchFamily="34" charset="0"/>
                          <a:ea typeface="宋体" panose="02010600030101010101" pitchFamily="2" charset="-122"/>
                        </a:defRPr>
                      </a:lvl4pPr>
                      <a:lvl5pPr marL="1681480" lvl="4" indent="-339725"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lvl="0" algn="ctr">
                        <a:spcBef>
                          <a:spcPct val="0"/>
                        </a:spcBef>
                        <a:buNone/>
                      </a:pPr>
                      <a:r>
                        <a:rPr lang="zh-CN" altLang="en-US" sz="2000" b="1" dirty="0">
                          <a:latin typeface="宋体" panose="02010600030101010101" pitchFamily="2" charset="-122"/>
                          <a:ea typeface="隶书" panose="02010509060101010101" pitchFamily="49" charset="-122"/>
                        </a:rPr>
                        <a:t>以出让或转让方式有偿取得土地使用权的</a:t>
                      </a:r>
                      <a:endParaRPr lang="zh-CN" altLang="en-US" sz="2000" b="1" dirty="0">
                        <a:latin typeface="宋体" panose="02010600030101010101" pitchFamily="2" charset="-122"/>
                        <a:ea typeface="隶书" panose="02010509060101010101" pitchFamily="49" charset="-122"/>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600" u="none" kern="1200" baseline="0">
                          <a:solidFill>
                            <a:schemeClr val="tx1"/>
                          </a:solidFill>
                          <a:latin typeface="Arial" panose="020B0604020202020204" pitchFamily="34" charset="0"/>
                          <a:ea typeface="宋体" panose="02010600030101010101" pitchFamily="2" charset="-122"/>
                        </a:defRPr>
                      </a:lvl1pPr>
                      <a:lvl2pPr marL="669925" lvl="1" indent="-32512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q"/>
                        <a:defRPr sz="2200" b="0" i="0" u="none" kern="1200" baseline="0">
                          <a:solidFill>
                            <a:schemeClr val="tx1"/>
                          </a:solidFill>
                          <a:latin typeface="Arial" panose="020B0604020202020204" pitchFamily="34" charset="0"/>
                          <a:ea typeface="宋体" panose="02010600030101010101" pitchFamily="2" charset="-122"/>
                        </a:defRPr>
                      </a:lvl2pPr>
                      <a:lvl3pPr marL="1022350" lvl="2" indent="-35052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339850" lvl="3" indent="-315595"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q"/>
                        <a:defRPr sz="1800" b="0" i="0" u="none" kern="1200" baseline="0">
                          <a:solidFill>
                            <a:schemeClr val="tx1"/>
                          </a:solidFill>
                          <a:latin typeface="Arial" panose="020B0604020202020204" pitchFamily="34" charset="0"/>
                          <a:ea typeface="宋体" panose="02010600030101010101" pitchFamily="2" charset="-122"/>
                        </a:defRPr>
                      </a:lvl4pPr>
                      <a:lvl5pPr marL="1681480" lvl="4" indent="-339725"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lvl="0">
                        <a:spcBef>
                          <a:spcPct val="0"/>
                        </a:spcBef>
                        <a:buNone/>
                      </a:pPr>
                      <a:r>
                        <a:rPr lang="zh-CN" altLang="en-US" sz="2000" b="1" dirty="0">
                          <a:latin typeface="宋体" panose="02010600030101010101" pitchFamily="2" charset="-122"/>
                          <a:ea typeface="隶书" panose="02010509060101010101" pitchFamily="49" charset="-122"/>
                        </a:rPr>
                        <a:t>应由受让方从合同约定交付土地时间的</a:t>
                      </a:r>
                      <a:r>
                        <a:rPr lang="zh-CN" altLang="en-US" sz="2000" b="1" dirty="0">
                          <a:solidFill>
                            <a:srgbClr val="FF0000"/>
                          </a:solidFill>
                          <a:latin typeface="宋体" panose="02010600030101010101" pitchFamily="2" charset="-122"/>
                          <a:ea typeface="隶书" panose="02010509060101010101" pitchFamily="49" charset="-122"/>
                        </a:rPr>
                        <a:t>次月</a:t>
                      </a:r>
                      <a:r>
                        <a:rPr lang="zh-CN" altLang="en-US" sz="2000" b="1" dirty="0">
                          <a:latin typeface="宋体" panose="02010600030101010101" pitchFamily="2" charset="-122"/>
                          <a:ea typeface="隶书" panose="02010509060101010101" pitchFamily="49" charset="-122"/>
                        </a:rPr>
                        <a:t>起缴纳城镇土地使用税；合同未约定交付土地时间的，由受让方从合同签订的</a:t>
                      </a:r>
                      <a:r>
                        <a:rPr lang="zh-CN" altLang="en-US" sz="2000" b="1" dirty="0">
                          <a:solidFill>
                            <a:srgbClr val="FF0000"/>
                          </a:solidFill>
                          <a:latin typeface="宋体" panose="02010600030101010101" pitchFamily="2" charset="-122"/>
                          <a:ea typeface="隶书" panose="02010509060101010101" pitchFamily="49" charset="-122"/>
                        </a:rPr>
                        <a:t>次月</a:t>
                      </a:r>
                      <a:r>
                        <a:rPr lang="zh-CN" altLang="en-US" sz="2000" b="1" dirty="0">
                          <a:latin typeface="宋体" panose="02010600030101010101" pitchFamily="2" charset="-122"/>
                          <a:ea typeface="隶书" panose="02010509060101010101" pitchFamily="49" charset="-122"/>
                        </a:rPr>
                        <a:t>起缴纳城镇土地使用税</a:t>
                      </a:r>
                      <a:endParaRPr lang="zh-CN" altLang="en-US" sz="2000" b="1" dirty="0">
                        <a:latin typeface="宋体" panose="02010600030101010101" pitchFamily="2" charset="-122"/>
                        <a:ea typeface="隶书" panose="02010509060101010101" pitchFamily="49" charset="-122"/>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04190">
                <a:tc>
                  <a:txBody>
                    <a:bodyPr/>
                    <a:lstStyle>
                      <a:lvl1pPr marL="342900" lvl="0" indent="-34290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600" u="none" kern="1200" baseline="0">
                          <a:solidFill>
                            <a:schemeClr val="tx1"/>
                          </a:solidFill>
                          <a:latin typeface="Arial" panose="020B0604020202020204" pitchFamily="34" charset="0"/>
                          <a:ea typeface="宋体" panose="02010600030101010101" pitchFamily="2" charset="-122"/>
                        </a:defRPr>
                      </a:lvl1pPr>
                      <a:lvl2pPr marL="669925" lvl="1" indent="-32512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q"/>
                        <a:defRPr sz="2200" b="0" i="0" u="none" kern="1200" baseline="0">
                          <a:solidFill>
                            <a:schemeClr val="tx1"/>
                          </a:solidFill>
                          <a:latin typeface="Arial" panose="020B0604020202020204" pitchFamily="34" charset="0"/>
                          <a:ea typeface="宋体" panose="02010600030101010101" pitchFamily="2" charset="-122"/>
                        </a:defRPr>
                      </a:lvl2pPr>
                      <a:lvl3pPr marL="1022350" lvl="2" indent="-35052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339850" lvl="3" indent="-315595"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q"/>
                        <a:defRPr sz="1800" b="0" i="0" u="none" kern="1200" baseline="0">
                          <a:solidFill>
                            <a:schemeClr val="tx1"/>
                          </a:solidFill>
                          <a:latin typeface="Arial" panose="020B0604020202020204" pitchFamily="34" charset="0"/>
                          <a:ea typeface="宋体" panose="02010600030101010101" pitchFamily="2" charset="-122"/>
                        </a:defRPr>
                      </a:lvl4pPr>
                      <a:lvl5pPr marL="1681480" lvl="4" indent="-339725"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lvl="0" algn="ctr">
                        <a:spcBef>
                          <a:spcPct val="0"/>
                        </a:spcBef>
                        <a:buNone/>
                      </a:pPr>
                      <a:r>
                        <a:rPr lang="zh-CN" altLang="en-US" sz="2000" b="1" dirty="0">
                          <a:latin typeface="宋体" panose="02010600030101010101" pitchFamily="2" charset="-122"/>
                          <a:ea typeface="隶书" panose="02010509060101010101" pitchFamily="49" charset="-122"/>
                        </a:rPr>
                        <a:t>新征用的耕地</a:t>
                      </a:r>
                      <a:endParaRPr lang="zh-CN" altLang="en-US" sz="2000" b="1" dirty="0">
                        <a:latin typeface="宋体" panose="02010600030101010101" pitchFamily="2" charset="-122"/>
                        <a:ea typeface="隶书" panose="02010509060101010101" pitchFamily="49" charset="-122"/>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600" u="none" kern="1200" baseline="0">
                          <a:solidFill>
                            <a:schemeClr val="tx1"/>
                          </a:solidFill>
                          <a:latin typeface="Arial" panose="020B0604020202020204" pitchFamily="34" charset="0"/>
                          <a:ea typeface="宋体" panose="02010600030101010101" pitchFamily="2" charset="-122"/>
                        </a:defRPr>
                      </a:lvl1pPr>
                      <a:lvl2pPr marL="669925" lvl="1" indent="-32512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q"/>
                        <a:defRPr sz="2200" b="0" i="0" u="none" kern="1200" baseline="0">
                          <a:solidFill>
                            <a:schemeClr val="tx1"/>
                          </a:solidFill>
                          <a:latin typeface="Arial" panose="020B0604020202020204" pitchFamily="34" charset="0"/>
                          <a:ea typeface="宋体" panose="02010600030101010101" pitchFamily="2" charset="-122"/>
                        </a:defRPr>
                      </a:lvl2pPr>
                      <a:lvl3pPr marL="1022350" lvl="2" indent="-35052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339850" lvl="3" indent="-315595"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q"/>
                        <a:defRPr sz="1800" b="0" i="0" u="none" kern="1200" baseline="0">
                          <a:solidFill>
                            <a:schemeClr val="tx1"/>
                          </a:solidFill>
                          <a:latin typeface="Arial" panose="020B0604020202020204" pitchFamily="34" charset="0"/>
                          <a:ea typeface="宋体" panose="02010600030101010101" pitchFamily="2" charset="-122"/>
                        </a:defRPr>
                      </a:lvl4pPr>
                      <a:lvl5pPr marL="1681480" lvl="4" indent="-339725"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lvl="0">
                        <a:spcBef>
                          <a:spcPct val="0"/>
                        </a:spcBef>
                        <a:buNone/>
                      </a:pPr>
                      <a:r>
                        <a:rPr lang="zh-CN" altLang="en-US" sz="2000" b="1" dirty="0">
                          <a:latin typeface="宋体" panose="02010600030101010101" pitchFamily="2" charset="-122"/>
                          <a:ea typeface="隶书" panose="02010509060101010101" pitchFamily="49" charset="-122"/>
                        </a:rPr>
                        <a:t>批准征用之日起满一年时</a:t>
                      </a:r>
                      <a:endParaRPr lang="zh-CN" altLang="en-US" sz="2000" b="1" dirty="0">
                        <a:latin typeface="宋体" panose="02010600030101010101" pitchFamily="2" charset="-122"/>
                        <a:ea typeface="隶书" panose="02010509060101010101" pitchFamily="49" charset="-122"/>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05460">
                <a:tc>
                  <a:txBody>
                    <a:bodyPr/>
                    <a:lstStyle>
                      <a:lvl1pPr marL="342900" lvl="0" indent="-34290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600" u="none" kern="1200" baseline="0">
                          <a:solidFill>
                            <a:schemeClr val="tx1"/>
                          </a:solidFill>
                          <a:latin typeface="Arial" panose="020B0604020202020204" pitchFamily="34" charset="0"/>
                          <a:ea typeface="宋体" panose="02010600030101010101" pitchFamily="2" charset="-122"/>
                        </a:defRPr>
                      </a:lvl1pPr>
                      <a:lvl2pPr marL="669925" lvl="1" indent="-32512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q"/>
                        <a:defRPr sz="2200" b="0" i="0" u="none" kern="1200" baseline="0">
                          <a:solidFill>
                            <a:schemeClr val="tx1"/>
                          </a:solidFill>
                          <a:latin typeface="Arial" panose="020B0604020202020204" pitchFamily="34" charset="0"/>
                          <a:ea typeface="宋体" panose="02010600030101010101" pitchFamily="2" charset="-122"/>
                        </a:defRPr>
                      </a:lvl2pPr>
                      <a:lvl3pPr marL="1022350" lvl="2" indent="-35052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339850" lvl="3" indent="-315595"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q"/>
                        <a:defRPr sz="1800" b="0" i="0" u="none" kern="1200" baseline="0">
                          <a:solidFill>
                            <a:schemeClr val="tx1"/>
                          </a:solidFill>
                          <a:latin typeface="Arial" panose="020B0604020202020204" pitchFamily="34" charset="0"/>
                          <a:ea typeface="宋体" panose="02010600030101010101" pitchFamily="2" charset="-122"/>
                        </a:defRPr>
                      </a:lvl4pPr>
                      <a:lvl5pPr marL="1681480" lvl="4" indent="-339725"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lvl="0" algn="ctr">
                        <a:spcBef>
                          <a:spcPct val="0"/>
                        </a:spcBef>
                        <a:buNone/>
                      </a:pPr>
                      <a:r>
                        <a:rPr lang="zh-CN" altLang="en-US" sz="2000" b="1" dirty="0">
                          <a:latin typeface="宋体" panose="02010600030101010101" pitchFamily="2" charset="-122"/>
                          <a:ea typeface="隶书" panose="02010509060101010101" pitchFamily="49" charset="-122"/>
                        </a:rPr>
                        <a:t>新征用的非耕地</a:t>
                      </a:r>
                      <a:endParaRPr lang="zh-CN" altLang="en-US" sz="2000" b="1" dirty="0">
                        <a:latin typeface="宋体" panose="02010600030101010101" pitchFamily="2" charset="-122"/>
                        <a:ea typeface="隶书" panose="02010509060101010101" pitchFamily="49" charset="-122"/>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600" u="none" kern="1200" baseline="0">
                          <a:solidFill>
                            <a:schemeClr val="tx1"/>
                          </a:solidFill>
                          <a:latin typeface="Arial" panose="020B0604020202020204" pitchFamily="34" charset="0"/>
                          <a:ea typeface="宋体" panose="02010600030101010101" pitchFamily="2" charset="-122"/>
                        </a:defRPr>
                      </a:lvl1pPr>
                      <a:lvl2pPr marL="669925" lvl="1" indent="-32512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q"/>
                        <a:defRPr sz="2200" b="0" i="0" u="none" kern="1200" baseline="0">
                          <a:solidFill>
                            <a:schemeClr val="tx1"/>
                          </a:solidFill>
                          <a:latin typeface="Arial" panose="020B0604020202020204" pitchFamily="34" charset="0"/>
                          <a:ea typeface="宋体" panose="02010600030101010101" pitchFamily="2" charset="-122"/>
                        </a:defRPr>
                      </a:lvl2pPr>
                      <a:lvl3pPr marL="1022350" lvl="2" indent="-35052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339850" lvl="3" indent="-315595"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q"/>
                        <a:defRPr sz="1800" b="0" i="0" u="none" kern="1200" baseline="0">
                          <a:solidFill>
                            <a:schemeClr val="tx1"/>
                          </a:solidFill>
                          <a:latin typeface="Arial" panose="020B0604020202020204" pitchFamily="34" charset="0"/>
                          <a:ea typeface="宋体" panose="02010600030101010101" pitchFamily="2" charset="-122"/>
                        </a:defRPr>
                      </a:lvl4pPr>
                      <a:lvl5pPr marL="1681480" lvl="4" indent="-339725"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lvl="0">
                        <a:spcBef>
                          <a:spcPct val="0"/>
                        </a:spcBef>
                        <a:buNone/>
                      </a:pPr>
                      <a:r>
                        <a:rPr lang="zh-CN" altLang="en-US" sz="2000" b="1" dirty="0">
                          <a:latin typeface="宋体" panose="02010600030101010101" pitchFamily="2" charset="-122"/>
                          <a:ea typeface="隶书" panose="02010509060101010101" pitchFamily="49" charset="-122"/>
                        </a:rPr>
                        <a:t>批准征用</a:t>
                      </a:r>
                      <a:r>
                        <a:rPr lang="zh-CN" altLang="en-US" sz="2000" b="1" dirty="0">
                          <a:solidFill>
                            <a:srgbClr val="FF0000"/>
                          </a:solidFill>
                          <a:latin typeface="宋体" panose="02010600030101010101" pitchFamily="2" charset="-122"/>
                          <a:ea typeface="隶书" panose="02010509060101010101" pitchFamily="49" charset="-122"/>
                        </a:rPr>
                        <a:t>次月</a:t>
                      </a:r>
                      <a:r>
                        <a:rPr lang="zh-CN" altLang="en-US" sz="2000" b="1" dirty="0">
                          <a:latin typeface="宋体" panose="02010600030101010101" pitchFamily="2" charset="-122"/>
                          <a:ea typeface="隶书" panose="02010509060101010101" pitchFamily="49" charset="-122"/>
                        </a:rPr>
                        <a:t>起</a:t>
                      </a:r>
                      <a:endParaRPr lang="zh-CN" altLang="en-US" sz="2000" b="1" dirty="0">
                        <a:latin typeface="宋体" panose="02010600030101010101" pitchFamily="2" charset="-122"/>
                        <a:ea typeface="隶书" panose="02010509060101010101" pitchFamily="49" charset="-122"/>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292860">
                <a:tc>
                  <a:txBody>
                    <a:bodyPr/>
                    <a:lstStyle>
                      <a:lvl1pPr marL="342900" lvl="0" indent="-34290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600" u="none" kern="1200" baseline="0">
                          <a:solidFill>
                            <a:schemeClr val="tx1"/>
                          </a:solidFill>
                          <a:latin typeface="Arial" panose="020B0604020202020204" pitchFamily="34" charset="0"/>
                          <a:ea typeface="宋体" panose="02010600030101010101" pitchFamily="2" charset="-122"/>
                        </a:defRPr>
                      </a:lvl1pPr>
                      <a:lvl2pPr marL="669925" lvl="1" indent="-32512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q"/>
                        <a:defRPr sz="2200" b="0" i="0" u="none" kern="1200" baseline="0">
                          <a:solidFill>
                            <a:schemeClr val="tx1"/>
                          </a:solidFill>
                          <a:latin typeface="Arial" panose="020B0604020202020204" pitchFamily="34" charset="0"/>
                          <a:ea typeface="宋体" panose="02010600030101010101" pitchFamily="2" charset="-122"/>
                        </a:defRPr>
                      </a:lvl2pPr>
                      <a:lvl3pPr marL="1022350" lvl="2" indent="-35052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339850" lvl="3" indent="-315595"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q"/>
                        <a:defRPr sz="1800" b="0" i="0" u="none" kern="1200" baseline="0">
                          <a:solidFill>
                            <a:schemeClr val="tx1"/>
                          </a:solidFill>
                          <a:latin typeface="Arial" panose="020B0604020202020204" pitchFamily="34" charset="0"/>
                          <a:ea typeface="宋体" panose="02010600030101010101" pitchFamily="2" charset="-122"/>
                        </a:defRPr>
                      </a:lvl4pPr>
                      <a:lvl5pPr marL="1681480" lvl="4" indent="-339725"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lvl="0">
                        <a:spcBef>
                          <a:spcPct val="0"/>
                        </a:spcBef>
                        <a:buNone/>
                      </a:pPr>
                      <a:r>
                        <a:rPr lang="zh-CN" altLang="en-US" sz="2000" b="1" dirty="0">
                          <a:latin typeface="宋体" panose="02010600030101010101" pitchFamily="2" charset="-122"/>
                          <a:ea typeface="隶书" panose="02010509060101010101" pitchFamily="49" charset="-122"/>
                        </a:rPr>
                        <a:t>纳税人因土地权利状态发生变化而依法终止土地使用税的纳税义务的</a:t>
                      </a:r>
                      <a:endParaRPr lang="zh-CN" altLang="en-US" sz="2000" b="1" dirty="0">
                        <a:latin typeface="宋体" panose="02010600030101010101" pitchFamily="2" charset="-122"/>
                        <a:ea typeface="隶书" panose="02010509060101010101" pitchFamily="49" charset="-122"/>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600" u="none" kern="1200" baseline="0">
                          <a:solidFill>
                            <a:schemeClr val="tx1"/>
                          </a:solidFill>
                          <a:latin typeface="Arial" panose="020B0604020202020204" pitchFamily="34" charset="0"/>
                          <a:ea typeface="宋体" panose="02010600030101010101" pitchFamily="2" charset="-122"/>
                        </a:defRPr>
                      </a:lvl1pPr>
                      <a:lvl2pPr marL="669925" lvl="1" indent="-32512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q"/>
                        <a:defRPr sz="2200" b="0" i="0" u="none" kern="1200" baseline="0">
                          <a:solidFill>
                            <a:schemeClr val="tx1"/>
                          </a:solidFill>
                          <a:latin typeface="Arial" panose="020B0604020202020204" pitchFamily="34" charset="0"/>
                          <a:ea typeface="宋体" panose="02010600030101010101" pitchFamily="2" charset="-122"/>
                        </a:defRPr>
                      </a:lvl2pPr>
                      <a:lvl3pPr marL="1022350" lvl="2" indent="-35052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339850" lvl="3" indent="-315595"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q"/>
                        <a:defRPr sz="1800" b="0" i="0" u="none" kern="1200" baseline="0">
                          <a:solidFill>
                            <a:schemeClr val="tx1"/>
                          </a:solidFill>
                          <a:latin typeface="Arial" panose="020B0604020202020204" pitchFamily="34" charset="0"/>
                          <a:ea typeface="宋体" panose="02010600030101010101" pitchFamily="2" charset="-122"/>
                        </a:defRPr>
                      </a:lvl4pPr>
                      <a:lvl5pPr marL="1681480" lvl="4" indent="-339725"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lvl="0">
                        <a:spcBef>
                          <a:spcPct val="0"/>
                        </a:spcBef>
                        <a:buNone/>
                      </a:pPr>
                      <a:r>
                        <a:rPr lang="zh-CN" altLang="en-US" sz="2000" b="1" dirty="0">
                          <a:latin typeface="宋体" panose="02010600030101010101" pitchFamily="2" charset="-122"/>
                          <a:ea typeface="隶书" panose="02010509060101010101" pitchFamily="49" charset="-122"/>
                        </a:rPr>
                        <a:t>其应纳税款的计算应截止到实物或权利发生变化的当月末</a:t>
                      </a:r>
                      <a:endParaRPr lang="zh-CN" altLang="en-US" sz="2000" b="1" dirty="0">
                        <a:latin typeface="宋体" panose="02010600030101010101" pitchFamily="2" charset="-122"/>
                        <a:ea typeface="隶书" panose="02010509060101010101" pitchFamily="49" charset="-122"/>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
        <p:nvSpPr>
          <p:cNvPr id="87072" name="文本框 14448"/>
          <p:cNvSpPr txBox="1"/>
          <p:nvPr/>
        </p:nvSpPr>
        <p:spPr>
          <a:xfrm>
            <a:off x="395288" y="620713"/>
            <a:ext cx="5565775" cy="460375"/>
          </a:xfrm>
          <a:prstGeom prst="rect">
            <a:avLst/>
          </a:prstGeom>
          <a:noFill/>
          <a:ln w="9525">
            <a:noFill/>
          </a:ln>
        </p:spPr>
        <p:txBody>
          <a:bodyPr anchor="t" anchorCtr="0">
            <a:spAutoFit/>
          </a:bodyPr>
          <a:p>
            <a:r>
              <a:rPr lang="zh-CN" altLang="zh-CN" sz="2400" dirty="0">
                <a:solidFill>
                  <a:schemeClr val="tx1"/>
                </a:solidFill>
                <a:latin typeface="微软雅黑" panose="020B0503020204020204" charset="-122"/>
                <a:ea typeface="微软雅黑" panose="020B0503020204020204" charset="-122"/>
              </a:rPr>
              <a:t>（一）</a:t>
            </a:r>
            <a:r>
              <a:rPr lang="zh-CN" altLang="en-US" sz="2400" dirty="0">
                <a:solidFill>
                  <a:schemeClr val="tx1"/>
                </a:solidFill>
                <a:latin typeface="微软雅黑" panose="020B0503020204020204" charset="-122"/>
                <a:ea typeface="微软雅黑" panose="020B0503020204020204" charset="-122"/>
              </a:rPr>
              <a:t>纳税义务发生时间</a:t>
            </a:r>
            <a:endParaRPr lang="zh-CN" altLang="en-US" sz="2400" dirty="0">
              <a:solidFill>
                <a:schemeClr val="tx1"/>
              </a:solidFill>
              <a:latin typeface="微软雅黑" panose="020B0503020204020204" charset="-122"/>
              <a:ea typeface="微软雅黑" panose="020B0503020204020204" charset="-122"/>
            </a:endParaRPr>
          </a:p>
        </p:txBody>
      </p:sp>
    </p:spTree>
  </p:cSld>
  <p:clrMapOvr>
    <a:masterClrMapping/>
  </p:clrMapOvr>
  <p:transition>
    <p:blinds dir="vert"/>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8065" name="文本占位符 41986"/>
          <p:cNvSpPr>
            <a:spLocks noGrp="1"/>
          </p:cNvSpPr>
          <p:nvPr>
            <p:ph idx="1"/>
          </p:nvPr>
        </p:nvSpPr>
        <p:spPr>
          <a:xfrm>
            <a:off x="377825" y="349250"/>
            <a:ext cx="8216900" cy="4727575"/>
          </a:xfrm>
        </p:spPr>
        <p:txBody>
          <a:bodyPr anchor="t" anchorCtr="0"/>
          <a:p>
            <a:pPr algn="just">
              <a:lnSpc>
                <a:spcPct val="130000"/>
              </a:lnSpc>
              <a:buNone/>
            </a:pPr>
            <a:r>
              <a:rPr lang="zh-CN" altLang="en-US" sz="2400" b="1" dirty="0">
                <a:solidFill>
                  <a:schemeClr val="tx1"/>
                </a:solidFill>
                <a:latin typeface="隶书" panose="02010509060101010101" pitchFamily="49" charset="-122"/>
                <a:ea typeface="隶书" panose="02010509060101010101" pitchFamily="49" charset="-122"/>
              </a:rPr>
              <a:t>（二）纳税期限</a:t>
            </a:r>
            <a:r>
              <a:rPr lang="zh-CN" altLang="en-US" sz="2400" b="1" dirty="0">
                <a:solidFill>
                  <a:srgbClr val="CC0000"/>
                </a:solidFill>
                <a:latin typeface="隶书" panose="02010509060101010101" pitchFamily="49" charset="-122"/>
                <a:ea typeface="隶书" panose="02010509060101010101" pitchFamily="49" charset="-122"/>
              </a:rPr>
              <a:t>  </a:t>
            </a:r>
            <a:r>
              <a:rPr lang="zh-CN" altLang="en-US" sz="2400" b="1" dirty="0">
                <a:latin typeface="隶书" panose="02010509060101010101" pitchFamily="49" charset="-122"/>
                <a:ea typeface="隶书" panose="02010509060101010101" pitchFamily="49" charset="-122"/>
              </a:rPr>
              <a:t> </a:t>
            </a:r>
            <a:r>
              <a:rPr lang="zh-CN" altLang="en-US" sz="2400" dirty="0">
                <a:latin typeface="隶书" panose="02010509060101010101" pitchFamily="49" charset="-122"/>
                <a:ea typeface="隶书" panose="02010509060101010101" pitchFamily="49" charset="-122"/>
              </a:rPr>
              <a:t>按年计算，分期缴纳。</a:t>
            </a:r>
            <a:endParaRPr lang="zh-CN" altLang="en-US" sz="2400" dirty="0">
              <a:latin typeface="隶书" panose="02010509060101010101" pitchFamily="49" charset="-122"/>
              <a:ea typeface="隶书" panose="02010509060101010101" pitchFamily="49" charset="-122"/>
            </a:endParaRPr>
          </a:p>
          <a:p>
            <a:pPr algn="just">
              <a:lnSpc>
                <a:spcPct val="130000"/>
              </a:lnSpc>
              <a:buNone/>
            </a:pPr>
            <a:r>
              <a:rPr lang="zh-CN" altLang="en-US" sz="2400" b="1" dirty="0">
                <a:solidFill>
                  <a:schemeClr val="tx1"/>
                </a:solidFill>
                <a:latin typeface="隶书" panose="02010509060101010101" pitchFamily="49" charset="-122"/>
                <a:ea typeface="隶书" panose="02010509060101010101" pitchFamily="49" charset="-122"/>
              </a:rPr>
              <a:t>（三）纳税地点</a:t>
            </a:r>
            <a:r>
              <a:rPr lang="en-US" altLang="zh-CN" sz="2400" dirty="0">
                <a:solidFill>
                  <a:srgbClr val="CC0000"/>
                </a:solidFill>
                <a:latin typeface="隶书" panose="02010509060101010101" pitchFamily="49" charset="-122"/>
                <a:ea typeface="隶书" panose="02010509060101010101" pitchFamily="49" charset="-122"/>
              </a:rPr>
              <a:t>  </a:t>
            </a:r>
            <a:endParaRPr lang="en-US" altLang="zh-CN" sz="2400" dirty="0">
              <a:solidFill>
                <a:srgbClr val="CC0000"/>
              </a:solidFill>
              <a:latin typeface="隶书" panose="02010509060101010101" pitchFamily="49" charset="-122"/>
              <a:ea typeface="隶书" panose="02010509060101010101" pitchFamily="49" charset="-122"/>
            </a:endParaRPr>
          </a:p>
          <a:p>
            <a:pPr algn="just">
              <a:lnSpc>
                <a:spcPct val="130000"/>
              </a:lnSpc>
              <a:buNone/>
            </a:pPr>
            <a:r>
              <a:rPr lang="en-US" altLang="zh-CN" sz="2400" dirty="0">
                <a:solidFill>
                  <a:srgbClr val="CC0000"/>
                </a:solidFill>
                <a:latin typeface="隶书" panose="02010509060101010101" pitchFamily="49" charset="-122"/>
                <a:ea typeface="隶书" panose="02010509060101010101" pitchFamily="49" charset="-122"/>
              </a:rPr>
              <a:t>  </a:t>
            </a:r>
            <a:r>
              <a:rPr lang="zh-CN" altLang="zh-CN" sz="2000">
                <a:latin typeface="微软雅黑" panose="020B0503020204020204" charset="-122"/>
                <a:ea typeface="微软雅黑" panose="020B0503020204020204" charset="-122"/>
                <a:cs typeface="微软雅黑" panose="020B0503020204020204" charset="-122"/>
              </a:rPr>
              <a:t>1.土地所在地税务机关</a:t>
            </a:r>
            <a:endParaRPr lang="zh-CN" altLang="zh-CN" sz="2000">
              <a:latin typeface="微软雅黑" panose="020B0503020204020204" charset="-122"/>
              <a:ea typeface="微软雅黑" panose="020B0503020204020204" charset="-122"/>
              <a:cs typeface="微软雅黑" panose="020B0503020204020204" charset="-122"/>
            </a:endParaRPr>
          </a:p>
          <a:p>
            <a:pPr>
              <a:lnSpc>
                <a:spcPct val="130000"/>
              </a:lnSpc>
            </a:pPr>
            <a:r>
              <a:rPr lang="en-US" altLang="zh-CN" sz="2000">
                <a:latin typeface="微软雅黑" panose="020B0503020204020204" charset="-122"/>
                <a:ea typeface="微软雅黑" panose="020B0503020204020204" charset="-122"/>
                <a:cs typeface="微软雅黑" panose="020B0503020204020204" charset="-122"/>
              </a:rPr>
              <a:t>2.</a:t>
            </a:r>
            <a:r>
              <a:rPr lang="zh-CN" altLang="zh-CN" sz="2000">
                <a:latin typeface="微软雅黑" panose="020B0503020204020204" charset="-122"/>
                <a:ea typeface="微软雅黑" panose="020B0503020204020204" charset="-122"/>
                <a:cs typeface="微软雅黑" panose="020B0503020204020204" charset="-122"/>
              </a:rPr>
              <a:t>纳税人使用的土地不属于同一省、自治区、直辖市管辖的，由纳税人分别向土地所在地税务机关缴纳城镇土地使用税；在同一省、自治区、直辖市管辖范围内，纳税人跨地区使用的土地，其纳税地点由各省、自治区、直辖市地方税务局确定</a:t>
            </a:r>
            <a:endParaRPr lang="zh-CN" altLang="en-US" sz="2000" dirty="0">
              <a:latin typeface="微软雅黑" panose="020B0503020204020204" charset="-122"/>
              <a:ea typeface="微软雅黑" panose="020B0503020204020204" charset="-122"/>
              <a:cs typeface="微软雅黑" panose="020B0503020204020204" charset="-122"/>
            </a:endParaRPr>
          </a:p>
          <a:p>
            <a:pPr algn="just">
              <a:lnSpc>
                <a:spcPct val="130000"/>
              </a:lnSpc>
              <a:buNone/>
            </a:pPr>
            <a:r>
              <a:rPr lang="zh-CN" altLang="en-US" sz="2400" dirty="0">
                <a:solidFill>
                  <a:schemeClr val="tx1"/>
                </a:solidFill>
                <a:latin typeface="隶书" panose="02010509060101010101" pitchFamily="49" charset="-122"/>
                <a:ea typeface="隶书" panose="02010509060101010101" pitchFamily="49" charset="-122"/>
              </a:rPr>
              <a:t>（四）城镇土地使用税纳税申报</a:t>
            </a:r>
            <a:endParaRPr lang="zh-CN" altLang="en-US" sz="2400" dirty="0">
              <a:solidFill>
                <a:schemeClr val="tx1"/>
              </a:solidFill>
              <a:latin typeface="隶书" panose="02010509060101010101" pitchFamily="49" charset="-122"/>
              <a:ea typeface="隶书" panose="02010509060101010101" pitchFamily="49" charset="-122"/>
            </a:endParaRPr>
          </a:p>
          <a:p>
            <a:pPr algn="just">
              <a:lnSpc>
                <a:spcPct val="130000"/>
              </a:lnSpc>
              <a:buNone/>
            </a:pPr>
            <a:r>
              <a:rPr lang="zh-CN" altLang="en-US" sz="2400" b="1" dirty="0">
                <a:latin typeface="隶书" panose="02010509060101010101" pitchFamily="49" charset="-122"/>
                <a:ea typeface="隶书" panose="02010509060101010101" pitchFamily="49" charset="-122"/>
              </a:rPr>
              <a:t>    </a:t>
            </a:r>
            <a:r>
              <a:rPr lang="zh-CN" altLang="en-US" sz="2000" dirty="0">
                <a:latin typeface="微软雅黑" panose="020B0503020204020204" charset="-122"/>
                <a:ea typeface="微软雅黑" panose="020B0503020204020204" charset="-122"/>
                <a:cs typeface="微软雅黑" panose="020B0503020204020204" charset="-122"/>
              </a:rPr>
              <a:t>纳税人填制</a:t>
            </a:r>
            <a:r>
              <a:rPr lang="en-US" altLang="zh-CN" sz="2000" dirty="0">
                <a:latin typeface="微软雅黑" panose="020B0503020204020204" charset="-122"/>
                <a:ea typeface="微软雅黑" panose="020B0503020204020204" charset="-122"/>
                <a:cs typeface="微软雅黑" panose="020B0503020204020204" charset="-122"/>
              </a:rPr>
              <a:t>“</a:t>
            </a:r>
            <a:r>
              <a:rPr lang="zh-CN" altLang="en-US" sz="2000" dirty="0">
                <a:latin typeface="微软雅黑" panose="020B0503020204020204" charset="-122"/>
                <a:ea typeface="微软雅黑" panose="020B0503020204020204" charset="-122"/>
                <a:cs typeface="微软雅黑" panose="020B0503020204020204" charset="-122"/>
              </a:rPr>
              <a:t>财产和行为税纳税申报表</a:t>
            </a:r>
            <a:r>
              <a:rPr lang="en-US" altLang="zh-CN" sz="2000" dirty="0">
                <a:latin typeface="微软雅黑" panose="020B0503020204020204" charset="-122"/>
                <a:ea typeface="微软雅黑" panose="020B0503020204020204" charset="-122"/>
                <a:cs typeface="微软雅黑" panose="020B0503020204020204" charset="-122"/>
              </a:rPr>
              <a:t>”</a:t>
            </a:r>
            <a:r>
              <a:rPr lang="zh-CN" altLang="en-US" sz="2000" dirty="0">
                <a:latin typeface="微软雅黑" panose="020B0503020204020204" charset="-122"/>
                <a:ea typeface="微软雅黑" panose="020B0503020204020204" charset="-122"/>
                <a:cs typeface="微软雅黑" panose="020B0503020204020204" charset="-122"/>
              </a:rPr>
              <a:t>及</a:t>
            </a:r>
            <a:r>
              <a:rPr lang="en-US" altLang="zh-CN" sz="2000" dirty="0">
                <a:latin typeface="微软雅黑" panose="020B0503020204020204" charset="-122"/>
                <a:ea typeface="微软雅黑" panose="020B0503020204020204" charset="-122"/>
                <a:cs typeface="微软雅黑" panose="020B0503020204020204" charset="-122"/>
              </a:rPr>
              <a:t>“</a:t>
            </a:r>
            <a:r>
              <a:rPr lang="zh-CN" altLang="en-US" sz="2000" dirty="0">
                <a:latin typeface="微软雅黑" panose="020B0503020204020204" charset="-122"/>
                <a:ea typeface="微软雅黑" panose="020B0503020204020204" charset="-122"/>
                <a:cs typeface="微软雅黑" panose="020B0503020204020204" charset="-122"/>
              </a:rPr>
              <a:t>城镇土地使用税税源明细表</a:t>
            </a:r>
            <a:r>
              <a:rPr lang="en-US" altLang="zh-CN" sz="2000" dirty="0">
                <a:latin typeface="微软雅黑" panose="020B0503020204020204" charset="-122"/>
                <a:ea typeface="微软雅黑" panose="020B0503020204020204" charset="-122"/>
                <a:cs typeface="微软雅黑" panose="020B0503020204020204" charset="-122"/>
              </a:rPr>
              <a:t>”</a:t>
            </a:r>
            <a:r>
              <a:rPr lang="zh-CN" altLang="en-US" sz="2000" dirty="0">
                <a:latin typeface="微软雅黑" panose="020B0503020204020204" charset="-122"/>
                <a:ea typeface="微软雅黑" panose="020B0503020204020204" charset="-122"/>
                <a:cs typeface="微软雅黑" panose="020B0503020204020204" charset="-122"/>
              </a:rPr>
              <a:t>。</a:t>
            </a:r>
            <a:endParaRPr lang="zh-CN" altLang="en-US" sz="2000" dirty="0">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p:blinds dir="vert"/>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595870" cy="234442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3" y="4221"/>
              <a:ext cx="6996" cy="123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lang="en-US" altLang="zh-CN" sz="1400" spc="200">
                  <a:solidFill>
                    <a:srgbClr val="FF0000"/>
                  </a:solidFill>
                  <a:uFillTx/>
                  <a:latin typeface="微软雅黑" panose="020B0503020204020204" charset="-122"/>
                  <a:ea typeface="微软雅黑" panose="020B0503020204020204" charset="-122"/>
                  <a:cs typeface="微软雅黑" panose="020B0503020204020204" charset="-122"/>
                </a:rPr>
                <a:t> </a:t>
              </a:r>
              <a:r>
                <a:rPr lang="en-US" altLang="zh-CN" spc="200">
                  <a:solidFill>
                    <a:srgbClr val="FF0000"/>
                  </a:solidFill>
                  <a:uFillTx/>
                  <a:latin typeface="微软雅黑" panose="020B0503020204020204" charset="-122"/>
                  <a:ea typeface="微软雅黑" panose="020B0503020204020204" charset="-122"/>
                  <a:cs typeface="微软雅黑" panose="020B0503020204020204" charset="-122"/>
                </a:rPr>
                <a:t> </a:t>
              </a:r>
              <a:r>
                <a:rPr lang="zh-CN" altLang="zh-CN" sz="2000" dirty="0">
                  <a:solidFill>
                    <a:srgbClr val="FF0000"/>
                  </a:solidFill>
                  <a:latin typeface="微软雅黑" panose="020B0503020204020204" charset="-122"/>
                  <a:ea typeface="微软雅黑" panose="020B0503020204020204" charset="-122"/>
                  <a:sym typeface="+mn-ea"/>
                </a:rPr>
                <a:t>【考题·判断题】</a:t>
              </a:r>
              <a:r>
                <a:rPr lang="zh-CN" altLang="zh-CN" sz="2000" dirty="0">
                  <a:latin typeface="微软雅黑" panose="020B0503020204020204" charset="-122"/>
                  <a:ea typeface="微软雅黑" panose="020B0503020204020204" charset="-122"/>
                  <a:sym typeface="+mn-ea"/>
                </a:rPr>
                <a:t>纳税人购置新建商品房，自房屋交付使用当月缴纳城镇土地使用税。</a:t>
              </a:r>
              <a:r>
                <a:rPr lang="zh-CN" altLang="en-US" sz="2000" dirty="0">
                  <a:latin typeface="微软雅黑" panose="020B0503020204020204" charset="-122"/>
                  <a:ea typeface="微软雅黑" panose="020B0503020204020204" charset="-122"/>
                  <a:sym typeface="+mn-ea"/>
                </a:rPr>
                <a:t>（　）</a:t>
              </a:r>
              <a:endParaRPr lang="zh-CN" altLang="en-US" sz="2000"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
        <p:nvSpPr>
          <p:cNvPr id="3" name="文本框 2"/>
          <p:cNvSpPr txBox="1"/>
          <p:nvPr/>
        </p:nvSpPr>
        <p:spPr>
          <a:xfrm>
            <a:off x="611505" y="3141345"/>
            <a:ext cx="7746365" cy="2373630"/>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charset="-122"/>
                <a:ea typeface="微软雅黑" panose="020B0503020204020204" charset="-122"/>
                <a:sym typeface="华康少女文字W5(P)" pitchFamily="82" charset="-122"/>
              </a:rPr>
              <a:t>【答案】</a:t>
            </a:r>
            <a:r>
              <a:rPr lang="zh-CN" altLang="zh-CN" sz="1800" dirty="0">
                <a:solidFill>
                  <a:srgbClr val="FF0000"/>
                </a:solidFill>
                <a:latin typeface="微软雅黑" panose="020B0503020204020204" charset="-122"/>
                <a:ea typeface="微软雅黑" panose="020B0503020204020204" charset="-122"/>
                <a:sym typeface="+mn-ea"/>
              </a:rPr>
              <a:t>×</a:t>
            </a:r>
            <a:endParaRPr kumimoji="0" lang="zh-CN" altLang="zh-CN" sz="1800" b="0" i="0" u="none" strike="noStrike" kern="1200" cap="none" spc="0" normalizeH="0" baseline="0" noProof="1" dirty="0">
              <a:solidFill>
                <a:srgbClr val="FF0000"/>
              </a:solidFill>
              <a:latin typeface="微软雅黑" panose="020B0503020204020204" charset="-122"/>
              <a:ea typeface="微软雅黑" panose="020B0503020204020204" charset="-122"/>
              <a:cs typeface="+mn-cs"/>
            </a:endParaRPr>
          </a:p>
          <a:p>
            <a:pPr indent="466725">
              <a:lnSpc>
                <a:spcPct val="140000"/>
              </a:lnSpc>
              <a:buSzTx/>
              <a:buFont typeface="Arial" panose="020B0604020202020204" pitchFamily="34" charset="0"/>
            </a:pPr>
            <a:r>
              <a:rPr lang="zh-CN" altLang="zh-CN" sz="1800" dirty="0">
                <a:solidFill>
                  <a:srgbClr val="FF0000"/>
                </a:solidFill>
                <a:latin typeface="微软雅黑" panose="020B0503020204020204" charset="-122"/>
                <a:ea typeface="微软雅黑" panose="020B0503020204020204" charset="-122"/>
                <a:sym typeface="华康少女文字W5(P)" pitchFamily="82" charset="-122"/>
              </a:rPr>
              <a:t>【解析】</a:t>
            </a:r>
            <a:r>
              <a:rPr lang="zh-CN" altLang="zh-CN" sz="2000" dirty="0">
                <a:latin typeface="微软雅黑" panose="020B0503020204020204" charset="-122"/>
                <a:ea typeface="微软雅黑" panose="020B0503020204020204" charset="-122"/>
                <a:sym typeface="+mn-ea"/>
              </a:rPr>
              <a:t>纳税人购置新建商品房，自房屋交付使用之次月起，缴纳城镇土地使用税。</a:t>
            </a:r>
            <a:endPar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pPr>
            <a:endParaRPr kumimoji="0" lang="zh-CN" altLang="en-US" sz="2000" b="0" i="0" u="none" strike="noStrike" kern="1200" cap="none" spc="0" normalizeH="0" baseline="0" noProof="1">
              <a:solidFill>
                <a:schemeClr val="tx1"/>
              </a:solidFill>
              <a:latin typeface="+mn-lt"/>
              <a:ea typeface="+mn-ea"/>
              <a:cs typeface="+mn-cs"/>
            </a:endParaRPr>
          </a:p>
          <a:p>
            <a:pPr indent="466725">
              <a:lnSpc>
                <a:spcPct val="140000"/>
              </a:lnSpc>
              <a:buSzTx/>
              <a:buFont typeface="Arial" panose="020B0604020202020204" pitchFamily="34" charset="0"/>
            </a:pPr>
            <a:endParaRPr lang="zh-CN" altLang="zh-CN" sz="1800" kern="1200" dirty="0">
              <a:latin typeface="微软雅黑" panose="020B0503020204020204" charset="-122"/>
              <a:ea typeface="微软雅黑" panose="020B0503020204020204" charset="-122"/>
              <a:cs typeface="+mn-cs"/>
            </a:endParaRPr>
          </a:p>
          <a:p>
            <a:pPr indent="466725" defTabSz="685800">
              <a:spcBef>
                <a:spcPct val="0"/>
              </a:spcBef>
              <a:buClrTx/>
              <a:buSzTx/>
            </a:pPr>
            <a:endParaRPr lang="zh-CN" altLang="zh-CN" sz="1800" kern="1200" dirty="0">
              <a:latin typeface="微软雅黑" panose="020B0503020204020204" charset="-122"/>
              <a:ea typeface="微软雅黑" panose="020B050302020402020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0113" name="标题 1"/>
          <p:cNvSpPr>
            <a:spLocks noGrp="1"/>
          </p:cNvSpPr>
          <p:nvPr>
            <p:ph type="title"/>
          </p:nvPr>
        </p:nvSpPr>
        <p:spPr/>
        <p:txBody>
          <a:bodyPr anchor="ctr" anchorCtr="0"/>
          <a:p>
            <a:endParaRPr lang="zh-CN" altLang="en-US"/>
          </a:p>
        </p:txBody>
      </p:sp>
      <p:sp>
        <p:nvSpPr>
          <p:cNvPr id="90114" name="内容占位符 2"/>
          <p:cNvSpPr>
            <a:spLocks noGrp="1"/>
          </p:cNvSpPr>
          <p:nvPr>
            <p:ph idx="1"/>
          </p:nvPr>
        </p:nvSpPr>
        <p:spPr/>
        <p:txBody>
          <a:bodyPr anchor="t" anchorCtr="0"/>
          <a:p>
            <a:r>
              <a:rPr lang="zh-CN" altLang="zh-CN" sz="2800" dirty="0">
                <a:ea typeface="隶书" panose="02010509060101010101" pitchFamily="49" charset="-122"/>
              </a:rPr>
              <a:t>了解城镇土地使用税纳税义务人、征税范围、税率、税收优惠；</a:t>
            </a:r>
            <a:endParaRPr lang="zh-CN" altLang="zh-CN" sz="2800" dirty="0">
              <a:ea typeface="隶书" panose="02010509060101010101" pitchFamily="49" charset="-122"/>
            </a:endParaRPr>
          </a:p>
          <a:p>
            <a:r>
              <a:rPr lang="zh-CN" altLang="zh-CN" sz="2800" dirty="0">
                <a:ea typeface="隶书" panose="02010509060101010101" pitchFamily="49" charset="-122"/>
              </a:rPr>
              <a:t>正确计算城镇土地使用税应纳税额；</a:t>
            </a:r>
            <a:endParaRPr lang="zh-CN" altLang="zh-CN" sz="2800" dirty="0">
              <a:ea typeface="隶书" panose="02010509060101010101" pitchFamily="49" charset="-122"/>
            </a:endParaRPr>
          </a:p>
          <a:p>
            <a:r>
              <a:rPr lang="zh-CN" altLang="zh-CN" sz="2800" dirty="0">
                <a:ea typeface="隶书" panose="02010509060101010101" pitchFamily="49" charset="-122"/>
              </a:rPr>
              <a:t>能熟练编制</a:t>
            </a:r>
            <a:r>
              <a:rPr lang="zh-CN" altLang="zh-CN" sz="2800" dirty="0">
                <a:ea typeface="隶书" panose="02010509060101010101" pitchFamily="49" charset="-122"/>
                <a:sym typeface="宋体" panose="02010600030101010101" pitchFamily="2" charset="-122"/>
              </a:rPr>
              <a:t>“</a:t>
            </a:r>
            <a:r>
              <a:rPr lang="zh-CN" altLang="en-US" sz="2800" dirty="0">
                <a:ea typeface="隶书" panose="02010509060101010101" pitchFamily="49" charset="-122"/>
                <a:sym typeface="宋体" panose="02010600030101010101" pitchFamily="2" charset="-122"/>
              </a:rPr>
              <a:t>财产和行为税纳税申报表</a:t>
            </a:r>
            <a:r>
              <a:rPr lang="en-US" altLang="zh-CN" sz="2800" dirty="0">
                <a:ea typeface="隶书" panose="02010509060101010101" pitchFamily="49" charset="-122"/>
                <a:sym typeface="宋体" panose="02010600030101010101" pitchFamily="2" charset="-122"/>
              </a:rPr>
              <a:t>”</a:t>
            </a:r>
            <a:r>
              <a:rPr lang="zh-CN" altLang="zh-CN" sz="2800" dirty="0">
                <a:ea typeface="隶书" panose="02010509060101010101" pitchFamily="49" charset="-122"/>
                <a:sym typeface="宋体" panose="02010600030101010101" pitchFamily="2" charset="-122"/>
              </a:rPr>
              <a:t>“</a:t>
            </a:r>
            <a:r>
              <a:rPr lang="zh-CN" altLang="zh-CN" sz="2800" dirty="0">
                <a:ea typeface="隶书" panose="02010509060101010101" pitchFamily="49" charset="-122"/>
              </a:rPr>
              <a:t>城镇土地使用税</a:t>
            </a:r>
            <a:r>
              <a:rPr lang="zh-CN" altLang="zh-CN" sz="2800" dirty="0">
                <a:ea typeface="隶书" panose="02010509060101010101" pitchFamily="49" charset="-122"/>
                <a:sym typeface="宋体" panose="02010600030101010101" pitchFamily="2" charset="-122"/>
              </a:rPr>
              <a:t>税源明细表”。</a:t>
            </a:r>
            <a:endParaRPr lang="zh-CN" altLang="en-US" sz="2800"/>
          </a:p>
        </p:txBody>
      </p:sp>
      <p:sp>
        <p:nvSpPr>
          <p:cNvPr id="4" name="云形标注 3"/>
          <p:cNvSpPr/>
          <p:nvPr/>
        </p:nvSpPr>
        <p:spPr>
          <a:xfrm>
            <a:off x="6083300" y="765175"/>
            <a:ext cx="2016125" cy="1223963"/>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r>
              <a:rPr lang="zh-CN" altLang="en-US" sz="4000" b="1" strike="noStrike" noProof="1"/>
              <a:t>小结</a:t>
            </a:r>
            <a:endParaRPr lang="zh-CN" altLang="en-US" sz="4000" b="1" strike="noStrike" noProof="1"/>
          </a:p>
        </p:txBody>
      </p:sp>
    </p:spTree>
  </p:cSld>
  <p:clrMapOvr>
    <a:masterClrMapping/>
  </p:clrMapOvr>
  <p:transition>
    <p:blinds dir="vert"/>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1137" name="标题 1"/>
          <p:cNvSpPr>
            <a:spLocks noGrp="1"/>
          </p:cNvSpPr>
          <p:nvPr>
            <p:ph type="title"/>
          </p:nvPr>
        </p:nvSpPr>
        <p:spPr/>
        <p:txBody>
          <a:bodyPr anchor="ctr" anchorCtr="0"/>
          <a:p>
            <a:pPr algn="ctr"/>
            <a:r>
              <a:rPr lang="zh-CN" altLang="en-US" sz="3200">
                <a:solidFill>
                  <a:schemeClr val="accent5">
                    <a:lumMod val="50000"/>
                  </a:schemeClr>
                </a:solidFill>
                <a:latin typeface="微软雅黑" panose="020B0503020204020204" charset="-122"/>
                <a:ea typeface="微软雅黑" panose="020B0503020204020204" charset="-122"/>
                <a:cs typeface="微软雅黑" panose="020B0503020204020204" charset="-122"/>
              </a:rPr>
              <a:t>任务三    耕地占用税计算与申报</a:t>
            </a:r>
            <a:br>
              <a:rPr lang="zh-CN" altLang="en-US" sz="3600" b="1">
                <a:solidFill>
                  <a:srgbClr val="FF0000"/>
                </a:solidFill>
              </a:rPr>
            </a:br>
            <a:endParaRPr lang="zh-CN" altLang="en-US" sz="3600"/>
          </a:p>
        </p:txBody>
      </p:sp>
      <p:sp>
        <p:nvSpPr>
          <p:cNvPr id="91138" name="内容占位符 2"/>
          <p:cNvSpPr>
            <a:spLocks noGrp="1"/>
          </p:cNvSpPr>
          <p:nvPr>
            <p:ph idx="1"/>
          </p:nvPr>
        </p:nvSpPr>
        <p:spPr>
          <a:xfrm>
            <a:off x="720725" y="1349375"/>
            <a:ext cx="7966075" cy="4518025"/>
          </a:xfrm>
        </p:spPr>
        <p:txBody>
          <a:bodyPr anchor="t" anchorCtr="0"/>
          <a:p>
            <a:r>
              <a:rPr lang="zh-CN" altLang="en-US" sz="2400" b="1">
                <a:solidFill>
                  <a:srgbClr val="FF0000"/>
                </a:solidFill>
                <a:latin typeface="微软雅黑" panose="020B0503020204020204" charset="-122"/>
                <a:ea typeface="微软雅黑" panose="020B0503020204020204" charset="-122"/>
                <a:cs typeface="微软雅黑" panose="020B0503020204020204" charset="-122"/>
              </a:rPr>
              <a:t>一、</a:t>
            </a:r>
            <a:r>
              <a:rPr lang="zh-CN" altLang="en-US" sz="2400" b="1">
                <a:solidFill>
                  <a:srgbClr val="FF0000"/>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耕地占用税</a:t>
            </a:r>
            <a:r>
              <a:rPr lang="zh-CN" altLang="en-US" sz="2400" b="1">
                <a:solidFill>
                  <a:srgbClr val="FF0000"/>
                </a:solidFill>
                <a:latin typeface="微软雅黑" panose="020B0503020204020204" charset="-122"/>
                <a:ea typeface="微软雅黑" panose="020B0503020204020204" charset="-122"/>
                <a:cs typeface="微软雅黑" panose="020B0503020204020204" charset="-122"/>
              </a:rPr>
              <a:t>法规解读</a:t>
            </a:r>
            <a:endParaRPr lang="zh-CN" altLang="en-US" sz="2400" b="1">
              <a:solidFill>
                <a:srgbClr val="FF0000"/>
              </a:solidFill>
              <a:latin typeface="微软雅黑" panose="020B0503020204020204" charset="-122"/>
              <a:ea typeface="微软雅黑" panose="020B0503020204020204" charset="-122"/>
              <a:cs typeface="微软雅黑" panose="020B0503020204020204" charset="-122"/>
            </a:endParaRPr>
          </a:p>
          <a:p>
            <a:r>
              <a:rPr lang="zh-CN" altLang="en-US" sz="2000" dirty="0">
                <a:latin typeface="微软雅黑" panose="020B0503020204020204" charset="-122"/>
                <a:ea typeface="微软雅黑" panose="020B0503020204020204" charset="-122"/>
                <a:cs typeface="微软雅黑" panose="020B0503020204020204" charset="-122"/>
              </a:rPr>
              <a:t>耕地占用税是在全国范围内，对占用耕地</a:t>
            </a:r>
            <a:r>
              <a:rPr lang="zh-CN" altLang="en-US" sz="2000" dirty="0">
                <a:solidFill>
                  <a:srgbClr val="FF0000"/>
                </a:solidFill>
                <a:latin typeface="微软雅黑" panose="020B0503020204020204" charset="-122"/>
                <a:ea typeface="微软雅黑" panose="020B0503020204020204" charset="-122"/>
                <a:cs typeface="微软雅黑" panose="020B0503020204020204" charset="-122"/>
              </a:rPr>
              <a:t>建设建筑物、构筑物</a:t>
            </a:r>
            <a:r>
              <a:rPr lang="zh-CN" altLang="en-US" sz="2000" dirty="0">
                <a:latin typeface="微软雅黑" panose="020B0503020204020204" charset="-122"/>
                <a:ea typeface="微软雅黑" panose="020B0503020204020204" charset="-122"/>
                <a:cs typeface="微软雅黑" panose="020B0503020204020204" charset="-122"/>
              </a:rPr>
              <a:t>或者从事其他非农业建设的单位和个人，按照规定税率一次性征收的税种。</a:t>
            </a:r>
            <a:endParaRPr lang="zh-CN" altLang="en-US" sz="2000" dirty="0">
              <a:latin typeface="微软雅黑" panose="020B0503020204020204" charset="-122"/>
              <a:ea typeface="微软雅黑" panose="020B0503020204020204" charset="-122"/>
              <a:cs typeface="微软雅黑" panose="020B0503020204020204" charset="-122"/>
            </a:endParaRPr>
          </a:p>
          <a:p>
            <a:r>
              <a:rPr lang="zh-CN" altLang="en-US" sz="2000" dirty="0">
                <a:latin typeface="微软雅黑" panose="020B0503020204020204" charset="-122"/>
                <a:ea typeface="微软雅黑" panose="020B0503020204020204" charset="-122"/>
                <a:cs typeface="微软雅黑" panose="020B0503020204020204" charset="-122"/>
              </a:rPr>
              <a:t>特征：</a:t>
            </a:r>
            <a:endParaRPr lang="zh-CN" altLang="en-US" sz="2000" dirty="0">
              <a:latin typeface="微软雅黑" panose="020B0503020204020204" charset="-122"/>
              <a:ea typeface="微软雅黑" panose="020B0503020204020204" charset="-122"/>
              <a:cs typeface="微软雅黑" panose="020B0503020204020204" charset="-122"/>
            </a:endParaRPr>
          </a:p>
          <a:p>
            <a:pPr>
              <a:buNone/>
            </a:pPr>
            <a:r>
              <a:rPr lang="zh-CN" altLang="en-US" sz="2000" dirty="0">
                <a:latin typeface="微软雅黑" panose="020B0503020204020204" charset="-122"/>
                <a:ea typeface="微软雅黑" panose="020B0503020204020204" charset="-122"/>
                <a:cs typeface="微软雅黑" panose="020B0503020204020204" charset="-122"/>
              </a:rPr>
              <a:t>（</a:t>
            </a:r>
            <a:r>
              <a:rPr lang="en-US" altLang="zh-CN" sz="2000" dirty="0">
                <a:latin typeface="微软雅黑" panose="020B0503020204020204" charset="-122"/>
                <a:ea typeface="微软雅黑" panose="020B0503020204020204" charset="-122"/>
                <a:cs typeface="微软雅黑" panose="020B0503020204020204" charset="-122"/>
              </a:rPr>
              <a:t>1</a:t>
            </a:r>
            <a:r>
              <a:rPr lang="zh-CN" altLang="en-US" sz="2000" dirty="0">
                <a:latin typeface="微软雅黑" panose="020B0503020204020204" charset="-122"/>
                <a:ea typeface="微软雅黑" panose="020B0503020204020204" charset="-122"/>
                <a:cs typeface="微软雅黑" panose="020B0503020204020204" charset="-122"/>
              </a:rPr>
              <a:t>）兼具资源税与特定行为税的性质；</a:t>
            </a:r>
            <a:endParaRPr lang="zh-CN" altLang="en-US" sz="2000" dirty="0">
              <a:latin typeface="微软雅黑" panose="020B0503020204020204" charset="-122"/>
              <a:ea typeface="微软雅黑" panose="020B0503020204020204" charset="-122"/>
              <a:cs typeface="微软雅黑" panose="020B0503020204020204" charset="-122"/>
            </a:endParaRPr>
          </a:p>
          <a:p>
            <a:pPr>
              <a:buNone/>
            </a:pPr>
            <a:r>
              <a:rPr lang="zh-CN" altLang="en-US" sz="2000" dirty="0">
                <a:latin typeface="微软雅黑" panose="020B0503020204020204" charset="-122"/>
                <a:ea typeface="微软雅黑" panose="020B0503020204020204" charset="-122"/>
                <a:cs typeface="微软雅黑" panose="020B0503020204020204" charset="-122"/>
              </a:rPr>
              <a:t>（</a:t>
            </a:r>
            <a:r>
              <a:rPr lang="en-US" altLang="zh-CN" sz="2000" dirty="0">
                <a:latin typeface="微软雅黑" panose="020B0503020204020204" charset="-122"/>
                <a:ea typeface="微软雅黑" panose="020B0503020204020204" charset="-122"/>
                <a:cs typeface="微软雅黑" panose="020B0503020204020204" charset="-122"/>
              </a:rPr>
              <a:t>2</a:t>
            </a:r>
            <a:r>
              <a:rPr lang="zh-CN" altLang="en-US" sz="2000" dirty="0">
                <a:latin typeface="微软雅黑" panose="020B0503020204020204" charset="-122"/>
                <a:ea typeface="微软雅黑" panose="020B0503020204020204" charset="-122"/>
                <a:cs typeface="微软雅黑" panose="020B0503020204020204" charset="-122"/>
              </a:rPr>
              <a:t>）采用地区差别税率；</a:t>
            </a:r>
            <a:endParaRPr lang="zh-CN" altLang="en-US" sz="2000" dirty="0">
              <a:latin typeface="微软雅黑" panose="020B0503020204020204" charset="-122"/>
              <a:ea typeface="微软雅黑" panose="020B0503020204020204" charset="-122"/>
              <a:cs typeface="微软雅黑" panose="020B0503020204020204" charset="-122"/>
            </a:endParaRPr>
          </a:p>
          <a:p>
            <a:pPr>
              <a:buNone/>
            </a:pPr>
            <a:r>
              <a:rPr lang="zh-CN" altLang="en-US" sz="2000" dirty="0">
                <a:latin typeface="微软雅黑" panose="020B0503020204020204" charset="-122"/>
                <a:ea typeface="微软雅黑" panose="020B0503020204020204" charset="-122"/>
                <a:cs typeface="微软雅黑" panose="020B0503020204020204" charset="-122"/>
              </a:rPr>
              <a:t>（</a:t>
            </a:r>
            <a:r>
              <a:rPr lang="en-US" altLang="zh-CN" sz="2000" dirty="0">
                <a:latin typeface="微软雅黑" panose="020B0503020204020204" charset="-122"/>
                <a:ea typeface="微软雅黑" panose="020B0503020204020204" charset="-122"/>
                <a:cs typeface="微软雅黑" panose="020B0503020204020204" charset="-122"/>
              </a:rPr>
              <a:t>3</a:t>
            </a:r>
            <a:r>
              <a:rPr lang="zh-CN" altLang="en-US" sz="2000" dirty="0">
                <a:latin typeface="微软雅黑" panose="020B0503020204020204" charset="-122"/>
                <a:ea typeface="微软雅黑" panose="020B0503020204020204" charset="-122"/>
                <a:cs typeface="微软雅黑" panose="020B0503020204020204" charset="-122"/>
              </a:rPr>
              <a:t>）在占用耕地环节一次性课征；</a:t>
            </a:r>
            <a:endParaRPr lang="zh-CN" altLang="en-US" sz="2000" dirty="0">
              <a:latin typeface="微软雅黑" panose="020B0503020204020204" charset="-122"/>
              <a:ea typeface="微软雅黑" panose="020B0503020204020204" charset="-122"/>
              <a:cs typeface="微软雅黑" panose="020B0503020204020204" charset="-122"/>
            </a:endParaRPr>
          </a:p>
          <a:p>
            <a:pPr>
              <a:buNone/>
            </a:pPr>
            <a:r>
              <a:rPr lang="zh-CN" altLang="en-US" sz="2000" dirty="0">
                <a:latin typeface="微软雅黑" panose="020B0503020204020204" charset="-122"/>
                <a:ea typeface="微软雅黑" panose="020B0503020204020204" charset="-122"/>
                <a:cs typeface="微软雅黑" panose="020B0503020204020204" charset="-122"/>
              </a:rPr>
              <a:t>（</a:t>
            </a:r>
            <a:r>
              <a:rPr lang="en-US" altLang="zh-CN" sz="2000" dirty="0">
                <a:latin typeface="微软雅黑" panose="020B0503020204020204" charset="-122"/>
                <a:ea typeface="微软雅黑" panose="020B0503020204020204" charset="-122"/>
                <a:cs typeface="微软雅黑" panose="020B0503020204020204" charset="-122"/>
              </a:rPr>
              <a:t>4</a:t>
            </a:r>
            <a:r>
              <a:rPr lang="zh-CN" altLang="en-US" sz="2000" dirty="0">
                <a:latin typeface="微软雅黑" panose="020B0503020204020204" charset="-122"/>
                <a:ea typeface="微软雅黑" panose="020B0503020204020204" charset="-122"/>
                <a:cs typeface="微软雅黑" panose="020B0503020204020204" charset="-122"/>
              </a:rPr>
              <a:t>）税收收入专用于耕地开发与改良。</a:t>
            </a:r>
            <a:r>
              <a:rPr lang="zh-CN" altLang="en-US" sz="2800" dirty="0">
                <a:latin typeface="隶书" panose="02010509060101010101" pitchFamily="49" charset="-122"/>
                <a:ea typeface="隶书" panose="02010509060101010101" pitchFamily="49" charset="-122"/>
              </a:rPr>
              <a:t> </a:t>
            </a:r>
            <a:endParaRPr lang="zh-CN" altLang="en-US" sz="2800" dirty="0">
              <a:latin typeface="隶书" panose="02010509060101010101" pitchFamily="49" charset="-122"/>
              <a:ea typeface="隶书" panose="02010509060101010101" pitchFamily="49" charset="-122"/>
            </a:endParaRPr>
          </a:p>
          <a:p>
            <a:r>
              <a:rPr lang="zh-CN" altLang="en-US" dirty="0">
                <a:latin typeface="隶书" panose="02010509060101010101" pitchFamily="49" charset="-122"/>
                <a:ea typeface="隶书" panose="02010509060101010101" pitchFamily="49" charset="-122"/>
              </a:rPr>
              <a:t> </a:t>
            </a:r>
            <a:endParaRPr lang="zh-CN" altLang="en-US" sz="2400" b="1"/>
          </a:p>
        </p:txBody>
      </p:sp>
    </p:spTree>
  </p:cSld>
  <p:clrMapOvr>
    <a:masterClrMapping/>
  </p:clrMapOvr>
  <p:transition>
    <p:blinds dir="vert"/>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61" name="标题 48129"/>
          <p:cNvSpPr>
            <a:spLocks noGrp="1"/>
          </p:cNvSpPr>
          <p:nvPr>
            <p:ph type="title"/>
          </p:nvPr>
        </p:nvSpPr>
        <p:spPr/>
        <p:txBody>
          <a:bodyPr anchor="ctr" anchorCtr="0"/>
          <a:p>
            <a:r>
              <a:rPr lang="zh-CN" altLang="en-US" sz="2800" dirty="0">
                <a:ea typeface="隶书" panose="02010509060101010101" pitchFamily="49" charset="-122"/>
              </a:rPr>
              <a:t>（一）耕地占用税征税范围</a:t>
            </a:r>
            <a:endParaRPr lang="zh-CN" altLang="en-US" sz="2800" dirty="0">
              <a:ea typeface="隶书" panose="02010509060101010101" pitchFamily="49" charset="-122"/>
            </a:endParaRPr>
          </a:p>
        </p:txBody>
      </p:sp>
      <p:sp>
        <p:nvSpPr>
          <p:cNvPr id="92162" name="文本占位符 48130"/>
          <p:cNvSpPr>
            <a:spLocks noGrp="1"/>
          </p:cNvSpPr>
          <p:nvPr>
            <p:ph idx="1"/>
          </p:nvPr>
        </p:nvSpPr>
        <p:spPr/>
        <p:txBody>
          <a:bodyPr anchor="t" anchorCtr="0"/>
          <a:p>
            <a:r>
              <a:rPr lang="zh-CN" altLang="en-US" sz="2800" dirty="0">
                <a:ea typeface="隶书" panose="02010509060101010101" pitchFamily="49" charset="-122"/>
              </a:rPr>
              <a:t>包括用于</a:t>
            </a:r>
            <a:r>
              <a:rPr lang="zh-CN" altLang="en-US" sz="2800" dirty="0">
                <a:solidFill>
                  <a:srgbClr val="FF0000"/>
                </a:solidFill>
                <a:latin typeface="隶书" panose="02010509060101010101" pitchFamily="49" charset="-122"/>
                <a:ea typeface="隶书" panose="02010509060101010101" pitchFamily="49" charset="-122"/>
              </a:rPr>
              <a:t>建设建筑物、构筑物</a:t>
            </a:r>
            <a:r>
              <a:rPr lang="zh-CN" altLang="en-US" sz="2800" dirty="0">
                <a:ea typeface="隶书" panose="02010509060101010101" pitchFamily="49" charset="-122"/>
              </a:rPr>
              <a:t>或从事其他非农业建设征（占）用的国家和集体所有的耕地。</a:t>
            </a:r>
            <a:r>
              <a:rPr lang="zh-CN" altLang="en-US" dirty="0"/>
              <a:t> </a:t>
            </a:r>
            <a:endParaRPr lang="zh-CN" altLang="en-US" dirty="0"/>
          </a:p>
        </p:txBody>
      </p:sp>
    </p:spTree>
  </p:cSld>
  <p:clrMapOvr>
    <a:masterClrMapping/>
  </p:clrMapOvr>
  <p:transition>
    <p:blinds dir="vert"/>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3185" name="标题 47105"/>
          <p:cNvSpPr>
            <a:spLocks noGrp="1"/>
          </p:cNvSpPr>
          <p:nvPr>
            <p:ph type="title"/>
          </p:nvPr>
        </p:nvSpPr>
        <p:spPr/>
        <p:txBody>
          <a:bodyPr anchor="ctr" anchorCtr="0"/>
          <a:p>
            <a:r>
              <a:rPr lang="zh-CN" altLang="en-US" sz="2800" dirty="0">
                <a:ea typeface="隶书" panose="02010509060101010101" pitchFamily="49" charset="-122"/>
              </a:rPr>
              <a:t>（二）耕地占用税纳税义务人</a:t>
            </a:r>
            <a:endParaRPr lang="zh-CN" altLang="en-US" sz="2800" dirty="0">
              <a:ea typeface="隶书" panose="02010509060101010101" pitchFamily="49" charset="-122"/>
            </a:endParaRPr>
          </a:p>
        </p:txBody>
      </p:sp>
      <p:sp>
        <p:nvSpPr>
          <p:cNvPr id="93186" name="文本占位符 47106"/>
          <p:cNvSpPr>
            <a:spLocks noGrp="1"/>
          </p:cNvSpPr>
          <p:nvPr>
            <p:ph idx="1"/>
          </p:nvPr>
        </p:nvSpPr>
        <p:spPr>
          <a:xfrm>
            <a:off x="352425" y="1920875"/>
            <a:ext cx="8229600" cy="5256213"/>
          </a:xfrm>
        </p:spPr>
        <p:txBody>
          <a:bodyPr anchor="t" anchorCtr="0"/>
          <a:p>
            <a:r>
              <a:rPr lang="zh-CN" altLang="en-US" sz="2800" dirty="0">
                <a:ea typeface="隶书" panose="02010509060101010101" pitchFamily="49" charset="-122"/>
              </a:rPr>
              <a:t>耕地占用税的纳税人是占用耕地</a:t>
            </a:r>
            <a:r>
              <a:rPr lang="zh-CN" altLang="en-US" sz="2800" dirty="0">
                <a:solidFill>
                  <a:srgbClr val="FF0000"/>
                </a:solidFill>
                <a:latin typeface="隶书" panose="02010509060101010101" pitchFamily="49" charset="-122"/>
                <a:ea typeface="隶书" panose="02010509060101010101" pitchFamily="49" charset="-122"/>
              </a:rPr>
              <a:t>建设建筑物、构筑物</a:t>
            </a:r>
            <a:r>
              <a:rPr lang="zh-CN" altLang="en-US" sz="2800" dirty="0">
                <a:ea typeface="隶书" panose="02010509060101010101" pitchFamily="49" charset="-122"/>
              </a:rPr>
              <a:t>或者从事非农业建设的单位或者个人。</a:t>
            </a:r>
            <a:endParaRPr lang="zh-CN" altLang="en-US" sz="2800" dirty="0">
              <a:ea typeface="隶书" panose="02010509060101010101" pitchFamily="49" charset="-122"/>
            </a:endParaRPr>
          </a:p>
        </p:txBody>
      </p:sp>
    </p:spTree>
  </p:cSld>
  <p:clrMapOvr>
    <a:masterClrMapping/>
  </p:clrMapOvr>
  <p:transition>
    <p:blinds dir="vert"/>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4209" name="标题 49153"/>
          <p:cNvSpPr>
            <a:spLocks noGrp="1"/>
          </p:cNvSpPr>
          <p:nvPr>
            <p:ph type="title"/>
          </p:nvPr>
        </p:nvSpPr>
        <p:spPr>
          <a:xfrm>
            <a:off x="457200" y="168275"/>
            <a:ext cx="8229600" cy="1371600"/>
          </a:xfrm>
        </p:spPr>
        <p:txBody>
          <a:bodyPr anchor="ctr" anchorCtr="0"/>
          <a:p>
            <a:r>
              <a:rPr lang="zh-CN" altLang="en-US" sz="2800" dirty="0">
                <a:ea typeface="隶书" panose="02010509060101010101" pitchFamily="49" charset="-122"/>
              </a:rPr>
              <a:t>（三）耕地占用税税率</a:t>
            </a:r>
            <a:endParaRPr lang="zh-CN" altLang="en-US" sz="2800" dirty="0">
              <a:ea typeface="隶书" panose="02010509060101010101" pitchFamily="49" charset="-122"/>
            </a:endParaRPr>
          </a:p>
        </p:txBody>
      </p:sp>
      <p:sp>
        <p:nvSpPr>
          <p:cNvPr id="94210" name="文本占位符 49154"/>
          <p:cNvSpPr>
            <a:spLocks noGrp="1"/>
          </p:cNvSpPr>
          <p:nvPr>
            <p:ph idx="1"/>
          </p:nvPr>
        </p:nvSpPr>
        <p:spPr>
          <a:xfrm>
            <a:off x="457200" y="1268413"/>
            <a:ext cx="8229600" cy="4857750"/>
          </a:xfrm>
        </p:spPr>
        <p:txBody>
          <a:bodyPr anchor="t" anchorCtr="0"/>
          <a:p>
            <a:r>
              <a:rPr lang="zh-CN" altLang="en-US" sz="2400" dirty="0">
                <a:ea typeface="隶书" panose="02010509060101010101" pitchFamily="49" charset="-122"/>
              </a:rPr>
              <a:t>实行地区差别幅度定额税率。</a:t>
            </a:r>
            <a:endParaRPr lang="zh-CN" altLang="en-US" sz="2400" dirty="0">
              <a:ea typeface="隶书" panose="02010509060101010101" pitchFamily="49" charset="-122"/>
            </a:endParaRPr>
          </a:p>
          <a:p>
            <a:r>
              <a:rPr lang="zh-CN" altLang="en-US" sz="2400" dirty="0">
                <a:latin typeface="隶书" panose="02010509060101010101" pitchFamily="49" charset="-122"/>
                <a:ea typeface="隶书" panose="02010509060101010101" pitchFamily="49" charset="-122"/>
              </a:rPr>
              <a:t>具体税额规定如下：</a:t>
            </a:r>
            <a:endParaRPr lang="zh-CN" altLang="en-US" sz="2400" dirty="0">
              <a:latin typeface="隶书" panose="02010509060101010101" pitchFamily="49" charset="-122"/>
              <a:ea typeface="隶书" panose="02010509060101010101" pitchFamily="49" charset="-122"/>
            </a:endParaRPr>
          </a:p>
          <a:p>
            <a:r>
              <a:rPr lang="zh-CN" altLang="en-US" sz="2400" dirty="0">
                <a:latin typeface="隶书" panose="02010509060101010101" pitchFamily="49" charset="-122"/>
                <a:ea typeface="隶书" panose="02010509060101010101" pitchFamily="49" charset="-122"/>
              </a:rPr>
              <a:t>1.人均耕地不超过1亩的地区(以县级行政区域为单位，下同)，每平方米为10元至50元；</a:t>
            </a:r>
            <a:endParaRPr lang="zh-CN" altLang="en-US" sz="2400" dirty="0">
              <a:latin typeface="隶书" panose="02010509060101010101" pitchFamily="49" charset="-122"/>
              <a:ea typeface="隶书" panose="02010509060101010101" pitchFamily="49" charset="-122"/>
            </a:endParaRPr>
          </a:p>
          <a:p>
            <a:r>
              <a:rPr lang="zh-CN" altLang="en-US" sz="2400" dirty="0">
                <a:latin typeface="隶书" panose="02010509060101010101" pitchFamily="49" charset="-122"/>
                <a:ea typeface="隶书" panose="02010509060101010101" pitchFamily="49" charset="-122"/>
              </a:rPr>
              <a:t>2.人均耕地超过1亩但不超过2亩的地区，每平方米为8元至40元；</a:t>
            </a:r>
            <a:endParaRPr lang="zh-CN" altLang="en-US" sz="2400" dirty="0">
              <a:latin typeface="隶书" panose="02010509060101010101" pitchFamily="49" charset="-122"/>
              <a:ea typeface="隶书" panose="02010509060101010101" pitchFamily="49" charset="-122"/>
            </a:endParaRPr>
          </a:p>
          <a:p>
            <a:r>
              <a:rPr lang="zh-CN" altLang="en-US" sz="2400" dirty="0">
                <a:latin typeface="隶书" panose="02010509060101010101" pitchFamily="49" charset="-122"/>
                <a:ea typeface="隶书" panose="02010509060101010101" pitchFamily="49" charset="-122"/>
              </a:rPr>
              <a:t>3.人均耕地超过2亩但不超过3亩的地区，每平方米为6元至30元；</a:t>
            </a:r>
            <a:endParaRPr lang="zh-CN" altLang="en-US" sz="2400" dirty="0">
              <a:latin typeface="隶书" panose="02010509060101010101" pitchFamily="49" charset="-122"/>
              <a:ea typeface="隶书" panose="02010509060101010101" pitchFamily="49" charset="-122"/>
            </a:endParaRPr>
          </a:p>
          <a:p>
            <a:r>
              <a:rPr lang="zh-CN" altLang="en-US" sz="2400" dirty="0">
                <a:latin typeface="隶书" panose="02010509060101010101" pitchFamily="49" charset="-122"/>
                <a:ea typeface="隶书" panose="02010509060101010101" pitchFamily="49" charset="-122"/>
              </a:rPr>
              <a:t>4.人均耕地超过3亩的地区，每平方米为5元至25元。</a:t>
            </a:r>
            <a:endParaRPr lang="zh-CN" altLang="en-US" sz="2400" dirty="0">
              <a:latin typeface="隶书" panose="02010509060101010101" pitchFamily="49" charset="-122"/>
              <a:ea typeface="隶书" panose="02010509060101010101" pitchFamily="49" charset="-122"/>
            </a:endParaRPr>
          </a:p>
        </p:txBody>
      </p:sp>
    </p:spTree>
  </p:cSld>
  <p:clrMapOvr>
    <a:masterClrMapping/>
  </p:clrMapOvr>
  <p:transition>
    <p:blinds dir="vert"/>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5233" name="标题 58369"/>
          <p:cNvSpPr>
            <a:spLocks noGrp="1"/>
          </p:cNvSpPr>
          <p:nvPr>
            <p:ph type="title"/>
          </p:nvPr>
        </p:nvSpPr>
        <p:spPr>
          <a:xfrm>
            <a:off x="457200" y="277813"/>
            <a:ext cx="8229600" cy="774700"/>
          </a:xfrm>
        </p:spPr>
        <p:txBody>
          <a:bodyPr anchor="ctr" anchorCtr="0"/>
          <a:p>
            <a:r>
              <a:rPr lang="zh-CN" altLang="en-US" sz="2800" dirty="0">
                <a:ea typeface="隶书" panose="02010509060101010101" pitchFamily="49" charset="-122"/>
              </a:rPr>
              <a:t>（四）耕地占用税税收优惠</a:t>
            </a:r>
            <a:endParaRPr lang="zh-CN" altLang="en-US" sz="2800" dirty="0">
              <a:ea typeface="隶书" panose="02010509060101010101" pitchFamily="49" charset="-122"/>
            </a:endParaRPr>
          </a:p>
        </p:txBody>
      </p:sp>
      <p:sp>
        <p:nvSpPr>
          <p:cNvPr id="95234" name="文本占位符 58370"/>
          <p:cNvSpPr>
            <a:spLocks noGrp="1"/>
          </p:cNvSpPr>
          <p:nvPr>
            <p:ph idx="1"/>
          </p:nvPr>
        </p:nvSpPr>
        <p:spPr>
          <a:xfrm>
            <a:off x="457200" y="981075"/>
            <a:ext cx="8229600" cy="5149850"/>
          </a:xfrm>
        </p:spPr>
        <p:txBody>
          <a:bodyPr anchor="t" anchorCtr="0"/>
          <a:p>
            <a:pPr>
              <a:lnSpc>
                <a:spcPct val="120000"/>
              </a:lnSpc>
              <a:spcBef>
                <a:spcPts val="20"/>
              </a:spcBef>
              <a:spcAft>
                <a:spcPts val="0"/>
              </a:spcAft>
              <a:buNone/>
            </a:pPr>
            <a:r>
              <a:rPr lang="zh-CN" altLang="en-US" sz="2400" dirty="0">
                <a:solidFill>
                  <a:srgbClr val="FF0000"/>
                </a:solidFill>
                <a:latin typeface="微软雅黑" panose="020B0503020204020204" charset="-122"/>
                <a:ea typeface="微软雅黑" panose="020B0503020204020204" charset="-122"/>
                <a:cs typeface="微软雅黑" panose="020B0503020204020204" charset="-122"/>
              </a:rPr>
              <a:t>免征</a:t>
            </a:r>
            <a:r>
              <a:rPr lang="zh-CN" altLang="en-US" sz="2400" dirty="0">
                <a:latin typeface="微软雅黑" panose="020B0503020204020204" charset="-122"/>
                <a:ea typeface="微软雅黑" panose="020B0503020204020204" charset="-122"/>
                <a:cs typeface="微软雅黑" panose="020B0503020204020204" charset="-122"/>
              </a:rPr>
              <a:t>耕地占用税</a:t>
            </a:r>
            <a:endParaRPr lang="zh-CN" altLang="en-US" sz="2400" dirty="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buNone/>
            </a:pPr>
            <a:r>
              <a:rPr lang="en-US" altLang="zh-CN" sz="2400" dirty="0">
                <a:latin typeface="微软雅黑" panose="020B0503020204020204" charset="-122"/>
                <a:ea typeface="微软雅黑" panose="020B0503020204020204" charset="-122"/>
                <a:cs typeface="微软雅黑" panose="020B0503020204020204" charset="-122"/>
              </a:rPr>
              <a:t>1</a:t>
            </a:r>
            <a:r>
              <a:rPr lang="zh-CN" altLang="en-US" sz="2400" dirty="0">
                <a:latin typeface="微软雅黑" panose="020B0503020204020204" charset="-122"/>
                <a:ea typeface="微软雅黑" panose="020B0503020204020204" charset="-122"/>
                <a:cs typeface="微软雅黑" panose="020B0503020204020204" charset="-122"/>
              </a:rPr>
              <a:t>、军事设施占用耕地</a:t>
            </a:r>
            <a:endParaRPr lang="zh-CN" altLang="en-US" sz="2400" dirty="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buNone/>
            </a:pPr>
            <a:r>
              <a:rPr lang="en-US" altLang="zh-CN" sz="2400" dirty="0">
                <a:latin typeface="微软雅黑" panose="020B0503020204020204" charset="-122"/>
                <a:ea typeface="微软雅黑" panose="020B0503020204020204" charset="-122"/>
                <a:cs typeface="微软雅黑" panose="020B0503020204020204" charset="-122"/>
              </a:rPr>
              <a:t>2</a:t>
            </a:r>
            <a:r>
              <a:rPr lang="zh-CN" altLang="en-US" sz="2400" dirty="0">
                <a:latin typeface="微软雅黑" panose="020B0503020204020204" charset="-122"/>
                <a:ea typeface="微软雅黑" panose="020B0503020204020204" charset="-122"/>
                <a:cs typeface="微软雅黑" panose="020B0503020204020204" charset="-122"/>
              </a:rPr>
              <a:t>、学校、幼儿园、社会福利机构、医疗机构占用耕地</a:t>
            </a:r>
            <a:endParaRPr lang="zh-CN" altLang="en-US" sz="2400" dirty="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buNone/>
            </a:pPr>
            <a:r>
              <a:rPr lang="zh-CN" altLang="en-US" sz="2400" dirty="0">
                <a:solidFill>
                  <a:srgbClr val="FF0000"/>
                </a:solidFill>
                <a:latin typeface="微软雅黑" panose="020B0503020204020204" charset="-122"/>
                <a:ea typeface="微软雅黑" panose="020B0503020204020204" charset="-122"/>
                <a:cs typeface="微软雅黑" panose="020B0503020204020204" charset="-122"/>
              </a:rPr>
              <a:t>减征</a:t>
            </a:r>
            <a:r>
              <a:rPr lang="zh-CN" altLang="en-US" sz="2400" dirty="0">
                <a:latin typeface="微软雅黑" panose="020B0503020204020204" charset="-122"/>
                <a:ea typeface="微软雅黑" panose="020B0503020204020204" charset="-122"/>
                <a:cs typeface="微软雅黑" panose="020B0503020204020204" charset="-122"/>
              </a:rPr>
              <a:t>耕地占用税</a:t>
            </a:r>
            <a:endParaRPr lang="zh-CN" altLang="en-US" sz="2400" dirty="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buNone/>
            </a:pPr>
            <a:r>
              <a:rPr lang="en-US" altLang="zh-CN" sz="2400" dirty="0">
                <a:latin typeface="微软雅黑" panose="020B0503020204020204" charset="-122"/>
                <a:ea typeface="微软雅黑" panose="020B0503020204020204" charset="-122"/>
                <a:cs typeface="微软雅黑" panose="020B0503020204020204" charset="-122"/>
              </a:rPr>
              <a:t>1</a:t>
            </a:r>
            <a:r>
              <a:rPr lang="zh-CN" altLang="en-US" sz="2400" dirty="0">
                <a:latin typeface="微软雅黑" panose="020B0503020204020204" charset="-122"/>
                <a:ea typeface="微软雅黑" panose="020B0503020204020204" charset="-122"/>
                <a:cs typeface="微软雅黑" panose="020B0503020204020204" charset="-122"/>
              </a:rPr>
              <a:t>、铁路线路、公路线路、飞机场跑道、停机坪、港口、航道占用耕地，减按每平方米</a:t>
            </a:r>
            <a:r>
              <a:rPr lang="en-US" altLang="zh-CN" sz="2400" dirty="0">
                <a:latin typeface="微软雅黑" panose="020B0503020204020204" charset="-122"/>
                <a:ea typeface="微软雅黑" panose="020B0503020204020204" charset="-122"/>
                <a:cs typeface="微软雅黑" panose="020B0503020204020204" charset="-122"/>
              </a:rPr>
              <a:t>2</a:t>
            </a:r>
            <a:r>
              <a:rPr lang="zh-CN" altLang="en-US" sz="2400" dirty="0">
                <a:latin typeface="微软雅黑" panose="020B0503020204020204" charset="-122"/>
                <a:ea typeface="微软雅黑" panose="020B0503020204020204" charset="-122"/>
                <a:cs typeface="微软雅黑" panose="020B0503020204020204" charset="-122"/>
              </a:rPr>
              <a:t>元的税额征收耕地占用税</a:t>
            </a:r>
            <a:endParaRPr lang="zh-CN" altLang="en-US" sz="2400" dirty="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buNone/>
            </a:pPr>
            <a:r>
              <a:rPr lang="en-US" altLang="zh-CN" sz="2400" dirty="0">
                <a:latin typeface="微软雅黑" panose="020B0503020204020204" charset="-122"/>
                <a:ea typeface="微软雅黑" panose="020B0503020204020204" charset="-122"/>
                <a:cs typeface="微软雅黑" panose="020B0503020204020204" charset="-122"/>
              </a:rPr>
              <a:t>2</a:t>
            </a:r>
            <a:r>
              <a:rPr lang="zh-CN" altLang="en-US" sz="2400" dirty="0">
                <a:latin typeface="微软雅黑" panose="020B0503020204020204" charset="-122"/>
                <a:ea typeface="微软雅黑" panose="020B0503020204020204" charset="-122"/>
                <a:cs typeface="微软雅黑" panose="020B0503020204020204" charset="-122"/>
              </a:rPr>
              <a:t>、农村居民占用耕地新建住宅，按照当地适用税额减半征收耕地占用税。</a:t>
            </a:r>
            <a:endParaRPr lang="zh-CN" altLang="en-US" dirty="0">
              <a:ea typeface="隶书" panose="02010509060101010101" pitchFamily="49" charset="-122"/>
            </a:endParaRPr>
          </a:p>
          <a:p>
            <a:endParaRPr lang="zh-CN" altLang="en-US" dirty="0">
              <a:ea typeface="隶书" panose="02010509060101010101" pitchFamily="49" charset="-122"/>
            </a:endParaRPr>
          </a:p>
        </p:txBody>
      </p:sp>
    </p:spTree>
  </p:cSld>
  <p:clrMapOvr>
    <a:masterClrMapping/>
  </p:clrMapOvr>
  <p:transition>
    <p:blinds dir="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5" name="标题 1"/>
          <p:cNvSpPr>
            <a:spLocks noGrp="1"/>
          </p:cNvSpPr>
          <p:nvPr>
            <p:ph type="title"/>
          </p:nvPr>
        </p:nvSpPr>
        <p:spPr>
          <a:xfrm>
            <a:off x="457200" y="228600"/>
            <a:ext cx="8229600" cy="1371600"/>
          </a:xfrm>
        </p:spPr>
        <p:txBody>
          <a:bodyPr anchor="ctr" anchorCtr="0"/>
          <a:p>
            <a:r>
              <a:rPr lang="zh-CN" altLang="zh-CN" sz="2800" dirty="0">
                <a:ea typeface="隶书" panose="02010509060101010101" pitchFamily="49" charset="-122"/>
              </a:rPr>
              <a:t>（一）资源税征税范围</a:t>
            </a:r>
            <a:endParaRPr lang="zh-CN" altLang="en-US" sz="2800"/>
          </a:p>
        </p:txBody>
      </p:sp>
      <p:sp>
        <p:nvSpPr>
          <p:cNvPr id="13314" name="内容占位符 2"/>
          <p:cNvSpPr>
            <a:spLocks noGrp="1"/>
          </p:cNvSpPr>
          <p:nvPr>
            <p:ph idx="1"/>
          </p:nvPr>
        </p:nvSpPr>
        <p:spPr>
          <a:xfrm>
            <a:off x="315913" y="1152525"/>
            <a:ext cx="8653463" cy="5238750"/>
          </a:xfrm>
        </p:spPr>
        <p:txBody>
          <a:bodyPr anchor="t"/>
          <a:p>
            <a:pPr marL="342900" marR="0" indent="-342900" algn="l" defTabSz="914400" rtl="0" eaLnBrk="1" fontAlgn="base" latinLnBrk="0" hangingPunct="1">
              <a:lnSpc>
                <a:spcPct val="120000"/>
              </a:lnSpc>
              <a:spcBef>
                <a:spcPct val="20000"/>
              </a:spcBef>
              <a:spcAft>
                <a:spcPts val="0"/>
              </a:spcAft>
              <a:buClr>
                <a:schemeClr val="bg2"/>
              </a:buClr>
              <a:buSzPct val="75000"/>
              <a:buFont typeface="Wingdings" panose="05000000000000000000" pitchFamily="2" charset="2"/>
              <a:buChar char="n"/>
            </a:pPr>
            <a:endParaRPr kumimoji="0" lang="zh-CN" altLang="zh-CN" sz="2800" b="0" i="0" u="none" strike="noStrike" kern="1200" cap="none" spc="0" normalizeH="0" baseline="0" noProof="1" dirty="0">
              <a:solidFill>
                <a:schemeClr val="tx1"/>
              </a:solidFill>
              <a:latin typeface="+mn-lt"/>
              <a:ea typeface="隶书" panose="02010509060101010101" pitchFamily="49" charset="-122"/>
              <a:cs typeface="+mn-cs"/>
            </a:endParaRPr>
          </a:p>
          <a:p>
            <a:pPr marL="342900" marR="0" indent="466725" algn="l" defTabSz="685800" rtl="0" eaLnBrk="1" fontAlgn="base" latinLnBrk="0" hangingPunct="1">
              <a:lnSpc>
                <a:spcPct val="120000"/>
              </a:lnSpc>
              <a:spcBef>
                <a:spcPct val="0"/>
              </a:spcBef>
              <a:spcAft>
                <a:spcPts val="0"/>
              </a:spcAft>
              <a:buClrTx/>
              <a:buSzTx/>
              <a:buFont typeface="Wingdings" panose="05000000000000000000" pitchFamily="2" charset="2"/>
              <a:buChar char="n"/>
            </a:pPr>
            <a:r>
              <a:rPr kumimoji="0" lang="zh-CN" altLang="zh-CN" sz="2800" b="0" i="0" u="none" strike="noStrike" kern="1200" cap="none" spc="0" normalizeH="0" baseline="0" noProof="1" dirty="0">
                <a:solidFill>
                  <a:schemeClr val="tx1"/>
                </a:solidFill>
                <a:latin typeface="+mn-lt"/>
                <a:ea typeface="隶书" panose="02010509060101010101" pitchFamily="49" charset="-122"/>
                <a:cs typeface="+mn-cs"/>
                <a:sym typeface="+mn-ea"/>
              </a:rPr>
              <a:t>我国资源税的征税范围由《资源税法》所附“资源税税目税率表”确定，包括能源矿产、金属矿产、非金属矿产、水气矿产、盐五类（具体内容见表8-1），各税目的征税对象包括原矿或选矿。</a:t>
            </a:r>
            <a:endParaRPr kumimoji="0" lang="zh-CN" altLang="zh-CN" sz="2800" b="0" i="0" u="none" strike="noStrike" kern="1200" cap="none" spc="0" normalizeH="0" baseline="0" noProof="1" dirty="0">
              <a:solidFill>
                <a:schemeClr val="tx1"/>
              </a:solidFill>
              <a:latin typeface="+mn-lt"/>
              <a:ea typeface="隶书" panose="02010509060101010101" pitchFamily="49" charset="-122"/>
              <a:cs typeface="+mn-cs"/>
              <a:sym typeface="+mn-ea"/>
            </a:endParaRPr>
          </a:p>
          <a:p>
            <a:pPr marL="342900" marR="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pPr>
            <a:endParaRPr kumimoji="0" lang="zh-CN" altLang="zh-CN" sz="2800" b="0" i="0" u="none" strike="noStrike" kern="1200" cap="none" spc="0" normalizeH="0" baseline="0" noProof="1" dirty="0">
              <a:solidFill>
                <a:schemeClr val="tx1"/>
              </a:solidFill>
              <a:latin typeface="+mn-lt"/>
              <a:ea typeface="隶书" panose="02010509060101010101" pitchFamily="49" charset="-122"/>
              <a:cs typeface="+mn-cs"/>
            </a:endParaRPr>
          </a:p>
        </p:txBody>
      </p:sp>
    </p:spTree>
  </p:cSld>
  <p:clrMapOvr>
    <a:masterClrMapping/>
  </p:clrMapOvr>
  <p:transition>
    <p:blinds dir="vert"/>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6257" name="标题 1"/>
          <p:cNvSpPr>
            <a:spLocks noGrp="1"/>
          </p:cNvSpPr>
          <p:nvPr>
            <p:ph type="title"/>
          </p:nvPr>
        </p:nvSpPr>
        <p:spPr/>
        <p:txBody>
          <a:bodyPr anchor="ctr" anchorCtr="0"/>
          <a:p>
            <a:endParaRPr lang="zh-CN" altLang="en-US"/>
          </a:p>
        </p:txBody>
      </p:sp>
      <p:sp>
        <p:nvSpPr>
          <p:cNvPr id="96258" name="内容占位符 2"/>
          <p:cNvSpPr>
            <a:spLocks noGrp="1"/>
          </p:cNvSpPr>
          <p:nvPr>
            <p:ph idx="1"/>
          </p:nvPr>
        </p:nvSpPr>
        <p:spPr>
          <a:xfrm>
            <a:off x="355600" y="854075"/>
            <a:ext cx="8331200" cy="5013325"/>
          </a:xfrm>
        </p:spPr>
        <p:txBody>
          <a:bodyPr anchor="t" anchorCtr="0"/>
          <a:p>
            <a:r>
              <a:rPr lang="zh-CN" altLang="en-US" dirty="0">
                <a:solidFill>
                  <a:srgbClr val="FF0000"/>
                </a:solidFill>
                <a:ea typeface="隶书" panose="02010509060101010101" pitchFamily="49" charset="-122"/>
              </a:rPr>
              <a:t>不征收耕地占用税</a:t>
            </a:r>
            <a:endParaRPr lang="zh-CN" altLang="en-US" dirty="0">
              <a:solidFill>
                <a:srgbClr val="FF0000"/>
              </a:solidFill>
              <a:ea typeface="隶书" panose="02010509060101010101" pitchFamily="49" charset="-122"/>
            </a:endParaRPr>
          </a:p>
          <a:p>
            <a:pPr>
              <a:lnSpc>
                <a:spcPct val="120000"/>
              </a:lnSpc>
              <a:spcBef>
                <a:spcPts val="25"/>
              </a:spcBef>
            </a:pPr>
            <a:r>
              <a:rPr lang="zh-CN" altLang="en-US" sz="2800" dirty="0">
                <a:ea typeface="隶书" panose="02010509060101010101" pitchFamily="49" charset="-122"/>
              </a:rPr>
              <a:t>（1）农田水利占用耕地的；</a:t>
            </a:r>
            <a:endParaRPr lang="zh-CN" altLang="en-US" sz="2800" dirty="0">
              <a:ea typeface="隶书" panose="02010509060101010101" pitchFamily="49" charset="-122"/>
            </a:endParaRPr>
          </a:p>
          <a:p>
            <a:pPr>
              <a:lnSpc>
                <a:spcPct val="120000"/>
              </a:lnSpc>
              <a:spcBef>
                <a:spcPts val="25"/>
              </a:spcBef>
            </a:pPr>
            <a:r>
              <a:rPr lang="zh-CN" altLang="en-US" sz="2800" dirty="0">
                <a:ea typeface="隶书" panose="02010509060101010101" pitchFamily="49" charset="-122"/>
              </a:rPr>
              <a:t>（2）建设直接为农业生产服务的生产设施占用林地、牧草地、农田水利用地、养殖水面以及渔业水域滩涂等其他农用地的；</a:t>
            </a:r>
            <a:endParaRPr lang="zh-CN" altLang="en-US" sz="2800" dirty="0">
              <a:ea typeface="隶书" panose="02010509060101010101" pitchFamily="49" charset="-122"/>
            </a:endParaRPr>
          </a:p>
          <a:p>
            <a:pPr>
              <a:lnSpc>
                <a:spcPct val="120000"/>
              </a:lnSpc>
              <a:spcBef>
                <a:spcPts val="25"/>
              </a:spcBef>
            </a:pPr>
            <a:r>
              <a:rPr lang="zh-CN" altLang="en-US" sz="2800" dirty="0">
                <a:ea typeface="隶书" panose="02010509060101010101" pitchFamily="49" charset="-122"/>
              </a:rPr>
              <a:t>（3）农村居民经批准搬迁，原宅基地恢复耕种，凡新建住宅占用耕种，凡新建住宅占用耕地不超过原宅基地面积的。</a:t>
            </a:r>
            <a:endParaRPr lang="zh-CN" altLang="en-US" sz="2800" dirty="0">
              <a:ea typeface="隶书" panose="02010509060101010101" pitchFamily="49" charset="-122"/>
            </a:endParaRPr>
          </a:p>
        </p:txBody>
      </p:sp>
    </p:spTree>
  </p:cSld>
  <p:clrMapOvr>
    <a:masterClrMapping/>
  </p:clrMapOvr>
  <p:transition>
    <p:blinds dir="vert"/>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7281" name="标题 1"/>
          <p:cNvSpPr>
            <a:spLocks noGrp="1"/>
          </p:cNvSpPr>
          <p:nvPr>
            <p:ph type="title"/>
          </p:nvPr>
        </p:nvSpPr>
        <p:spPr/>
        <p:txBody>
          <a:bodyPr anchor="ctr" anchorCtr="0"/>
          <a:p>
            <a:r>
              <a:rPr lang="zh-CN" altLang="en-US" sz="2800" dirty="0">
                <a:solidFill>
                  <a:srgbClr val="FF0000"/>
                </a:solidFill>
                <a:ea typeface="隶书" panose="02010509060101010101" pitchFamily="49" charset="-122"/>
              </a:rPr>
              <a:t>二、耕地占用税应纳税额的计算</a:t>
            </a:r>
            <a:endParaRPr lang="zh-CN" altLang="en-US" sz="2800" dirty="0">
              <a:solidFill>
                <a:srgbClr val="FF0000"/>
              </a:solidFill>
              <a:ea typeface="隶书" panose="02010509060101010101" pitchFamily="49" charset="-122"/>
            </a:endParaRPr>
          </a:p>
        </p:txBody>
      </p:sp>
      <p:sp>
        <p:nvSpPr>
          <p:cNvPr id="97282" name="内容占位符 2"/>
          <p:cNvSpPr>
            <a:spLocks noGrp="1"/>
          </p:cNvSpPr>
          <p:nvPr>
            <p:ph idx="1"/>
          </p:nvPr>
        </p:nvSpPr>
        <p:spPr>
          <a:xfrm>
            <a:off x="457200" y="1828800"/>
            <a:ext cx="8229600" cy="3886200"/>
          </a:xfrm>
        </p:spPr>
        <p:txBody>
          <a:bodyPr anchor="t" anchorCtr="0"/>
          <a:p>
            <a:pPr>
              <a:buNone/>
            </a:pPr>
            <a:r>
              <a:rPr lang="zh-CN" altLang="en-US" sz="2400" dirty="0">
                <a:ea typeface="隶书" panose="02010509060101010101" pitchFamily="49" charset="-122"/>
              </a:rPr>
              <a:t>（一）计税依据</a:t>
            </a:r>
            <a:endParaRPr lang="zh-CN" altLang="en-US" sz="2400" dirty="0">
              <a:ea typeface="隶书" panose="02010509060101010101" pitchFamily="49" charset="-122"/>
            </a:endParaRPr>
          </a:p>
          <a:p>
            <a:pPr>
              <a:buNone/>
            </a:pPr>
            <a:r>
              <a:rPr lang="zh-CN" altLang="en-US" sz="2400" dirty="0"/>
              <a:t>   </a:t>
            </a:r>
            <a:r>
              <a:rPr lang="zh-CN" altLang="en-US" sz="2400" dirty="0">
                <a:ea typeface="隶书" panose="02010509060101010101" pitchFamily="49" charset="-122"/>
              </a:rPr>
              <a:t>耕地占用税以纳税人实际占用的耕地面积为计税依据。</a:t>
            </a:r>
            <a:endParaRPr lang="zh-CN" altLang="en-US" sz="2400" dirty="0">
              <a:ea typeface="隶书" panose="02010509060101010101" pitchFamily="49" charset="-122"/>
            </a:endParaRPr>
          </a:p>
          <a:p>
            <a:pPr>
              <a:buNone/>
            </a:pPr>
            <a:r>
              <a:rPr lang="zh-CN" altLang="en-US" sz="2400" dirty="0">
                <a:ea typeface="隶书" panose="02010509060101010101" pitchFamily="49" charset="-122"/>
              </a:rPr>
              <a:t>（二）应纳税额的计算</a:t>
            </a:r>
            <a:endParaRPr lang="zh-CN" altLang="en-US" sz="2400" dirty="0">
              <a:ea typeface="隶书" panose="02010509060101010101" pitchFamily="49" charset="-122"/>
            </a:endParaRPr>
          </a:p>
          <a:p>
            <a:pPr>
              <a:buNone/>
            </a:pPr>
            <a:r>
              <a:rPr lang="zh-CN" altLang="en-US" sz="2400" dirty="0">
                <a:latin typeface="隶书" panose="02010509060101010101" pitchFamily="49" charset="-122"/>
                <a:ea typeface="隶书" panose="02010509060101010101" pitchFamily="49" charset="-122"/>
              </a:rPr>
              <a:t>  应纳税额</a:t>
            </a:r>
            <a:r>
              <a:rPr lang="en-US" altLang="zh-CN" sz="2400" dirty="0">
                <a:latin typeface="隶书" panose="02010509060101010101" pitchFamily="49" charset="-122"/>
                <a:ea typeface="隶书" panose="02010509060101010101" pitchFamily="49" charset="-122"/>
              </a:rPr>
              <a:t>=</a:t>
            </a:r>
            <a:endParaRPr lang="en-US" altLang="zh-CN" sz="2400" dirty="0">
              <a:latin typeface="隶书" panose="02010509060101010101" pitchFamily="49" charset="-122"/>
              <a:ea typeface="隶书" panose="02010509060101010101" pitchFamily="49" charset="-122"/>
            </a:endParaRPr>
          </a:p>
          <a:p>
            <a:pPr>
              <a:buNone/>
            </a:pPr>
            <a:r>
              <a:rPr lang="zh-CN" altLang="en-US" sz="2400" dirty="0">
                <a:latin typeface="隶书" panose="02010509060101010101" pitchFamily="49" charset="-122"/>
                <a:ea typeface="隶书" panose="02010509060101010101" pitchFamily="49" charset="-122"/>
              </a:rPr>
              <a:t>纳税人实际占用的耕地面积（平方米）</a:t>
            </a:r>
            <a:r>
              <a:rPr lang="en-US" altLang="zh-CN" sz="2400" dirty="0">
                <a:latin typeface="隶书" panose="02010509060101010101" pitchFamily="49" charset="-122"/>
                <a:ea typeface="隶书" panose="02010509060101010101" pitchFamily="49" charset="-122"/>
              </a:rPr>
              <a:t>×</a:t>
            </a:r>
            <a:r>
              <a:rPr lang="zh-CN" altLang="en-US" sz="2400" dirty="0">
                <a:latin typeface="隶书" panose="02010509060101010101" pitchFamily="49" charset="-122"/>
                <a:ea typeface="隶书" panose="02010509060101010101" pitchFamily="49" charset="-122"/>
              </a:rPr>
              <a:t>适用税额</a:t>
            </a:r>
            <a:endParaRPr lang="zh-CN" altLang="en-US" sz="2400" dirty="0">
              <a:latin typeface="隶书" panose="02010509060101010101" pitchFamily="49" charset="-122"/>
              <a:ea typeface="隶书" panose="02010509060101010101" pitchFamily="49" charset="-122"/>
            </a:endParaRPr>
          </a:p>
          <a:p>
            <a:endParaRPr lang="zh-CN" altLang="en-US" sz="2400"/>
          </a:p>
        </p:txBody>
      </p:sp>
    </p:spTree>
  </p:cSld>
  <p:clrMapOvr>
    <a:masterClrMapping/>
  </p:clrMapOvr>
  <p:transition>
    <p:blinds dir="vert"/>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8305" name="标题 1"/>
          <p:cNvSpPr>
            <a:spLocks noGrp="1"/>
          </p:cNvSpPr>
          <p:nvPr>
            <p:ph type="title"/>
          </p:nvPr>
        </p:nvSpPr>
        <p:spPr/>
        <p:txBody>
          <a:bodyPr anchor="ctr" anchorCtr="0"/>
          <a:p>
            <a:endParaRPr lang="zh-CN" altLang="en-US"/>
          </a:p>
        </p:txBody>
      </p:sp>
      <p:sp>
        <p:nvSpPr>
          <p:cNvPr id="98306" name="内容占位符 2"/>
          <p:cNvSpPr>
            <a:spLocks noGrp="1"/>
          </p:cNvSpPr>
          <p:nvPr>
            <p:ph idx="1"/>
          </p:nvPr>
        </p:nvSpPr>
        <p:spPr>
          <a:xfrm>
            <a:off x="536575" y="1485900"/>
            <a:ext cx="8229600" cy="3886200"/>
          </a:xfrm>
        </p:spPr>
        <p:txBody>
          <a:bodyPr anchor="t" anchorCtr="0"/>
          <a:p>
            <a:pPr>
              <a:lnSpc>
                <a:spcPct val="120000"/>
              </a:lnSpc>
              <a:spcBef>
                <a:spcPts val="25"/>
              </a:spcBef>
            </a:pPr>
            <a:r>
              <a:rPr lang="zh-CN" altLang="en-US" sz="2800" dirty="0">
                <a:latin typeface="隶书" panose="02010509060101010101" pitchFamily="49" charset="-122"/>
                <a:ea typeface="隶书" panose="02010509060101010101" pitchFamily="49" charset="-122"/>
              </a:rPr>
              <a:t>【工作实例8-4】昊天公司占用耕地30000平方米用于建设洗煤厂，所占耕地适用的定额税率为20元/平方米。计算该公司应纳的耕地占用税。</a:t>
            </a:r>
            <a:endParaRPr lang="zh-CN" altLang="en-US" sz="2800" dirty="0">
              <a:latin typeface="隶书" panose="02010509060101010101" pitchFamily="49" charset="-122"/>
              <a:ea typeface="隶书" panose="02010509060101010101" pitchFamily="49" charset="-122"/>
            </a:endParaRPr>
          </a:p>
          <a:p>
            <a:pPr>
              <a:lnSpc>
                <a:spcPct val="120000"/>
              </a:lnSpc>
              <a:spcBef>
                <a:spcPts val="25"/>
              </a:spcBef>
            </a:pPr>
            <a:endParaRPr lang="zh-CN" altLang="en-US" sz="2800" dirty="0">
              <a:latin typeface="隶书" panose="02010509060101010101" pitchFamily="49" charset="-122"/>
              <a:ea typeface="隶书" panose="02010509060101010101" pitchFamily="49" charset="-122"/>
            </a:endParaRPr>
          </a:p>
          <a:p>
            <a:pPr>
              <a:lnSpc>
                <a:spcPct val="120000"/>
              </a:lnSpc>
              <a:spcBef>
                <a:spcPts val="25"/>
              </a:spcBef>
            </a:pPr>
            <a:r>
              <a:rPr lang="zh-CN" altLang="en-US" sz="2800" dirty="0">
                <a:latin typeface="隶书" panose="02010509060101010101" pitchFamily="49" charset="-122"/>
                <a:ea typeface="隶书" panose="02010509060101010101" pitchFamily="49" charset="-122"/>
              </a:rPr>
              <a:t>【解析】应纳税额=30000×20=600000（元）</a:t>
            </a:r>
            <a:endParaRPr lang="zh-CN" altLang="en-US" sz="2800" dirty="0">
              <a:latin typeface="隶书" panose="02010509060101010101" pitchFamily="49" charset="-122"/>
              <a:ea typeface="隶书" panose="02010509060101010101" pitchFamily="49" charset="-122"/>
            </a:endParaRPr>
          </a:p>
        </p:txBody>
      </p:sp>
    </p:spTree>
  </p:cSld>
  <p:clrMapOvr>
    <a:masterClrMapping/>
  </p:clrMapOvr>
  <p:transition>
    <p:blinds dir="vert"/>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9329" name="标题 50177"/>
          <p:cNvSpPr>
            <a:spLocks noGrp="1"/>
          </p:cNvSpPr>
          <p:nvPr>
            <p:ph type="title"/>
          </p:nvPr>
        </p:nvSpPr>
        <p:spPr>
          <a:xfrm>
            <a:off x="457200" y="285750"/>
            <a:ext cx="8229600" cy="1371600"/>
          </a:xfrm>
        </p:spPr>
        <p:txBody>
          <a:bodyPr anchor="ctr" anchorCtr="0"/>
          <a:p>
            <a:r>
              <a:rPr lang="zh-CN" altLang="en-US" sz="2800" dirty="0">
                <a:solidFill>
                  <a:srgbClr val="FF0000"/>
                </a:solidFill>
                <a:ea typeface="隶书" panose="02010509060101010101" pitchFamily="49" charset="-122"/>
              </a:rPr>
              <a:t>三、</a:t>
            </a:r>
            <a:r>
              <a:rPr lang="zh-CN" altLang="en-US" sz="2800" dirty="0">
                <a:solidFill>
                  <a:srgbClr val="FF0000"/>
                </a:solidFill>
                <a:latin typeface="隶书" panose="02010509060101010101" pitchFamily="49" charset="-122"/>
                <a:ea typeface="隶书" panose="02010509060101010101" pitchFamily="49" charset="-122"/>
              </a:rPr>
              <a:t>耕地占用税纳税</a:t>
            </a:r>
            <a:r>
              <a:rPr lang="zh-CN" altLang="en-US" sz="2800" dirty="0">
                <a:solidFill>
                  <a:srgbClr val="FF0000"/>
                </a:solidFill>
                <a:ea typeface="隶书" panose="02010509060101010101" pitchFamily="49" charset="-122"/>
              </a:rPr>
              <a:t>申报</a:t>
            </a:r>
            <a:endParaRPr lang="zh-CN" altLang="en-US" sz="2800" dirty="0">
              <a:solidFill>
                <a:srgbClr val="FF0000"/>
              </a:solidFill>
              <a:ea typeface="隶书" panose="02010509060101010101" pitchFamily="49" charset="-122"/>
            </a:endParaRPr>
          </a:p>
        </p:txBody>
      </p:sp>
      <p:sp>
        <p:nvSpPr>
          <p:cNvPr id="99330" name="文本占位符 50178"/>
          <p:cNvSpPr>
            <a:spLocks noGrp="1"/>
          </p:cNvSpPr>
          <p:nvPr>
            <p:ph idx="1"/>
          </p:nvPr>
        </p:nvSpPr>
        <p:spPr>
          <a:xfrm>
            <a:off x="457200" y="1268413"/>
            <a:ext cx="8229600" cy="4857750"/>
          </a:xfrm>
        </p:spPr>
        <p:txBody>
          <a:bodyPr anchor="t" anchorCtr="0"/>
          <a:p>
            <a:r>
              <a:rPr lang="zh-CN" altLang="en-US" sz="2400" dirty="0">
                <a:latin typeface="隶书" panose="02010509060101010101" pitchFamily="49" charset="-122"/>
                <a:ea typeface="隶书" panose="02010509060101010101" pitchFamily="49" charset="-122"/>
              </a:rPr>
              <a:t>（一）耕地占用税纳税义务发生时间</a:t>
            </a:r>
            <a:endParaRPr lang="zh-CN" altLang="en-US" sz="2400" dirty="0">
              <a:latin typeface="隶书" panose="02010509060101010101" pitchFamily="49" charset="-122"/>
              <a:ea typeface="隶书" panose="02010509060101010101" pitchFamily="49" charset="-122"/>
            </a:endParaRPr>
          </a:p>
          <a:p>
            <a:r>
              <a:rPr lang="zh-CN" altLang="en-US" sz="2400" dirty="0">
                <a:latin typeface="隶书" panose="02010509060101010101" pitchFamily="49" charset="-122"/>
                <a:ea typeface="隶书" panose="02010509060101010101" pitchFamily="49" charset="-122"/>
              </a:rPr>
              <a:t>    经批准占用耕地的，耕地占用税纳税义务发生时间为纳税人收到</a:t>
            </a:r>
            <a:r>
              <a:rPr lang="zh-CN" altLang="en-US" sz="2400" dirty="0">
                <a:solidFill>
                  <a:srgbClr val="FF0000"/>
                </a:solidFill>
                <a:latin typeface="隶书" panose="02010509060101010101" pitchFamily="49" charset="-122"/>
                <a:ea typeface="隶书" panose="02010509060101010101" pitchFamily="49" charset="-122"/>
              </a:rPr>
              <a:t>自然资源主管部门办理占用耕地手续的书面通知的当天</a:t>
            </a:r>
            <a:r>
              <a:rPr lang="zh-CN" altLang="en-US" sz="2400" dirty="0">
                <a:latin typeface="隶书" panose="02010509060101010101" pitchFamily="49" charset="-122"/>
                <a:ea typeface="隶书" panose="02010509060101010101" pitchFamily="49" charset="-122"/>
              </a:rPr>
              <a:t>。</a:t>
            </a:r>
            <a:endParaRPr lang="zh-CN" altLang="en-US" sz="2400" dirty="0">
              <a:latin typeface="隶书" panose="02010509060101010101" pitchFamily="49" charset="-122"/>
              <a:ea typeface="隶书" panose="02010509060101010101" pitchFamily="49" charset="-122"/>
            </a:endParaRPr>
          </a:p>
          <a:p>
            <a:r>
              <a:rPr lang="zh-CN" altLang="en-US" sz="2400" dirty="0">
                <a:latin typeface="隶书" panose="02010509060101010101" pitchFamily="49" charset="-122"/>
                <a:ea typeface="隶书" panose="02010509060101010101" pitchFamily="49" charset="-122"/>
              </a:rPr>
              <a:t>    未经批准占用耕地的，耕地占用税纳税义务发生时间为纳税人实际占用耕地的当天。</a:t>
            </a:r>
            <a:endParaRPr lang="zh-CN" altLang="en-US" sz="2400" dirty="0">
              <a:latin typeface="隶书" panose="02010509060101010101" pitchFamily="49" charset="-122"/>
              <a:ea typeface="隶书" panose="02010509060101010101" pitchFamily="49" charset="-122"/>
            </a:endParaRPr>
          </a:p>
          <a:p>
            <a:r>
              <a:rPr lang="zh-CN" altLang="en-US" sz="2400" dirty="0">
                <a:latin typeface="隶书" panose="02010509060101010101" pitchFamily="49" charset="-122"/>
                <a:ea typeface="隶书" panose="02010509060101010101" pitchFamily="49" charset="-122"/>
              </a:rPr>
              <a:t>（二）耕地占用税纳税期限</a:t>
            </a:r>
            <a:endParaRPr lang="zh-CN" altLang="en-US" sz="2400" dirty="0">
              <a:latin typeface="隶书" panose="02010509060101010101" pitchFamily="49" charset="-122"/>
              <a:ea typeface="隶书" panose="02010509060101010101" pitchFamily="49" charset="-122"/>
            </a:endParaRPr>
          </a:p>
          <a:p>
            <a:r>
              <a:rPr lang="zh-CN" altLang="en-US" sz="2400" dirty="0">
                <a:latin typeface="隶书" panose="02010509060101010101" pitchFamily="49" charset="-122"/>
                <a:ea typeface="隶书" panose="02010509060101010101" pitchFamily="49" charset="-122"/>
              </a:rPr>
              <a:t>    经批准占用耕地或者其他农用地，农用地转用</a:t>
            </a:r>
            <a:r>
              <a:rPr lang="zh-CN" altLang="en-US" sz="2400" dirty="0">
                <a:solidFill>
                  <a:srgbClr val="FF0000"/>
                </a:solidFill>
                <a:latin typeface="隶书" panose="02010509060101010101" pitchFamily="49" charset="-122"/>
                <a:ea typeface="隶书" panose="02010509060101010101" pitchFamily="49" charset="-122"/>
              </a:rPr>
              <a:t>审批文件</a:t>
            </a:r>
            <a:r>
              <a:rPr lang="zh-CN" altLang="en-US" sz="2400" dirty="0">
                <a:latin typeface="隶书" panose="02010509060101010101" pitchFamily="49" charset="-122"/>
                <a:ea typeface="隶书" panose="02010509060101010101" pitchFamily="49" charset="-122"/>
              </a:rPr>
              <a:t>中未标明建设用地人的，</a:t>
            </a:r>
            <a:r>
              <a:rPr lang="zh-CN" altLang="en-US" sz="2400" dirty="0">
                <a:solidFill>
                  <a:srgbClr val="FF0000"/>
                </a:solidFill>
                <a:latin typeface="隶书" panose="02010509060101010101" pitchFamily="49" charset="-122"/>
                <a:ea typeface="隶书" panose="02010509060101010101" pitchFamily="49" charset="-122"/>
              </a:rPr>
              <a:t>用地申请人</a:t>
            </a:r>
            <a:r>
              <a:rPr lang="zh-CN" altLang="en-US" sz="2400" dirty="0">
                <a:latin typeface="隶书" panose="02010509060101010101" pitchFamily="49" charset="-122"/>
                <a:ea typeface="隶书" panose="02010509060101010101" pitchFamily="49" charset="-122"/>
              </a:rPr>
              <a:t>应当在收到农用地转用审批文件之日起30日内缴纳；农用地转用</a:t>
            </a:r>
            <a:r>
              <a:rPr lang="zh-CN" altLang="en-US" sz="2400" dirty="0">
                <a:solidFill>
                  <a:srgbClr val="FF0000"/>
                </a:solidFill>
                <a:latin typeface="隶书" panose="02010509060101010101" pitchFamily="49" charset="-122"/>
                <a:ea typeface="隶书" panose="02010509060101010101" pitchFamily="49" charset="-122"/>
              </a:rPr>
              <a:t>审批文件</a:t>
            </a:r>
            <a:r>
              <a:rPr lang="zh-CN" altLang="en-US" sz="2400" dirty="0">
                <a:latin typeface="隶书" panose="02010509060101010101" pitchFamily="49" charset="-122"/>
                <a:ea typeface="隶书" panose="02010509060101010101" pitchFamily="49" charset="-122"/>
              </a:rPr>
              <a:t>中标明</a:t>
            </a:r>
            <a:r>
              <a:rPr lang="zh-CN" altLang="en-US" sz="2400" dirty="0">
                <a:solidFill>
                  <a:srgbClr val="FF0000"/>
                </a:solidFill>
                <a:latin typeface="隶书" panose="02010509060101010101" pitchFamily="49" charset="-122"/>
                <a:ea typeface="隶书" panose="02010509060101010101" pitchFamily="49" charset="-122"/>
              </a:rPr>
              <a:t>建设用地人</a:t>
            </a:r>
            <a:r>
              <a:rPr lang="zh-CN" altLang="en-US" sz="2400" dirty="0">
                <a:latin typeface="隶书" panose="02010509060101010101" pitchFamily="49" charset="-122"/>
                <a:ea typeface="隶书" panose="02010509060101010101" pitchFamily="49" charset="-122"/>
              </a:rPr>
              <a:t>的，建设用地人应当在收到征收机关纳税通知书之日起30日内缴纳；</a:t>
            </a:r>
            <a:r>
              <a:rPr lang="zh-CN" altLang="en-US" sz="2400" dirty="0">
                <a:solidFill>
                  <a:srgbClr val="FF0000"/>
                </a:solidFill>
                <a:latin typeface="隶书" panose="02010509060101010101" pitchFamily="49" charset="-122"/>
                <a:ea typeface="隶书" panose="02010509060101010101" pitchFamily="49" charset="-122"/>
              </a:rPr>
              <a:t>未经批准</a:t>
            </a:r>
            <a:r>
              <a:rPr lang="zh-CN" altLang="en-US" sz="2400" dirty="0">
                <a:latin typeface="隶书" panose="02010509060101010101" pitchFamily="49" charset="-122"/>
                <a:ea typeface="隶书" panose="02010509060101010101" pitchFamily="49" charset="-122"/>
              </a:rPr>
              <a:t>占用耕地或者其他农用地的，应当在</a:t>
            </a:r>
            <a:r>
              <a:rPr lang="zh-CN" altLang="en-US" sz="2400" dirty="0">
                <a:solidFill>
                  <a:srgbClr val="FF0000"/>
                </a:solidFill>
                <a:latin typeface="隶书" panose="02010509060101010101" pitchFamily="49" charset="-122"/>
                <a:ea typeface="隶书" panose="02010509060101010101" pitchFamily="49" charset="-122"/>
              </a:rPr>
              <a:t>实际占用耕地</a:t>
            </a:r>
            <a:r>
              <a:rPr lang="zh-CN" altLang="en-US" sz="2400" dirty="0">
                <a:latin typeface="隶书" panose="02010509060101010101" pitchFamily="49" charset="-122"/>
                <a:ea typeface="隶书" panose="02010509060101010101" pitchFamily="49" charset="-122"/>
              </a:rPr>
              <a:t>之日起30日内缴纳。</a:t>
            </a:r>
            <a:endParaRPr lang="zh-CN" altLang="en-US" sz="2400" dirty="0">
              <a:latin typeface="隶书" panose="02010509060101010101" pitchFamily="49" charset="-122"/>
              <a:ea typeface="隶书" panose="02010509060101010101" pitchFamily="49" charset="-122"/>
            </a:endParaRPr>
          </a:p>
        </p:txBody>
      </p:sp>
    </p:spTree>
  </p:cSld>
  <p:clrMapOvr>
    <a:masterClrMapping/>
  </p:clrMapOvr>
  <p:transition>
    <p:blinds dir="vert"/>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353" name="标题 1"/>
          <p:cNvSpPr>
            <a:spLocks noGrp="1"/>
          </p:cNvSpPr>
          <p:nvPr>
            <p:ph type="title"/>
          </p:nvPr>
        </p:nvSpPr>
        <p:spPr/>
        <p:txBody>
          <a:bodyPr anchor="ctr" anchorCtr="0"/>
          <a:p>
            <a:endParaRPr lang="zh-CN" altLang="en-US"/>
          </a:p>
        </p:txBody>
      </p:sp>
      <p:sp>
        <p:nvSpPr>
          <p:cNvPr id="100354" name="内容占位符 2"/>
          <p:cNvSpPr>
            <a:spLocks noGrp="1"/>
          </p:cNvSpPr>
          <p:nvPr>
            <p:ph idx="1"/>
          </p:nvPr>
        </p:nvSpPr>
        <p:spPr>
          <a:xfrm>
            <a:off x="457200" y="652463"/>
            <a:ext cx="8229600" cy="5214937"/>
          </a:xfrm>
        </p:spPr>
        <p:txBody>
          <a:bodyPr anchor="t" anchorCtr="0"/>
          <a:p>
            <a:r>
              <a:rPr lang="zh-CN" altLang="en-US" sz="2400" dirty="0">
                <a:latin typeface="隶书" panose="02010509060101010101" pitchFamily="49" charset="-122"/>
                <a:ea typeface="隶书" panose="02010509060101010101" pitchFamily="49" charset="-122"/>
              </a:rPr>
              <a:t>（三）耕地占用税纳税地点</a:t>
            </a:r>
            <a:endParaRPr lang="zh-CN" altLang="en-US" sz="2400" dirty="0">
              <a:latin typeface="隶书" panose="02010509060101010101" pitchFamily="49" charset="-122"/>
              <a:ea typeface="隶书" panose="02010509060101010101" pitchFamily="49" charset="-122"/>
            </a:endParaRPr>
          </a:p>
          <a:p>
            <a:r>
              <a:rPr lang="zh-CN" altLang="en-US" sz="2400" dirty="0">
                <a:latin typeface="隶书" panose="02010509060101010101" pitchFamily="49" charset="-122"/>
                <a:ea typeface="隶书" panose="02010509060101010101" pitchFamily="49" charset="-122"/>
              </a:rPr>
              <a:t>    耕地占用税由地方税务机关负责征收。纳税人占用耕地或其他农用地，应当在</a:t>
            </a:r>
            <a:r>
              <a:rPr lang="zh-CN" altLang="en-US" sz="2400" dirty="0">
                <a:solidFill>
                  <a:srgbClr val="FF0000"/>
                </a:solidFill>
                <a:latin typeface="隶书" panose="02010509060101010101" pitchFamily="49" charset="-122"/>
                <a:ea typeface="隶书" panose="02010509060101010101" pitchFamily="49" charset="-122"/>
              </a:rPr>
              <a:t>耕地或其他农用地所在地</a:t>
            </a:r>
            <a:r>
              <a:rPr lang="zh-CN" altLang="en-US" sz="2400" dirty="0">
                <a:latin typeface="隶书" panose="02010509060101010101" pitchFamily="49" charset="-122"/>
                <a:ea typeface="隶书" panose="02010509060101010101" pitchFamily="49" charset="-122"/>
              </a:rPr>
              <a:t>申报纳税。纳税人使用的土地不属于同一省（自治区、直辖市）管辖范围的，应由纳税人分别向土地所在地的税务机关缴纳；在同一省（自治区、直辖市）管辖范围内，纳税人跨地区使用的土地，其纳税地点由省、自治区、直辖市税务机关确定。</a:t>
            </a:r>
            <a:endParaRPr lang="zh-CN" altLang="en-US" sz="2400" dirty="0">
              <a:latin typeface="隶书" panose="02010509060101010101" pitchFamily="49" charset="-122"/>
              <a:ea typeface="隶书" panose="02010509060101010101" pitchFamily="49" charset="-122"/>
            </a:endParaRPr>
          </a:p>
          <a:p>
            <a:r>
              <a:rPr lang="zh-CN" altLang="en-US" sz="2400" dirty="0">
                <a:latin typeface="隶书" panose="02010509060101010101" pitchFamily="49" charset="-122"/>
                <a:ea typeface="隶书" panose="02010509060101010101" pitchFamily="49" charset="-122"/>
              </a:rPr>
              <a:t>（四）耕地占用税纳税申报</a:t>
            </a:r>
            <a:endParaRPr lang="zh-CN" altLang="en-US" sz="2400" dirty="0">
              <a:latin typeface="隶书" panose="02010509060101010101" pitchFamily="49" charset="-122"/>
              <a:ea typeface="隶书" panose="02010509060101010101" pitchFamily="49" charset="-122"/>
            </a:endParaRPr>
          </a:p>
          <a:p>
            <a:r>
              <a:rPr lang="zh-CN" altLang="en-US" sz="2400" dirty="0">
                <a:latin typeface="隶书" panose="02010509060101010101" pitchFamily="49" charset="-122"/>
                <a:ea typeface="隶书" panose="02010509060101010101" pitchFamily="49" charset="-122"/>
              </a:rPr>
              <a:t>    纳税人填制“财产和行为税纳税申报表”“耕地占用税税源明细表”。</a:t>
            </a:r>
            <a:endParaRPr lang="zh-CN" altLang="en-US" sz="2400" dirty="0">
              <a:latin typeface="隶书" panose="02010509060101010101" pitchFamily="49" charset="-122"/>
              <a:ea typeface="隶书" panose="02010509060101010101" pitchFamily="49" charset="-122"/>
            </a:endParaRPr>
          </a:p>
        </p:txBody>
      </p:sp>
    </p:spTree>
  </p:cSld>
  <p:clrMapOvr>
    <a:masterClrMapping/>
  </p:clrMapOvr>
  <p:transition>
    <p:blinds dir="vert"/>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1377" name="标题 1"/>
          <p:cNvSpPr>
            <a:spLocks noGrp="1"/>
          </p:cNvSpPr>
          <p:nvPr>
            <p:ph type="title"/>
          </p:nvPr>
        </p:nvSpPr>
        <p:spPr/>
        <p:txBody>
          <a:bodyPr anchor="ctr" anchorCtr="0"/>
          <a:p>
            <a:pPr algn="ctr"/>
            <a:r>
              <a:rPr lang="zh-CN" altLang="en-US" sz="3200" dirty="0">
                <a:solidFill>
                  <a:schemeClr val="accent5">
                    <a:lumMod val="50000"/>
                  </a:schemeClr>
                </a:solidFill>
                <a:latin typeface="微软雅黑" panose="020B0503020204020204" charset="-122"/>
                <a:ea typeface="微软雅黑" panose="020B0503020204020204" charset="-122"/>
                <a:cs typeface="微软雅黑" panose="020B0503020204020204" charset="-122"/>
              </a:rPr>
              <a:t>任务四   土地增值税计算与申报</a:t>
            </a:r>
            <a:endParaRPr lang="zh-CN" altLang="en-US" sz="3200" dirty="0">
              <a:solidFill>
                <a:schemeClr val="accent5">
                  <a:lumMod val="50000"/>
                </a:schemeClr>
              </a:solidFill>
              <a:latin typeface="微软雅黑" panose="020B0503020204020204" charset="-122"/>
              <a:ea typeface="微软雅黑" panose="020B0503020204020204" charset="-122"/>
              <a:cs typeface="微软雅黑" panose="020B0503020204020204" charset="-122"/>
            </a:endParaRPr>
          </a:p>
        </p:txBody>
      </p:sp>
      <p:sp>
        <p:nvSpPr>
          <p:cNvPr id="101378" name="内容占位符 2"/>
          <p:cNvSpPr>
            <a:spLocks noGrp="1"/>
          </p:cNvSpPr>
          <p:nvPr>
            <p:ph idx="1"/>
          </p:nvPr>
        </p:nvSpPr>
        <p:spPr/>
        <p:txBody>
          <a:bodyPr anchor="t" anchorCtr="0"/>
          <a:p>
            <a:r>
              <a:rPr lang="zh-CN" altLang="en-US" sz="2800" dirty="0">
                <a:solidFill>
                  <a:srgbClr val="FF0000"/>
                </a:solidFill>
                <a:latin typeface="隶书" panose="02010509060101010101" pitchFamily="49" charset="-122"/>
                <a:ea typeface="隶书" panose="02010509060101010101" pitchFamily="49" charset="-122"/>
              </a:rPr>
              <a:t>一、土地增值税法规解读</a:t>
            </a:r>
            <a:endParaRPr lang="zh-CN" altLang="en-US" sz="2800" dirty="0">
              <a:latin typeface="隶书" panose="02010509060101010101" pitchFamily="49" charset="-122"/>
              <a:ea typeface="隶书" panose="02010509060101010101" pitchFamily="49" charset="-122"/>
            </a:endParaRPr>
          </a:p>
          <a:p>
            <a:pPr>
              <a:lnSpc>
                <a:spcPct val="130000"/>
              </a:lnSpc>
              <a:spcBef>
                <a:spcPts val="20"/>
              </a:spcBef>
              <a:spcAft>
                <a:spcPts val="0"/>
              </a:spcAft>
            </a:pPr>
            <a:r>
              <a:rPr lang="en-US" altLang="zh-CN" sz="2400" dirty="0">
                <a:latin typeface="微软雅黑" panose="020B0503020204020204" charset="-122"/>
                <a:ea typeface="微软雅黑" panose="020B0503020204020204" charset="-122"/>
              </a:rPr>
              <a:t>      </a:t>
            </a:r>
            <a:r>
              <a:rPr lang="zh-CN" altLang="en-US" sz="2400" dirty="0">
                <a:latin typeface="微软雅黑" panose="020B0503020204020204" charset="-122"/>
                <a:ea typeface="微软雅黑" panose="020B0503020204020204" charset="-122"/>
              </a:rPr>
              <a:t>土地增值税是对有偿</a:t>
            </a:r>
            <a:r>
              <a:rPr lang="zh-CN" altLang="en-US" sz="2400" b="1" dirty="0">
                <a:solidFill>
                  <a:srgbClr val="FF0000"/>
                </a:solidFill>
                <a:latin typeface="微软雅黑" panose="020B0503020204020204" charset="-122"/>
                <a:ea typeface="微软雅黑" panose="020B0503020204020204" charset="-122"/>
              </a:rPr>
              <a:t>转让</a:t>
            </a:r>
            <a:r>
              <a:rPr lang="zh-CN" altLang="en-US" sz="2400" dirty="0">
                <a:latin typeface="微软雅黑" panose="020B0503020204020204" charset="-122"/>
                <a:ea typeface="微软雅黑" panose="020B0503020204020204" charset="-122"/>
              </a:rPr>
              <a:t>国有土地使用权、地上建筑物及其附着物</a:t>
            </a:r>
            <a:r>
              <a:rPr lang="zh-CN" altLang="en-US" sz="2400" b="1" dirty="0">
                <a:solidFill>
                  <a:srgbClr val="FF0000"/>
                </a:solidFill>
                <a:latin typeface="微软雅黑" panose="020B0503020204020204" charset="-122"/>
                <a:ea typeface="微软雅黑" panose="020B0503020204020204" charset="-122"/>
              </a:rPr>
              <a:t>产权</a:t>
            </a:r>
            <a:r>
              <a:rPr lang="zh-CN" altLang="en-US" sz="2400" dirty="0">
                <a:latin typeface="微软雅黑" panose="020B0503020204020204" charset="-122"/>
                <a:ea typeface="微软雅黑" panose="020B0503020204020204" charset="-122"/>
              </a:rPr>
              <a:t>，</a:t>
            </a:r>
            <a:r>
              <a:rPr lang="zh-CN" altLang="en-US" sz="2400" b="1" dirty="0">
                <a:solidFill>
                  <a:srgbClr val="FF0000"/>
                </a:solidFill>
                <a:latin typeface="微软雅黑" panose="020B0503020204020204" charset="-122"/>
                <a:ea typeface="微软雅黑" panose="020B0503020204020204" charset="-122"/>
              </a:rPr>
              <a:t>并取得收入</a:t>
            </a:r>
            <a:r>
              <a:rPr lang="zh-CN" altLang="en-US" sz="2400" dirty="0">
                <a:latin typeface="微软雅黑" panose="020B0503020204020204" charset="-122"/>
                <a:ea typeface="微软雅黑" panose="020B0503020204020204" charset="-122"/>
              </a:rPr>
              <a:t>的单位和个人，就其转让房地产所取得的增值额征收的一种税。</a:t>
            </a:r>
            <a:endParaRPr lang="zh-CN" altLang="en-US" sz="2400" dirty="0">
              <a:latin typeface="微软雅黑" panose="020B0503020204020204" charset="-122"/>
              <a:ea typeface="微软雅黑" panose="020B0503020204020204" charset="-122"/>
            </a:endParaRPr>
          </a:p>
        </p:txBody>
      </p:sp>
    </p:spTree>
  </p:cSld>
  <p:clrMapOvr>
    <a:masterClrMapping/>
  </p:clrMapOvr>
  <p:transition>
    <p:blinds dir="vert"/>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2401" name="文本占位符 194563" descr="QQ截图未命名"/>
          <p:cNvPicPr>
            <a:picLocks noGrp="1" noChangeAspect="1"/>
          </p:cNvPicPr>
          <p:nvPr>
            <p:ph idx="1"/>
          </p:nvPr>
        </p:nvPicPr>
        <p:blipFill>
          <a:blip r:embed="rId1"/>
          <a:stretch>
            <a:fillRect/>
          </a:stretch>
        </p:blipFill>
        <p:spPr>
          <a:xfrm>
            <a:off x="152400" y="1143000"/>
            <a:ext cx="8839200" cy="5105400"/>
          </a:xfrm>
        </p:spPr>
      </p:pic>
      <p:sp>
        <p:nvSpPr>
          <p:cNvPr id="102402" name="文本占位符 174082"/>
          <p:cNvSpPr>
            <a:spLocks noGrp="1"/>
          </p:cNvSpPr>
          <p:nvPr/>
        </p:nvSpPr>
        <p:spPr>
          <a:xfrm>
            <a:off x="276225" y="369888"/>
            <a:ext cx="8229600" cy="773112"/>
          </a:xfrm>
          <a:prstGeom prst="rect">
            <a:avLst/>
          </a:prstGeom>
          <a:noFill/>
          <a:ln w="9525">
            <a:noFill/>
          </a:ln>
        </p:spPr>
        <p:txBody>
          <a:bodyPr anchor="t" anchorCtr="0"/>
          <a:p>
            <a:pPr marL="342900" indent="-342900">
              <a:spcBef>
                <a:spcPct val="20000"/>
              </a:spcBef>
              <a:buClr>
                <a:schemeClr val="bg2"/>
              </a:buClr>
              <a:buSzPct val="75000"/>
              <a:buFont typeface="Wingdings" panose="05000000000000000000" pitchFamily="2" charset="2"/>
              <a:buChar char="n"/>
            </a:pPr>
            <a:r>
              <a:rPr lang="zh-CN" altLang="en-US" sz="3200" dirty="0">
                <a:latin typeface="隶书" panose="02010509060101010101" pitchFamily="49" charset="-122"/>
                <a:ea typeface="隶书" panose="02010509060101010101" pitchFamily="49" charset="-122"/>
              </a:rPr>
              <a:t>（一）土地增值税征税范围</a:t>
            </a:r>
            <a:endParaRPr lang="zh-CN" altLang="en-US" sz="3200" dirty="0">
              <a:latin typeface="隶书" panose="02010509060101010101" pitchFamily="49" charset="-122"/>
              <a:ea typeface="隶书" panose="02010509060101010101" pitchFamily="49" charset="-122"/>
            </a:endParaRPr>
          </a:p>
          <a:p>
            <a:pPr marL="342900" indent="-342900">
              <a:spcBef>
                <a:spcPct val="20000"/>
              </a:spcBef>
              <a:buClr>
                <a:schemeClr val="bg2"/>
              </a:buClr>
              <a:buSzPct val="75000"/>
              <a:buFont typeface="Wingdings" panose="05000000000000000000" pitchFamily="2" charset="2"/>
              <a:buChar char="n"/>
            </a:pPr>
            <a:endParaRPr lang="zh-CN" altLang="en-US" sz="3200" dirty="0">
              <a:latin typeface="隶书" panose="02010509060101010101" pitchFamily="49" charset="-122"/>
              <a:ea typeface="隶书" panose="02010509060101010101" pitchFamily="49" charset="-122"/>
            </a:endParaRPr>
          </a:p>
        </p:txBody>
      </p:sp>
    </p:spTree>
  </p:cSld>
  <p:clrMapOvr>
    <a:masterClrMapping/>
  </p:clrMapOvr>
  <p:transition>
    <p:blinds dir="vert"/>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595870" cy="2916555"/>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3" y="4221"/>
              <a:ext cx="6996" cy="2325"/>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marR="0" indent="466725" algn="l" defTabSz="685800" rtl="0" eaLnBrk="1" fontAlgn="base" latinLnBrk="0" hangingPunct="1">
                <a:lnSpc>
                  <a:spcPct val="100000"/>
                </a:lnSpc>
                <a:spcBef>
                  <a:spcPct val="0"/>
                </a:spcBef>
                <a:spcAft>
                  <a:spcPct val="0"/>
                </a:spcAft>
                <a:buClrTx/>
                <a:buSzTx/>
                <a:buFont typeface="Wingdings" panose="05000000000000000000" pitchFamily="2" charset="2"/>
                <a:buChar char="n"/>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lang="en-US" altLang="zh-CN" sz="1400" spc="200">
                  <a:solidFill>
                    <a:srgbClr val="FF0000"/>
                  </a:solidFill>
                  <a:uFillTx/>
                  <a:latin typeface="微软雅黑" panose="020B0503020204020204" charset="-122"/>
                  <a:ea typeface="微软雅黑" panose="020B0503020204020204" charset="-122"/>
                  <a:cs typeface="微软雅黑" panose="020B0503020204020204" charset="-122"/>
                </a:rPr>
                <a:t> </a:t>
              </a:r>
              <a:r>
                <a:rPr lang="en-US" altLang="zh-CN" spc="200">
                  <a:solidFill>
                    <a:srgbClr val="FF0000"/>
                  </a:solidFill>
                  <a:uFillTx/>
                  <a:latin typeface="微软雅黑" panose="020B0503020204020204" charset="-122"/>
                  <a:ea typeface="微软雅黑" panose="020B0503020204020204" charset="-122"/>
                  <a:cs typeface="微软雅黑" panose="020B0503020204020204" charset="-122"/>
                </a:rPr>
                <a:t> </a:t>
              </a:r>
              <a:r>
                <a:rPr lang="zh-CN" altLang="zh-CN" sz="2000" dirty="0">
                  <a:solidFill>
                    <a:srgbClr val="FF0000"/>
                  </a:solidFill>
                  <a:latin typeface="微软雅黑" panose="020B0503020204020204" charset="-122"/>
                  <a:ea typeface="微软雅黑" panose="020B0503020204020204" charset="-122"/>
                  <a:sym typeface="+mn-ea"/>
                </a:rPr>
                <a:t>【考题</a:t>
              </a:r>
              <a:r>
                <a:rPr lang="en-US" altLang="zh-CN" sz="2000" dirty="0">
                  <a:solidFill>
                    <a:srgbClr val="FF0000"/>
                  </a:solidFill>
                  <a:latin typeface="微软雅黑" panose="020B0503020204020204" charset="-122"/>
                  <a:ea typeface="微软雅黑" panose="020B0503020204020204" charset="-122"/>
                  <a:sym typeface="+mn-ea"/>
                </a:rPr>
                <a:t>·</a:t>
              </a:r>
              <a:r>
                <a:rPr lang="zh-CN" altLang="zh-CN" sz="2000" dirty="0">
                  <a:solidFill>
                    <a:srgbClr val="FF0000"/>
                  </a:solidFill>
                  <a:latin typeface="微软雅黑" panose="020B0503020204020204" charset="-122"/>
                  <a:ea typeface="微软雅黑" panose="020B0503020204020204" charset="-122"/>
                  <a:sym typeface="+mn-ea"/>
                </a:rPr>
                <a:t>单选题】</a:t>
              </a:r>
              <a:r>
                <a:rPr lang="zh-CN" altLang="zh-CN" sz="2000" dirty="0">
                  <a:latin typeface="微软雅黑" panose="020B0503020204020204" charset="-122"/>
                  <a:ea typeface="微软雅黑" panose="020B0503020204020204" charset="-122"/>
                  <a:sym typeface="+mn-ea"/>
                </a:rPr>
                <a:t>根据土地增值税法律制度的规定，下列各项中，属于土地增值税纳税人的是</a:t>
              </a:r>
              <a:r>
                <a:rPr lang="zh-CN" altLang="en-US" sz="2000" dirty="0">
                  <a:latin typeface="微软雅黑" panose="020B0503020204020204" charset="-122"/>
                  <a:ea typeface="微软雅黑" panose="020B0503020204020204" charset="-122"/>
                  <a:sym typeface="+mn-ea"/>
                </a:rPr>
                <a:t>（　）</a:t>
              </a:r>
              <a:r>
                <a:rPr lang="zh-CN" altLang="zh-CN" sz="2000" dirty="0">
                  <a:latin typeface="微软雅黑" panose="020B0503020204020204" charset="-122"/>
                  <a:ea typeface="微软雅黑" panose="020B0503020204020204" charset="-122"/>
                  <a:sym typeface="+mn-ea"/>
                </a:rPr>
                <a:t>。</a:t>
              </a:r>
              <a:endPar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00000"/>
                </a:lnSpc>
                <a:spcBef>
                  <a:spcPct val="0"/>
                </a:spcBef>
                <a:spcAft>
                  <a:spcPct val="0"/>
                </a:spcAft>
                <a:buClrTx/>
                <a:buSzTx/>
                <a:buFont typeface="Wingdings" panose="05000000000000000000" pitchFamily="2" charset="2"/>
                <a:buChar char="n"/>
              </a:pPr>
              <a:r>
                <a:rPr lang="en-US" altLang="zh-CN" sz="2000" dirty="0">
                  <a:latin typeface="微软雅黑" panose="020B0503020204020204" charset="-122"/>
                  <a:ea typeface="微软雅黑" panose="020B0503020204020204" charset="-122"/>
                  <a:sym typeface="+mn-ea"/>
                </a:rPr>
                <a:t>A.</a:t>
              </a:r>
              <a:r>
                <a:rPr lang="zh-CN" altLang="zh-CN" sz="2000" dirty="0">
                  <a:latin typeface="微软雅黑" panose="020B0503020204020204" charset="-122"/>
                  <a:ea typeface="微软雅黑" panose="020B0503020204020204" charset="-122"/>
                  <a:sym typeface="+mn-ea"/>
                </a:rPr>
                <a:t>出售房屋的企业</a:t>
              </a:r>
              <a:endPar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00000"/>
                </a:lnSpc>
                <a:spcBef>
                  <a:spcPct val="0"/>
                </a:spcBef>
                <a:spcAft>
                  <a:spcPct val="0"/>
                </a:spcAft>
                <a:buClrTx/>
                <a:buSzTx/>
                <a:buFont typeface="Wingdings" panose="05000000000000000000" pitchFamily="2" charset="2"/>
                <a:buChar char="n"/>
              </a:pPr>
              <a:r>
                <a:rPr lang="en-US" altLang="zh-CN" sz="2000" dirty="0">
                  <a:latin typeface="微软雅黑" panose="020B0503020204020204" charset="-122"/>
                  <a:ea typeface="微软雅黑" panose="020B0503020204020204" charset="-122"/>
                  <a:sym typeface="+mn-ea"/>
                </a:rPr>
                <a:t>B.</a:t>
              </a:r>
              <a:r>
                <a:rPr lang="zh-CN" altLang="zh-CN" sz="2000" dirty="0">
                  <a:latin typeface="微软雅黑" panose="020B0503020204020204" charset="-122"/>
                  <a:ea typeface="微软雅黑" panose="020B0503020204020204" charset="-122"/>
                  <a:sym typeface="+mn-ea"/>
                </a:rPr>
                <a:t>购买房屋的个人</a:t>
              </a:r>
              <a:endPar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00000"/>
                </a:lnSpc>
                <a:spcBef>
                  <a:spcPct val="0"/>
                </a:spcBef>
                <a:spcAft>
                  <a:spcPct val="0"/>
                </a:spcAft>
                <a:buClrTx/>
                <a:buSzTx/>
                <a:buFont typeface="Wingdings" panose="05000000000000000000" pitchFamily="2" charset="2"/>
                <a:buChar char="n"/>
              </a:pPr>
              <a:r>
                <a:rPr lang="en-US" altLang="zh-CN" sz="2000" dirty="0">
                  <a:latin typeface="微软雅黑" panose="020B0503020204020204" charset="-122"/>
                  <a:ea typeface="微软雅黑" panose="020B0503020204020204" charset="-122"/>
                  <a:sym typeface="+mn-ea"/>
                </a:rPr>
                <a:t>C.</a:t>
              </a:r>
              <a:r>
                <a:rPr lang="zh-CN" altLang="zh-CN" sz="2000" dirty="0">
                  <a:latin typeface="微软雅黑" panose="020B0503020204020204" charset="-122"/>
                  <a:ea typeface="微软雅黑" panose="020B0503020204020204" charset="-122"/>
                  <a:sym typeface="+mn-ea"/>
                </a:rPr>
                <a:t>出租房屋的个人</a:t>
              </a:r>
              <a:endPar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00000"/>
                </a:lnSpc>
                <a:spcBef>
                  <a:spcPct val="0"/>
                </a:spcBef>
                <a:spcAft>
                  <a:spcPct val="0"/>
                </a:spcAft>
                <a:buClrTx/>
                <a:buSzTx/>
                <a:buFont typeface="Wingdings" panose="05000000000000000000" pitchFamily="2" charset="2"/>
                <a:buChar char="n"/>
              </a:pPr>
              <a:r>
                <a:rPr lang="en-US" altLang="zh-CN" sz="2000" dirty="0">
                  <a:latin typeface="微软雅黑" panose="020B0503020204020204" charset="-122"/>
                  <a:ea typeface="微软雅黑" panose="020B0503020204020204" charset="-122"/>
                  <a:sym typeface="+mn-ea"/>
                </a:rPr>
                <a:t>D.</a:t>
              </a:r>
              <a:r>
                <a:rPr lang="zh-CN" altLang="zh-CN" sz="2000" dirty="0">
                  <a:latin typeface="微软雅黑" panose="020B0503020204020204" charset="-122"/>
                  <a:ea typeface="微软雅黑" panose="020B0503020204020204" charset="-122"/>
                  <a:sym typeface="+mn-ea"/>
                </a:rPr>
                <a:t>购买房屋的企业</a:t>
              </a:r>
              <a:endParaRPr lang="zh-CN" altLang="en-US" sz="2000"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
        <p:nvSpPr>
          <p:cNvPr id="3" name="文本框 2"/>
          <p:cNvSpPr txBox="1"/>
          <p:nvPr/>
        </p:nvSpPr>
        <p:spPr>
          <a:xfrm>
            <a:off x="683260" y="3717290"/>
            <a:ext cx="7746365" cy="2004695"/>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charset="-122"/>
                <a:ea typeface="微软雅黑" panose="020B0503020204020204" charset="-122"/>
                <a:sym typeface="华康少女文字W5(P)" pitchFamily="82" charset="-122"/>
              </a:rPr>
              <a:t>【答案】</a:t>
            </a:r>
            <a:r>
              <a:rPr lang="en-US" altLang="zh-CN" sz="1800" dirty="0">
                <a:solidFill>
                  <a:srgbClr val="FF0000"/>
                </a:solidFill>
                <a:latin typeface="微软雅黑" panose="020B0503020204020204" charset="-122"/>
                <a:ea typeface="微软雅黑" panose="020B0503020204020204" charset="-122"/>
                <a:sym typeface="华康少女文字W5(P)" pitchFamily="82" charset="-122"/>
              </a:rPr>
              <a:t>A</a:t>
            </a:r>
            <a:endParaRPr lang="zh-CN" altLang="zh-CN" sz="1800" dirty="0">
              <a:solidFill>
                <a:srgbClr val="FF0000"/>
              </a:solidFill>
              <a:latin typeface="微软雅黑" panose="020B0503020204020204" charset="-122"/>
              <a:ea typeface="微软雅黑" panose="020B0503020204020204" charset="-122"/>
            </a:endParaRPr>
          </a:p>
          <a:p>
            <a:pPr indent="466725">
              <a:lnSpc>
                <a:spcPct val="140000"/>
              </a:lnSpc>
              <a:buSzTx/>
              <a:buFont typeface="Arial" panose="020B0604020202020204" pitchFamily="34" charset="0"/>
            </a:pPr>
            <a:r>
              <a:rPr lang="zh-CN" altLang="zh-CN" sz="1800" dirty="0">
                <a:solidFill>
                  <a:srgbClr val="FF0000"/>
                </a:solidFill>
                <a:latin typeface="微软雅黑" panose="020B0503020204020204" charset="-122"/>
                <a:ea typeface="微软雅黑" panose="020B0503020204020204" charset="-122"/>
                <a:sym typeface="华康少女文字W5(P)" pitchFamily="82" charset="-122"/>
              </a:rPr>
              <a:t>【解析】</a:t>
            </a:r>
            <a:r>
              <a:rPr lang="zh-CN" altLang="zh-CN" sz="2000" dirty="0">
                <a:latin typeface="微软雅黑" panose="020B0503020204020204" charset="-122"/>
                <a:ea typeface="微软雅黑" panose="020B0503020204020204" charset="-122"/>
                <a:sym typeface="+mn-ea"/>
              </a:rPr>
              <a:t>土地增值税的纳税人为转让国有土地使用权、地上建筑物及其附着物</a:t>
            </a:r>
            <a:r>
              <a:rPr lang="zh-CN" altLang="en-US" sz="2000" dirty="0">
                <a:latin typeface="微软雅黑" panose="020B0503020204020204" charset="-122"/>
                <a:ea typeface="微软雅黑" panose="020B0503020204020204" charset="-122"/>
                <a:sym typeface="+mn-ea"/>
              </a:rPr>
              <a:t>（</a:t>
            </a:r>
            <a:r>
              <a:rPr lang="zh-CN" altLang="zh-CN" sz="2000" dirty="0">
                <a:latin typeface="微软雅黑" panose="020B0503020204020204" charset="-122"/>
                <a:ea typeface="微软雅黑" panose="020B0503020204020204" charset="-122"/>
                <a:sym typeface="+mn-ea"/>
              </a:rPr>
              <a:t>简称转让房地产</a:t>
            </a:r>
            <a:r>
              <a:rPr lang="zh-CN" altLang="en-US" sz="2000" dirty="0">
                <a:latin typeface="微软雅黑" panose="020B0503020204020204" charset="-122"/>
                <a:ea typeface="微软雅黑" panose="020B0503020204020204" charset="-122"/>
                <a:sym typeface="+mn-ea"/>
              </a:rPr>
              <a:t>）</a:t>
            </a:r>
            <a:r>
              <a:rPr lang="zh-CN" altLang="zh-CN" sz="2000" dirty="0">
                <a:latin typeface="微软雅黑" panose="020B0503020204020204" charset="-122"/>
                <a:ea typeface="微软雅黑" panose="020B0503020204020204" charset="-122"/>
                <a:sym typeface="+mn-ea"/>
              </a:rPr>
              <a:t>并取得收入的单位和个人。</a:t>
            </a:r>
            <a:endPar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indent="466725">
              <a:lnSpc>
                <a:spcPct val="140000"/>
              </a:lnSpc>
              <a:buSzTx/>
              <a:buFont typeface="Arial" panose="020B0604020202020204" pitchFamily="34" charset="0"/>
            </a:pPr>
            <a:endParaRPr lang="zh-CN" altLang="zh-CN" sz="1800" kern="1200" dirty="0">
              <a:latin typeface="微软雅黑" panose="020B0503020204020204" charset="-122"/>
              <a:ea typeface="微软雅黑" panose="020B0503020204020204" charset="-122"/>
              <a:cs typeface="+mn-cs"/>
            </a:endParaRPr>
          </a:p>
          <a:p>
            <a:pPr indent="466725" defTabSz="685800">
              <a:spcBef>
                <a:spcPct val="0"/>
              </a:spcBef>
              <a:buClrTx/>
              <a:buSzTx/>
            </a:pPr>
            <a:endParaRPr lang="zh-CN" altLang="zh-CN" sz="1800" kern="1200" dirty="0">
              <a:latin typeface="微软雅黑" panose="020B0503020204020204" charset="-122"/>
              <a:ea typeface="微软雅黑" panose="020B050302020402020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340995"/>
            <a:ext cx="7595870" cy="352718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3" y="4221"/>
              <a:ext cx="6996" cy="2625"/>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542925">
                <a:lnSpc>
                  <a:spcPct val="150000"/>
                </a:lnSpc>
                <a:spcBef>
                  <a:spcPct val="20000"/>
                </a:spcBef>
                <a:defRPr/>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lang="en-US" altLang="zh-CN" sz="1400" spc="200">
                  <a:solidFill>
                    <a:srgbClr val="FF0000"/>
                  </a:solidFill>
                  <a:uFillTx/>
                  <a:latin typeface="微软雅黑" panose="020B0503020204020204" charset="-122"/>
                  <a:ea typeface="微软雅黑" panose="020B0503020204020204" charset="-122"/>
                  <a:cs typeface="微软雅黑" panose="020B0503020204020204" charset="-122"/>
                </a:rPr>
                <a:t> </a:t>
              </a:r>
              <a:r>
                <a:rPr lang="en-US" altLang="zh-CN" spc="200">
                  <a:solidFill>
                    <a:srgbClr val="FF0000"/>
                  </a:solidFill>
                  <a:uFillTx/>
                  <a:latin typeface="微软雅黑" panose="020B0503020204020204" charset="-122"/>
                  <a:ea typeface="微软雅黑" panose="020B0503020204020204" charset="-122"/>
                  <a:cs typeface="微软雅黑" panose="020B0503020204020204" charset="-122"/>
                </a:rPr>
                <a:t> </a:t>
              </a:r>
              <a:r>
                <a:rPr lang="zh-CN" altLang="zh-CN" sz="2000" dirty="0">
                  <a:solidFill>
                    <a:srgbClr val="FF0000"/>
                  </a:solidFill>
                  <a:latin typeface="微软雅黑" panose="020B0503020204020204" charset="-122"/>
                  <a:ea typeface="微软雅黑" panose="020B0503020204020204" charset="-122"/>
                  <a:sym typeface="+mn-ea"/>
                </a:rPr>
                <a:t>【考题</a:t>
              </a:r>
              <a:r>
                <a:rPr lang="en-US" altLang="zh-CN" sz="2000" dirty="0">
                  <a:solidFill>
                    <a:srgbClr val="FF0000"/>
                  </a:solidFill>
                  <a:latin typeface="微软雅黑" panose="020B0503020204020204" charset="-122"/>
                  <a:ea typeface="微软雅黑" panose="020B0503020204020204" charset="-122"/>
                  <a:sym typeface="+mn-ea"/>
                </a:rPr>
                <a:t>·</a:t>
              </a:r>
              <a:r>
                <a:rPr lang="zh-CN" altLang="zh-CN" sz="2000" dirty="0">
                  <a:solidFill>
                    <a:srgbClr val="FF0000"/>
                  </a:solidFill>
                  <a:latin typeface="微软雅黑" panose="020B0503020204020204" charset="-122"/>
                  <a:ea typeface="微软雅黑" panose="020B0503020204020204" charset="-122"/>
                  <a:sym typeface="+mn-ea"/>
                </a:rPr>
                <a:t>多选题】</a:t>
              </a:r>
              <a:r>
                <a:rPr lang="zh-CN" altLang="en-US" sz="2000" dirty="0">
                  <a:latin typeface="微软雅黑" panose="020B0503020204020204" charset="-122"/>
                  <a:ea typeface="微软雅黑" panose="020B0503020204020204" charset="-122"/>
                  <a:sym typeface="+mn-ea"/>
                </a:rPr>
                <a:t>以下应征土地增值税的项目</a:t>
              </a:r>
              <a:r>
                <a:rPr lang="zh-CN" altLang="en-US" sz="2000" dirty="0" smtClean="0">
                  <a:latin typeface="微软雅黑" panose="020B0503020204020204" charset="-122"/>
                  <a:ea typeface="微软雅黑" panose="020B0503020204020204" charset="-122"/>
                  <a:sym typeface="+mn-ea"/>
                </a:rPr>
                <a:t>有（　） 。</a:t>
              </a:r>
              <a:endParaRPr lang="zh-CN" altLang="en-US" sz="2000" noProof="1" dirty="0">
                <a:latin typeface="微软雅黑" panose="020B0503020204020204" charset="-122"/>
                <a:ea typeface="微软雅黑" panose="020B0503020204020204" charset="-122"/>
                <a:sym typeface="+mn-ea"/>
              </a:endParaRPr>
            </a:p>
            <a:p>
              <a:pPr indent="542925">
                <a:lnSpc>
                  <a:spcPct val="150000"/>
                </a:lnSpc>
                <a:spcBef>
                  <a:spcPct val="20000"/>
                </a:spcBef>
                <a:defRPr/>
              </a:pPr>
              <a:r>
                <a:rPr lang="zh-CN" altLang="en-US" sz="2000" dirty="0" smtClean="0">
                  <a:latin typeface="微软雅黑" panose="020B0503020204020204" charset="-122"/>
                  <a:ea typeface="微软雅黑" panose="020B0503020204020204" charset="-122"/>
                  <a:sym typeface="+mn-ea"/>
                </a:rPr>
                <a:t>A</a:t>
              </a:r>
              <a:r>
                <a:rPr lang="en-US" altLang="zh-CN" sz="2000" dirty="0" smtClean="0">
                  <a:latin typeface="微软雅黑" panose="020B0503020204020204" charset="-122"/>
                  <a:ea typeface="微软雅黑" panose="020B0503020204020204" charset="-122"/>
                  <a:sym typeface="+mn-ea"/>
                </a:rPr>
                <a:t>.</a:t>
              </a:r>
              <a:r>
                <a:rPr lang="zh-CN" altLang="en-US" sz="2000" dirty="0" smtClean="0">
                  <a:latin typeface="微软雅黑" panose="020B0503020204020204" charset="-122"/>
                  <a:ea typeface="微软雅黑" panose="020B0503020204020204" charset="-122"/>
                  <a:sym typeface="+mn-ea"/>
                </a:rPr>
                <a:t>取得</a:t>
              </a:r>
              <a:r>
                <a:rPr lang="zh-CN" altLang="en-US" sz="2000" dirty="0">
                  <a:latin typeface="微软雅黑" panose="020B0503020204020204" charset="-122"/>
                  <a:ea typeface="微软雅黑" panose="020B0503020204020204" charset="-122"/>
                  <a:sym typeface="+mn-ea"/>
                </a:rPr>
                <a:t>奥运会占地的拆迁补偿金</a:t>
              </a:r>
              <a:endParaRPr lang="zh-CN" altLang="en-US" sz="2000" noProof="1" dirty="0">
                <a:latin typeface="微软雅黑" panose="020B0503020204020204" charset="-122"/>
                <a:ea typeface="微软雅黑" panose="020B0503020204020204" charset="-122"/>
                <a:sym typeface="+mn-ea"/>
              </a:endParaRPr>
            </a:p>
            <a:p>
              <a:pPr indent="542925">
                <a:lnSpc>
                  <a:spcPct val="150000"/>
                </a:lnSpc>
                <a:spcBef>
                  <a:spcPct val="20000"/>
                </a:spcBef>
                <a:defRPr/>
              </a:pPr>
              <a:r>
                <a:rPr lang="zh-CN" altLang="en-US" sz="2000" dirty="0" smtClean="0">
                  <a:latin typeface="微软雅黑" panose="020B0503020204020204" charset="-122"/>
                  <a:ea typeface="微软雅黑" panose="020B0503020204020204" charset="-122"/>
                  <a:sym typeface="+mn-ea"/>
                </a:rPr>
                <a:t>B</a:t>
              </a:r>
              <a:r>
                <a:rPr lang="en-US" altLang="zh-CN" sz="2000" dirty="0" smtClean="0">
                  <a:latin typeface="微软雅黑" panose="020B0503020204020204" charset="-122"/>
                  <a:ea typeface="微软雅黑" panose="020B0503020204020204" charset="-122"/>
                  <a:sym typeface="+mn-ea"/>
                </a:rPr>
                <a:t>.</a:t>
              </a:r>
              <a:r>
                <a:rPr lang="zh-CN" altLang="en-US" sz="2000" dirty="0" smtClean="0">
                  <a:latin typeface="微软雅黑" panose="020B0503020204020204" charset="-122"/>
                  <a:ea typeface="微软雅黑" panose="020B0503020204020204" charset="-122"/>
                  <a:sym typeface="+mn-ea"/>
                </a:rPr>
                <a:t>将</a:t>
              </a:r>
              <a:r>
                <a:rPr lang="zh-CN" altLang="en-US" sz="2000" dirty="0">
                  <a:latin typeface="微软雅黑" panose="020B0503020204020204" charset="-122"/>
                  <a:ea typeface="微软雅黑" panose="020B0503020204020204" charset="-122"/>
                  <a:sym typeface="+mn-ea"/>
                </a:rPr>
                <a:t>一项房产直接赠与某私立学校以支援教育事业</a:t>
              </a:r>
              <a:endParaRPr lang="zh-CN" altLang="en-US" sz="2000" noProof="1" dirty="0">
                <a:latin typeface="微软雅黑" panose="020B0503020204020204" charset="-122"/>
                <a:ea typeface="微软雅黑" panose="020B0503020204020204" charset="-122"/>
                <a:sym typeface="+mn-ea"/>
              </a:endParaRPr>
            </a:p>
            <a:p>
              <a:pPr indent="542925">
                <a:lnSpc>
                  <a:spcPct val="150000"/>
                </a:lnSpc>
                <a:spcBef>
                  <a:spcPct val="20000"/>
                </a:spcBef>
                <a:defRPr/>
              </a:pPr>
              <a:r>
                <a:rPr lang="zh-CN" altLang="en-US" sz="2000" dirty="0" smtClean="0">
                  <a:latin typeface="微软雅黑" panose="020B0503020204020204" charset="-122"/>
                  <a:ea typeface="微软雅黑" panose="020B0503020204020204" charset="-122"/>
                  <a:sym typeface="+mn-ea"/>
                </a:rPr>
                <a:t>C</a:t>
              </a:r>
              <a:r>
                <a:rPr lang="en-US" altLang="zh-CN" sz="2000" dirty="0" smtClean="0">
                  <a:latin typeface="微软雅黑" panose="020B0503020204020204" charset="-122"/>
                  <a:ea typeface="微软雅黑" panose="020B0503020204020204" charset="-122"/>
                  <a:sym typeface="+mn-ea"/>
                </a:rPr>
                <a:t>.</a:t>
              </a:r>
              <a:r>
                <a:rPr lang="zh-CN" altLang="en-US" sz="2000" dirty="0" smtClean="0">
                  <a:latin typeface="微软雅黑" panose="020B0503020204020204" charset="-122"/>
                  <a:ea typeface="微软雅黑" panose="020B0503020204020204" charset="-122"/>
                  <a:sym typeface="+mn-ea"/>
                </a:rPr>
                <a:t>被</a:t>
              </a:r>
              <a:r>
                <a:rPr lang="zh-CN" altLang="en-US" sz="2000" dirty="0">
                  <a:latin typeface="微软雅黑" panose="020B0503020204020204" charset="-122"/>
                  <a:ea typeface="微软雅黑" panose="020B0503020204020204" charset="-122"/>
                  <a:sym typeface="+mn-ea"/>
                </a:rPr>
                <a:t>兼并企业将房产转让到兼并企业中</a:t>
              </a:r>
              <a:endParaRPr lang="zh-CN" altLang="en-US" sz="2000" noProof="1" dirty="0">
                <a:latin typeface="微软雅黑" panose="020B0503020204020204" charset="-122"/>
                <a:ea typeface="微软雅黑" panose="020B0503020204020204" charset="-122"/>
                <a:sym typeface="+mn-ea"/>
              </a:endParaRPr>
            </a:p>
            <a:p>
              <a:pPr indent="542925">
                <a:lnSpc>
                  <a:spcPct val="150000"/>
                </a:lnSpc>
                <a:spcBef>
                  <a:spcPct val="20000"/>
                </a:spcBef>
                <a:defRPr/>
              </a:pPr>
              <a:r>
                <a:rPr lang="zh-CN" altLang="en-US" sz="2000" dirty="0" smtClean="0">
                  <a:latin typeface="微软雅黑" panose="020B0503020204020204" charset="-122"/>
                  <a:ea typeface="微软雅黑" panose="020B0503020204020204" charset="-122"/>
                  <a:sym typeface="+mn-ea"/>
                </a:rPr>
                <a:t>D</a:t>
              </a:r>
              <a:r>
                <a:rPr lang="en-US" altLang="zh-CN" sz="2000" dirty="0" smtClean="0">
                  <a:latin typeface="微软雅黑" panose="020B0503020204020204" charset="-122"/>
                  <a:ea typeface="微软雅黑" panose="020B0503020204020204" charset="-122"/>
                  <a:sym typeface="+mn-ea"/>
                </a:rPr>
                <a:t>.</a:t>
              </a:r>
              <a:r>
                <a:rPr lang="zh-CN" altLang="en-US" sz="2000" dirty="0" smtClean="0">
                  <a:latin typeface="微软雅黑" panose="020B0503020204020204" charset="-122"/>
                  <a:ea typeface="微软雅黑" panose="020B0503020204020204" charset="-122"/>
                  <a:sym typeface="+mn-ea"/>
                </a:rPr>
                <a:t>房地产</a:t>
              </a:r>
              <a:r>
                <a:rPr lang="zh-CN" altLang="en-US" sz="2000" dirty="0">
                  <a:latin typeface="微软雅黑" panose="020B0503020204020204" charset="-122"/>
                  <a:ea typeface="微软雅黑" panose="020B0503020204020204" charset="-122"/>
                  <a:sym typeface="+mn-ea"/>
                </a:rPr>
                <a:t>开发商销售楼房</a:t>
              </a:r>
              <a:endParaRPr lang="zh-CN" altLang="en-US" sz="2000"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
        <p:nvSpPr>
          <p:cNvPr id="3" name="文本框 2"/>
          <p:cNvSpPr txBox="1"/>
          <p:nvPr/>
        </p:nvSpPr>
        <p:spPr>
          <a:xfrm>
            <a:off x="611505" y="3778885"/>
            <a:ext cx="7746365" cy="3297555"/>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charset="-122"/>
                <a:ea typeface="微软雅黑" panose="020B0503020204020204" charset="-122"/>
                <a:sym typeface="华康少女文字W5(P)" pitchFamily="82" charset="-122"/>
              </a:rPr>
              <a:t>【答案】</a:t>
            </a:r>
            <a:r>
              <a:rPr lang="en-US" altLang="zh-CN" sz="1800" dirty="0">
                <a:solidFill>
                  <a:srgbClr val="FF0000"/>
                </a:solidFill>
                <a:latin typeface="微软雅黑" panose="020B0503020204020204" charset="-122"/>
                <a:ea typeface="微软雅黑" panose="020B0503020204020204" charset="-122"/>
                <a:sym typeface="华康少女文字W5(P)" pitchFamily="82" charset="-122"/>
              </a:rPr>
              <a:t>BD</a:t>
            </a:r>
            <a:endParaRPr lang="zh-CN" altLang="zh-CN" sz="1800" dirty="0">
              <a:solidFill>
                <a:srgbClr val="FF0000"/>
              </a:solidFill>
              <a:latin typeface="微软雅黑" panose="020B0503020204020204" charset="-122"/>
              <a:ea typeface="微软雅黑" panose="020B0503020204020204" charset="-122"/>
            </a:endParaRPr>
          </a:p>
          <a:p>
            <a:pPr indent="466725">
              <a:lnSpc>
                <a:spcPct val="140000"/>
              </a:lnSpc>
              <a:buSzTx/>
              <a:buFont typeface="Arial" panose="020B0604020202020204" pitchFamily="34" charset="0"/>
            </a:pPr>
            <a:r>
              <a:rPr lang="zh-CN" altLang="zh-CN" sz="1800" dirty="0">
                <a:solidFill>
                  <a:srgbClr val="FF0000"/>
                </a:solidFill>
                <a:latin typeface="微软雅黑" panose="020B0503020204020204" charset="-122"/>
                <a:ea typeface="微软雅黑" panose="020B0503020204020204" charset="-122"/>
                <a:sym typeface="华康少女文字W5(P)" pitchFamily="82" charset="-122"/>
              </a:rPr>
              <a:t>【解析】</a:t>
            </a:r>
            <a:r>
              <a:rPr lang="zh-CN" altLang="en-US" sz="2000" dirty="0">
                <a:latin typeface="微软雅黑" panose="020B0503020204020204" charset="-122"/>
                <a:ea typeface="微软雅黑" panose="020B0503020204020204" charset="-122"/>
                <a:sym typeface="宋体" panose="02010600030101010101" pitchFamily="2" charset="-122"/>
              </a:rPr>
              <a:t>土地使用人取得国家征用土地的土地补偿金免征土地增值税；未通过政府机关和境内非营利团体的房地产直接捐赠应缴纳土地增值税；被兼并企业将房产转让到兼并企业中暂免征收土地增值税；房地产开发商销售楼房，土地使用权随之发生转移，应缴纳土地增值税。</a:t>
            </a:r>
            <a:endParaRPr lang="zh-CN" altLang="en-US" sz="2000" dirty="0">
              <a:latin typeface="微软雅黑" panose="020B0503020204020204" charset="-122"/>
              <a:ea typeface="微软雅黑" panose="020B0503020204020204" charset="-122"/>
              <a:sym typeface="宋体" panose="02010600030101010101" pitchFamily="2" charset="-122"/>
            </a:endParaRPr>
          </a:p>
          <a:p>
            <a:pPr indent="466725">
              <a:lnSpc>
                <a:spcPct val="140000"/>
              </a:lnSpc>
              <a:buSzTx/>
              <a:buFont typeface="Arial" panose="020B0604020202020204" pitchFamily="34" charset="0"/>
            </a:pPr>
            <a:endParaRPr lang="zh-CN" altLang="zh-CN" sz="1800" kern="1200" dirty="0">
              <a:latin typeface="微软雅黑" panose="020B0503020204020204" charset="-122"/>
              <a:ea typeface="微软雅黑" panose="020B0503020204020204" charset="-122"/>
              <a:cs typeface="+mn-cs"/>
            </a:endParaRPr>
          </a:p>
          <a:p>
            <a:pPr indent="466725" defTabSz="685800">
              <a:spcBef>
                <a:spcPct val="0"/>
              </a:spcBef>
              <a:buClrTx/>
              <a:buSzTx/>
            </a:pPr>
            <a:endParaRPr lang="zh-CN" altLang="zh-CN" sz="1800" kern="1200" dirty="0">
              <a:latin typeface="微软雅黑" panose="020B0503020204020204" charset="-122"/>
              <a:ea typeface="微软雅黑" panose="020B050302020402020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6497" name="文本占位符 179202"/>
          <p:cNvSpPr>
            <a:spLocks noGrp="1"/>
          </p:cNvSpPr>
          <p:nvPr>
            <p:ph idx="1"/>
          </p:nvPr>
        </p:nvSpPr>
        <p:spPr>
          <a:xfrm>
            <a:off x="457200" y="2798763"/>
            <a:ext cx="8229600" cy="3886200"/>
          </a:xfrm>
        </p:spPr>
        <p:txBody>
          <a:bodyPr anchor="t" anchorCtr="0"/>
          <a:p>
            <a:r>
              <a:rPr lang="zh-CN" altLang="en-US" sz="2000" dirty="0"/>
              <a:t>	    </a:t>
            </a:r>
            <a:endParaRPr lang="zh-CN" altLang="en-US" sz="2000" dirty="0"/>
          </a:p>
        </p:txBody>
      </p:sp>
      <p:pic>
        <p:nvPicPr>
          <p:cNvPr id="106498" name="图片 179203" descr="QQ截图未命名"/>
          <p:cNvPicPr>
            <a:picLocks noChangeAspect="1"/>
          </p:cNvPicPr>
          <p:nvPr/>
        </p:nvPicPr>
        <p:blipFill>
          <a:blip r:embed="rId1"/>
          <a:stretch>
            <a:fillRect/>
          </a:stretch>
        </p:blipFill>
        <p:spPr>
          <a:xfrm>
            <a:off x="251460" y="3068955"/>
            <a:ext cx="8686800" cy="2667000"/>
          </a:xfrm>
          <a:prstGeom prst="rect">
            <a:avLst/>
          </a:prstGeom>
          <a:noFill/>
          <a:ln w="9525">
            <a:noFill/>
          </a:ln>
        </p:spPr>
      </p:pic>
      <p:sp>
        <p:nvSpPr>
          <p:cNvPr id="179205" name="文本框 179204"/>
          <p:cNvSpPr txBox="1"/>
          <p:nvPr/>
        </p:nvSpPr>
        <p:spPr>
          <a:xfrm>
            <a:off x="228600" y="481013"/>
            <a:ext cx="8255000" cy="4594860"/>
          </a:xfrm>
          <a:prstGeom prst="rect">
            <a:avLst/>
          </a:prstGeom>
          <a:noFill/>
          <a:ln w="9525">
            <a:noFill/>
          </a:ln>
        </p:spPr>
        <p:txBody>
          <a:bodyPr wrap="square">
            <a:spAutoFit/>
          </a:bodyPr>
          <a:p>
            <a:pPr>
              <a:spcBef>
                <a:spcPct val="20000"/>
              </a:spcBef>
              <a:buClr>
                <a:schemeClr val="hlink"/>
              </a:buClr>
              <a:buFont typeface="Wingdings" panose="05000000000000000000" pitchFamily="2" charset="2"/>
            </a:pPr>
            <a:r>
              <a:rPr lang="zh-CN" altLang="en-US" sz="2400" noProof="1" dirty="0">
                <a:latin typeface="隶书" panose="02010509060101010101" pitchFamily="49" charset="-122"/>
                <a:ea typeface="隶书" panose="02010509060101010101" pitchFamily="49" charset="-122"/>
                <a:cs typeface="+mn-cs"/>
                <a:sym typeface="+mn-ea"/>
              </a:rPr>
              <a:t>（二）土地增值税的纳税人</a:t>
            </a:r>
            <a:endParaRPr lang="zh-CN" altLang="en-US" sz="2400" noProof="1" dirty="0">
              <a:latin typeface="隶书" panose="02010509060101010101" pitchFamily="49" charset="-122"/>
              <a:ea typeface="隶书" panose="02010509060101010101" pitchFamily="49" charset="-122"/>
            </a:endParaRPr>
          </a:p>
          <a:p>
            <a:pPr>
              <a:spcBef>
                <a:spcPct val="20000"/>
              </a:spcBef>
              <a:buClr>
                <a:schemeClr val="hlink"/>
              </a:buClr>
              <a:buFont typeface="Wingdings" panose="05000000000000000000" pitchFamily="2" charset="2"/>
            </a:pPr>
            <a:r>
              <a:rPr lang="zh-CN" altLang="en-US" sz="2400" noProof="1" dirty="0">
                <a:latin typeface="隶书" panose="02010509060101010101" pitchFamily="49" charset="-122"/>
                <a:ea typeface="隶书" panose="02010509060101010101" pitchFamily="49" charset="-122"/>
                <a:cs typeface="+mn-cs"/>
                <a:sym typeface="+mn-ea"/>
              </a:rPr>
              <a:t>土地增值税的纳税人是转让国有土地使用权、地上建筑物及其附着物并取得了收入的单位和个人。</a:t>
            </a:r>
            <a:endParaRPr lang="zh-CN" altLang="en-US" sz="2400" noProof="1" dirty="0">
              <a:latin typeface="隶书" panose="02010509060101010101" pitchFamily="49" charset="-122"/>
              <a:ea typeface="隶书" panose="02010509060101010101" pitchFamily="49" charset="-122"/>
              <a:sym typeface="+mn-ea"/>
            </a:endParaRPr>
          </a:p>
          <a:p>
            <a:pPr>
              <a:spcBef>
                <a:spcPct val="20000"/>
              </a:spcBef>
              <a:buClr>
                <a:schemeClr val="hlink"/>
              </a:buClr>
              <a:buFont typeface="Wingdings" panose="05000000000000000000" pitchFamily="2" charset="2"/>
            </a:pPr>
            <a:endParaRPr lang="zh-CN" altLang="en-US" sz="3200" noProof="1" dirty="0">
              <a:latin typeface="隶书" panose="02010509060101010101" pitchFamily="49" charset="-122"/>
              <a:ea typeface="隶书" panose="02010509060101010101" pitchFamily="49" charset="-122"/>
              <a:sym typeface="+mn-ea"/>
            </a:endParaRPr>
          </a:p>
          <a:p>
            <a:pPr>
              <a:spcBef>
                <a:spcPct val="20000"/>
              </a:spcBef>
              <a:buClr>
                <a:schemeClr val="hlink"/>
              </a:buClr>
              <a:buFont typeface="Wingdings" panose="05000000000000000000" pitchFamily="2" charset="2"/>
            </a:pPr>
            <a:r>
              <a:rPr lang="zh-CN" altLang="en-US" sz="2400" noProof="1" dirty="0">
                <a:latin typeface="隶书" panose="02010509060101010101" pitchFamily="49" charset="-122"/>
                <a:ea typeface="隶书" panose="02010509060101010101" pitchFamily="49" charset="-122"/>
                <a:cs typeface="+mn-cs"/>
                <a:sym typeface="+mn-ea"/>
              </a:rPr>
              <a:t>（三）土地增值税的税率</a:t>
            </a:r>
            <a:r>
              <a:rPr lang="zh-CN" altLang="en-US" sz="2400" noProof="1" dirty="0">
                <a:solidFill>
                  <a:srgbClr val="FF0000"/>
                </a:solidFill>
                <a:latin typeface="隶书" panose="02010509060101010101" pitchFamily="49" charset="-122"/>
                <a:ea typeface="隶书" panose="02010509060101010101" pitchFamily="49" charset="-122"/>
                <a:cs typeface="+mn-cs"/>
                <a:sym typeface="+mn-ea"/>
              </a:rPr>
              <a:t>（四级超率累进税率）</a:t>
            </a:r>
            <a:endParaRPr lang="zh-CN" altLang="en-US" sz="2400" noProof="1" dirty="0">
              <a:solidFill>
                <a:srgbClr val="FF0000"/>
              </a:solidFill>
              <a:latin typeface="隶书" panose="02010509060101010101" pitchFamily="49" charset="-122"/>
              <a:ea typeface="隶书" panose="02010509060101010101" pitchFamily="49" charset="-122"/>
              <a:sym typeface="+mn-ea"/>
            </a:endParaRPr>
          </a:p>
          <a:p>
            <a:pPr>
              <a:spcBef>
                <a:spcPct val="20000"/>
              </a:spcBef>
              <a:buClr>
                <a:schemeClr val="hlink"/>
              </a:buClr>
              <a:buFont typeface="Wingdings" panose="05000000000000000000" pitchFamily="2" charset="2"/>
            </a:pPr>
            <a:endParaRPr lang="zh-CN" altLang="en-US" sz="3200" noProof="1" dirty="0">
              <a:latin typeface="隶书" panose="02010509060101010101" pitchFamily="49" charset="-122"/>
              <a:ea typeface="隶书" panose="02010509060101010101" pitchFamily="49" charset="-122"/>
              <a:sym typeface="+mn-ea"/>
            </a:endParaRPr>
          </a:p>
          <a:p>
            <a:pPr>
              <a:spcBef>
                <a:spcPct val="20000"/>
              </a:spcBef>
              <a:buClr>
                <a:schemeClr val="hlink"/>
              </a:buClr>
              <a:buFont typeface="Wingdings" panose="05000000000000000000" pitchFamily="2" charset="2"/>
            </a:pPr>
            <a:endParaRPr lang="zh-CN" altLang="en-US" sz="3200" noProof="1" dirty="0">
              <a:latin typeface="隶书" panose="02010509060101010101" pitchFamily="49" charset="-122"/>
              <a:ea typeface="隶书" panose="02010509060101010101" pitchFamily="49" charset="-122"/>
              <a:sym typeface="+mn-ea"/>
            </a:endParaRPr>
          </a:p>
          <a:p>
            <a:pPr>
              <a:spcBef>
                <a:spcPct val="20000"/>
              </a:spcBef>
              <a:buClr>
                <a:schemeClr val="hlink"/>
              </a:buClr>
              <a:buFont typeface="Wingdings" panose="05000000000000000000" pitchFamily="2" charset="2"/>
            </a:pPr>
            <a:endParaRPr lang="zh-CN" altLang="en-US" sz="3200" noProof="1" dirty="0">
              <a:latin typeface="隶书" panose="02010509060101010101" pitchFamily="49" charset="-122"/>
              <a:ea typeface="隶书" panose="02010509060101010101" pitchFamily="49" charset="-122"/>
              <a:sym typeface="+mn-ea"/>
            </a:endParaRPr>
          </a:p>
          <a:p>
            <a:pPr>
              <a:spcBef>
                <a:spcPct val="20000"/>
              </a:spcBef>
              <a:buClr>
                <a:schemeClr val="hlink"/>
              </a:buClr>
              <a:buFont typeface="Wingdings" panose="05000000000000000000" pitchFamily="2" charset="2"/>
            </a:pPr>
            <a:r>
              <a:rPr lang="zh-CN" altLang="en-US" sz="2800" noProof="1" dirty="0">
                <a:solidFill>
                  <a:srgbClr val="A50021"/>
                </a:solidFill>
                <a:latin typeface="黑体" panose="02010609060101010101" pitchFamily="2" charset="-122"/>
                <a:ea typeface="黑体" panose="02010609060101010101" pitchFamily="2" charset="-122"/>
                <a:cs typeface="+mn-cs"/>
                <a:sym typeface="+mn-ea"/>
              </a:rPr>
              <a:t>		</a:t>
            </a:r>
            <a:endParaRPr lang="zh-CN" altLang="en-US" sz="2800" noProof="1" dirty="0">
              <a:solidFill>
                <a:schemeClr val="bg1"/>
              </a:solidFill>
              <a:effectLst>
                <a:outerShdw blurRad="38100" dist="38100" dir="2700000">
                  <a:srgbClr val="C0C0C0"/>
                </a:outerShdw>
              </a:effectLst>
              <a:latin typeface="Arial" panose="020B0604020202020204" pitchFamily="34" charset="0"/>
              <a:ea typeface="宋体" panose="02010600030101010101" pitchFamily="2" charset="-122"/>
            </a:endParaRPr>
          </a:p>
        </p:txBody>
      </p:sp>
      <p:sp>
        <p:nvSpPr>
          <p:cNvPr id="2" name="动作按钮: 前进或下一项 1">
            <a:hlinkClick r:id="" action="ppaction://hlinkshowjump?jump=lastslideviewed"/>
          </p:cNvPr>
          <p:cNvSpPr/>
          <p:nvPr/>
        </p:nvSpPr>
        <p:spPr>
          <a:xfrm>
            <a:off x="6299200" y="2708275"/>
            <a:ext cx="1009650" cy="433388"/>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Tree>
  </p:cSld>
  <p:clrMapOvr>
    <a:masterClrMapping/>
  </p:clrMapOvr>
  <p:transition>
    <p:blinds dir="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595870" cy="415417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3" y="4221"/>
              <a:ext cx="6996" cy="1943"/>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lang="en-US" altLang="zh-CN" sz="1400" spc="200">
                  <a:solidFill>
                    <a:srgbClr val="FF0000"/>
                  </a:solidFill>
                  <a:uFillTx/>
                  <a:latin typeface="微软雅黑" panose="020B0503020204020204" charset="-122"/>
                  <a:ea typeface="微软雅黑" panose="020B0503020204020204" charset="-122"/>
                  <a:cs typeface="微软雅黑" panose="020B0503020204020204" charset="-122"/>
                </a:rPr>
                <a:t> </a:t>
              </a:r>
              <a:r>
                <a:rPr lang="en-US" altLang="zh-CN" spc="200">
                  <a:solidFill>
                    <a:srgbClr val="FF0000"/>
                  </a:solidFill>
                  <a:uFillTx/>
                  <a:latin typeface="微软雅黑" panose="020B0503020204020204" charset="-122"/>
                  <a:ea typeface="微软雅黑" panose="020B0503020204020204" charset="-122"/>
                  <a:cs typeface="微软雅黑" panose="020B0503020204020204" charset="-122"/>
                </a:rPr>
                <a:t> </a:t>
              </a:r>
              <a:r>
                <a:rPr lang="zh-CN" altLang="zh-CN" dirty="0">
                  <a:solidFill>
                    <a:srgbClr val="FF0000"/>
                  </a:solidFill>
                  <a:latin typeface="微软雅黑" panose="020B0503020204020204" charset="-122"/>
                  <a:ea typeface="微软雅黑" panose="020B0503020204020204" charset="-122"/>
                  <a:sym typeface="+mn-ea"/>
                </a:rPr>
                <a:t>【考题</a:t>
              </a:r>
              <a:r>
                <a:rPr lang="en-US" altLang="zh-CN" dirty="0">
                  <a:solidFill>
                    <a:srgbClr val="FF0000"/>
                  </a:solidFill>
                  <a:latin typeface="微软雅黑" panose="020B0503020204020204" charset="-122"/>
                  <a:ea typeface="微软雅黑" panose="020B0503020204020204" charset="-122"/>
                  <a:sym typeface="+mn-ea"/>
                </a:rPr>
                <a:t>·</a:t>
              </a:r>
              <a:r>
                <a:rPr lang="zh-CN" altLang="zh-CN" dirty="0">
                  <a:solidFill>
                    <a:srgbClr val="FF0000"/>
                  </a:solidFill>
                  <a:latin typeface="微软雅黑" panose="020B0503020204020204" charset="-122"/>
                  <a:ea typeface="微软雅黑" panose="020B0503020204020204" charset="-122"/>
                  <a:sym typeface="+mn-ea"/>
                </a:rPr>
                <a:t>多选题】</a:t>
              </a:r>
              <a:r>
                <a:rPr lang="zh-CN" altLang="zh-CN" sz="2000" dirty="0">
                  <a:latin typeface="微软雅黑" panose="020B0503020204020204" charset="-122"/>
                  <a:ea typeface="微软雅黑" panose="020B0503020204020204" charset="-122"/>
                  <a:sym typeface="+mn-ea"/>
                </a:rPr>
                <a:t>根据资源税法律制度的规定，下列各项中属于资源税征税范围的有</a:t>
              </a:r>
              <a:r>
                <a:rPr lang="zh-CN" altLang="en-US" sz="2000" dirty="0">
                  <a:latin typeface="微软雅黑" panose="020B0503020204020204" charset="-122"/>
                  <a:ea typeface="微软雅黑" panose="020B0503020204020204" charset="-122"/>
                  <a:sym typeface="+mn-ea"/>
                </a:rPr>
                <a:t>（　）</a:t>
              </a:r>
              <a:r>
                <a:rPr lang="zh-CN" altLang="zh-CN" sz="2000" dirty="0">
                  <a:latin typeface="微软雅黑" panose="020B0503020204020204" charset="-122"/>
                  <a:ea typeface="微软雅黑" panose="020B0503020204020204" charset="-122"/>
                  <a:sym typeface="+mn-ea"/>
                </a:rPr>
                <a:t>。</a:t>
              </a:r>
              <a:endPar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lang="en-US" altLang="zh-CN" sz="2000" dirty="0">
                  <a:latin typeface="微软雅黑" panose="020B0503020204020204" charset="-122"/>
                  <a:ea typeface="微软雅黑" panose="020B0503020204020204" charset="-122"/>
                  <a:sym typeface="+mn-ea"/>
                </a:rPr>
                <a:t>A.</a:t>
              </a:r>
              <a:r>
                <a:rPr lang="zh-CN" altLang="zh-CN" sz="2000" dirty="0">
                  <a:latin typeface="微软雅黑" panose="020B0503020204020204" charset="-122"/>
                  <a:ea typeface="微软雅黑" panose="020B0503020204020204" charset="-122"/>
                  <a:sym typeface="+mn-ea"/>
                </a:rPr>
                <a:t>石灰石</a:t>
              </a:r>
              <a:endPar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lang="en-US" altLang="zh-CN" sz="2000" dirty="0">
                  <a:latin typeface="微软雅黑" panose="020B0503020204020204" charset="-122"/>
                  <a:ea typeface="微软雅黑" panose="020B0503020204020204" charset="-122"/>
                  <a:sym typeface="+mn-ea"/>
                </a:rPr>
                <a:t>B.</a:t>
              </a:r>
              <a:r>
                <a:rPr lang="zh-CN" altLang="zh-CN" sz="2000" dirty="0">
                  <a:latin typeface="微软雅黑" panose="020B0503020204020204" charset="-122"/>
                  <a:ea typeface="微软雅黑" panose="020B0503020204020204" charset="-122"/>
                  <a:sym typeface="+mn-ea"/>
                </a:rPr>
                <a:t>硫酸钾</a:t>
              </a:r>
              <a:endPar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lang="en-US" altLang="zh-CN" sz="2000" dirty="0">
                  <a:latin typeface="微软雅黑" panose="020B0503020204020204" charset="-122"/>
                  <a:ea typeface="微软雅黑" panose="020B0503020204020204" charset="-122"/>
                  <a:sym typeface="+mn-ea"/>
                </a:rPr>
                <a:t>C.</a:t>
              </a:r>
              <a:r>
                <a:rPr lang="zh-CN" altLang="zh-CN" sz="2000" dirty="0">
                  <a:latin typeface="微软雅黑" panose="020B0503020204020204" charset="-122"/>
                  <a:ea typeface="微软雅黑" panose="020B0503020204020204" charset="-122"/>
                  <a:sym typeface="+mn-ea"/>
                </a:rPr>
                <a:t>黏土</a:t>
              </a:r>
              <a:endPar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lang="en-US" altLang="zh-CN" sz="2000" dirty="0">
                  <a:latin typeface="微软雅黑" panose="020B0503020204020204" charset="-122"/>
                  <a:ea typeface="微软雅黑" panose="020B0503020204020204" charset="-122"/>
                  <a:sym typeface="+mn-ea"/>
                </a:rPr>
                <a:t>D.</a:t>
              </a:r>
              <a:r>
                <a:rPr lang="zh-CN" altLang="zh-CN" sz="2000" dirty="0">
                  <a:latin typeface="微软雅黑" panose="020B0503020204020204" charset="-122"/>
                  <a:ea typeface="微软雅黑" panose="020B0503020204020204" charset="-122"/>
                  <a:sym typeface="+mn-ea"/>
                </a:rPr>
                <a:t>砂石</a:t>
              </a:r>
              <a:endParaRPr lang="zh-CN" altLang="en-US" sz="2000"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
        <p:nvSpPr>
          <p:cNvPr id="3" name="文本框 2"/>
          <p:cNvSpPr txBox="1"/>
          <p:nvPr/>
        </p:nvSpPr>
        <p:spPr>
          <a:xfrm>
            <a:off x="622935" y="4693285"/>
            <a:ext cx="7746365" cy="755650"/>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charset="-122"/>
                <a:ea typeface="微软雅黑" panose="020B0503020204020204" charset="-122"/>
                <a:sym typeface="华康少女文字W5(P)" pitchFamily="82" charset="-122"/>
              </a:rPr>
              <a:t>【答案】</a:t>
            </a:r>
            <a:r>
              <a:rPr lang="en-US" sz="1800" dirty="0">
                <a:solidFill>
                  <a:srgbClr val="FF0000"/>
                </a:solidFill>
                <a:latin typeface="微软雅黑" panose="020B0503020204020204" charset="-122"/>
                <a:ea typeface="微软雅黑" panose="020B0503020204020204" charset="-122"/>
                <a:sym typeface="华康少女文字W5(P)" pitchFamily="82" charset="-122"/>
              </a:rPr>
              <a:t>ABCD</a:t>
            </a:r>
            <a:endParaRPr lang="zh-CN" altLang="zh-CN" sz="1800" kern="1200" dirty="0">
              <a:latin typeface="微软雅黑" panose="020B0503020204020204" charset="-122"/>
              <a:ea typeface="微软雅黑" panose="020B0503020204020204" charset="-122"/>
              <a:cs typeface="+mn-cs"/>
            </a:endParaRPr>
          </a:p>
          <a:p>
            <a:pPr indent="466725" defTabSz="685800">
              <a:spcBef>
                <a:spcPct val="0"/>
              </a:spcBef>
              <a:buClrTx/>
              <a:buSzTx/>
            </a:pPr>
            <a:endParaRPr lang="zh-CN" altLang="zh-CN" sz="1800" kern="1200" dirty="0">
              <a:latin typeface="微软雅黑" panose="020B0503020204020204" charset="-122"/>
              <a:ea typeface="微软雅黑" panose="020B050302020402020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2275" name="文本占位符 182274"/>
          <p:cNvSpPr>
            <a:spLocks noGrp="1"/>
          </p:cNvSpPr>
          <p:nvPr>
            <p:ph idx="1"/>
          </p:nvPr>
        </p:nvSpPr>
        <p:spPr>
          <a:xfrm>
            <a:off x="365125" y="585788"/>
            <a:ext cx="8229600" cy="3886200"/>
          </a:xfrm>
        </p:spPr>
        <p:txBody>
          <a:bodyPr/>
          <a:p>
            <a:pPr marL="0" marR="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pPr>
            <a:r>
              <a:rPr kumimoji="0" lang="zh-CN" altLang="en-US" sz="2200" b="0" i="0" u="none" strike="noStrike" kern="1200" cap="none" spc="0" normalizeH="0" baseline="0" noProof="1" dirty="0">
                <a:solidFill>
                  <a:srgbClr val="A50021"/>
                </a:solidFill>
                <a:latin typeface="黑体" panose="02010609060101010101" pitchFamily="2" charset="-122"/>
                <a:ea typeface="黑体" panose="02010609060101010101" pitchFamily="2" charset="-122"/>
                <a:cs typeface="+mn-cs"/>
              </a:rPr>
              <a:t> </a:t>
            </a:r>
            <a:r>
              <a:rPr kumimoji="0" lang="zh-CN" altLang="en-US" sz="2400" b="0"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rPr>
              <a:t>（四）土地增值税的税收优惠	</a:t>
            </a:r>
            <a:r>
              <a:rPr kumimoji="0" lang="en-US" altLang="zh-CN" sz="2000" b="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rPr>
              <a:t>	</a:t>
            </a:r>
            <a:endParaRPr kumimoji="0" lang="en-US" altLang="zh-CN" sz="2000" b="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endParaRPr>
          </a:p>
          <a:p>
            <a:pPr marL="0" marR="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pPr>
            <a:r>
              <a:rPr kumimoji="0" lang="en-US"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rPr>
              <a:t>       </a:t>
            </a:r>
            <a:r>
              <a:rPr kumimoji="0" lang="zh-CN" altLang="en-US" sz="2000" b="0"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rPr>
              <a:t>《土地增值税暂行条例》及其他有关法规规定的土地增值税的减免项目有:</a:t>
            </a:r>
            <a:endParaRPr kumimoji="0" lang="zh-CN" altLang="en-US" sz="2000" b="0"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endParaRPr>
          </a:p>
          <a:p>
            <a:pPr marL="342900" marR="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pPr>
            <a:endParaRPr kumimoji="0" lang="zh-CN" altLang="en-US" sz="2000" b="0"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endParaRPr>
          </a:p>
        </p:txBody>
      </p:sp>
      <p:graphicFrame>
        <p:nvGraphicFramePr>
          <p:cNvPr id="3" name="表格 2"/>
          <p:cNvGraphicFramePr>
            <a:graphicFrameLocks noGrp="1"/>
          </p:cNvGraphicFramePr>
          <p:nvPr/>
        </p:nvGraphicFramePr>
        <p:xfrm>
          <a:off x="644525" y="2473325"/>
          <a:ext cx="7687310" cy="3219450"/>
        </p:xfrm>
        <a:graphic>
          <a:graphicData uri="http://schemas.openxmlformats.org/drawingml/2006/table">
            <a:tbl>
              <a:tblPr/>
              <a:tblGrid>
                <a:gridCol w="7687310"/>
              </a:tblGrid>
              <a:tr h="1073150">
                <a:tc>
                  <a:txBody>
                    <a:bodyPr/>
                    <a:p>
                      <a:pPr>
                        <a:lnSpc>
                          <a:spcPct val="150000"/>
                        </a:lnSpc>
                        <a:spcAft>
                          <a:spcPts val="0"/>
                        </a:spcAft>
                      </a:pPr>
                      <a:r>
                        <a:rPr lang="zh-CN" sz="2000" b="1" kern="100" dirty="0">
                          <a:solidFill>
                            <a:schemeClr val="tx2"/>
                          </a:solidFill>
                          <a:latin typeface="微软雅黑" panose="020B0503020204020204" charset="-122"/>
                          <a:ea typeface="微软雅黑" panose="020B0503020204020204" charset="-122"/>
                          <a:cs typeface="宋体" panose="02010600030101010101" pitchFamily="2" charset="-122"/>
                        </a:rPr>
                        <a:t>建普通标准住宅出售，增值率未超过</a:t>
                      </a:r>
                      <a:r>
                        <a:rPr lang="en-US" sz="2000" b="1" kern="100" dirty="0">
                          <a:solidFill>
                            <a:schemeClr val="tx2"/>
                          </a:solidFill>
                          <a:latin typeface="微软雅黑" panose="020B0503020204020204" charset="-122"/>
                          <a:ea typeface="微软雅黑" panose="020B0503020204020204" charset="-122"/>
                          <a:cs typeface="宋体" panose="02010600030101010101" pitchFamily="2" charset="-122"/>
                        </a:rPr>
                        <a:t>20%</a:t>
                      </a:r>
                      <a:r>
                        <a:rPr lang="zh-CN" sz="2000" b="1" kern="100" dirty="0">
                          <a:solidFill>
                            <a:schemeClr val="tx2"/>
                          </a:solidFill>
                          <a:latin typeface="微软雅黑" panose="020B0503020204020204" charset="-122"/>
                          <a:ea typeface="微软雅黑" panose="020B0503020204020204" charset="-122"/>
                          <a:cs typeface="宋体" panose="02010600030101010101" pitchFamily="2" charset="-122"/>
                        </a:rPr>
                        <a:t>的，免税。超过</a:t>
                      </a:r>
                      <a:r>
                        <a:rPr lang="en-US" sz="2000" b="1" kern="100" dirty="0">
                          <a:solidFill>
                            <a:schemeClr val="tx2"/>
                          </a:solidFill>
                          <a:latin typeface="微软雅黑" panose="020B0503020204020204" charset="-122"/>
                          <a:ea typeface="微软雅黑" panose="020B0503020204020204" charset="-122"/>
                          <a:cs typeface="宋体" panose="02010600030101010101" pitchFamily="2" charset="-122"/>
                        </a:rPr>
                        <a:t>20%</a:t>
                      </a:r>
                      <a:r>
                        <a:rPr lang="zh-CN" sz="2000" b="1" kern="100" dirty="0">
                          <a:solidFill>
                            <a:schemeClr val="tx2"/>
                          </a:solidFill>
                          <a:latin typeface="微软雅黑" panose="020B0503020204020204" charset="-122"/>
                          <a:ea typeface="微软雅黑" panose="020B0503020204020204" charset="-122"/>
                          <a:cs typeface="宋体" panose="02010600030101010101" pitchFamily="2" charset="-122"/>
                        </a:rPr>
                        <a:t>的全部计</a:t>
                      </a:r>
                      <a:r>
                        <a:rPr lang="zh-CN" sz="2000" b="1" kern="100" dirty="0" smtClean="0">
                          <a:solidFill>
                            <a:schemeClr val="tx2"/>
                          </a:solidFill>
                          <a:latin typeface="微软雅黑" panose="020B0503020204020204" charset="-122"/>
                          <a:ea typeface="微软雅黑" panose="020B0503020204020204" charset="-122"/>
                          <a:cs typeface="宋体" panose="02010600030101010101" pitchFamily="2" charset="-122"/>
                        </a:rPr>
                        <a:t>税</a:t>
                      </a:r>
                      <a:r>
                        <a:rPr lang="zh-CN" altLang="en-US" sz="2000" b="1" kern="100" dirty="0" smtClean="0">
                          <a:solidFill>
                            <a:schemeClr val="tx2"/>
                          </a:solidFill>
                          <a:latin typeface="微软雅黑" panose="020B0503020204020204" charset="-122"/>
                          <a:ea typeface="微软雅黑" panose="020B0503020204020204" charset="-122"/>
                          <a:cs typeface="宋体" panose="02010600030101010101" pitchFamily="2" charset="-122"/>
                        </a:rPr>
                        <a:t>（</a:t>
                      </a:r>
                      <a:r>
                        <a:rPr lang="zh-CN" sz="2000" b="1" kern="100" dirty="0" smtClean="0">
                          <a:solidFill>
                            <a:schemeClr val="tx2"/>
                          </a:solidFill>
                          <a:latin typeface="微软雅黑" panose="020B0503020204020204" charset="-122"/>
                          <a:ea typeface="微软雅黑" panose="020B0503020204020204" charset="-122"/>
                          <a:cs typeface="宋体" panose="02010600030101010101" pitchFamily="2" charset="-122"/>
                        </a:rPr>
                        <a:t>普通</a:t>
                      </a:r>
                      <a:r>
                        <a:rPr lang="zh-CN" sz="2000" b="1" kern="100" dirty="0">
                          <a:solidFill>
                            <a:schemeClr val="tx2"/>
                          </a:solidFill>
                          <a:latin typeface="微软雅黑" panose="020B0503020204020204" charset="-122"/>
                          <a:ea typeface="微软雅黑" panose="020B0503020204020204" charset="-122"/>
                          <a:cs typeface="宋体" panose="02010600030101010101" pitchFamily="2" charset="-122"/>
                        </a:rPr>
                        <a:t>住宅标准</a:t>
                      </a:r>
                      <a:r>
                        <a:rPr lang="zh-CN" sz="2000" b="1" kern="100" dirty="0" smtClean="0">
                          <a:solidFill>
                            <a:schemeClr val="tx2"/>
                          </a:solidFill>
                          <a:latin typeface="微软雅黑" panose="020B0503020204020204" charset="-122"/>
                          <a:ea typeface="微软雅黑" panose="020B0503020204020204" charset="-122"/>
                          <a:cs typeface="宋体" panose="02010600030101010101" pitchFamily="2" charset="-122"/>
                        </a:rPr>
                        <a:t>略</a:t>
                      </a:r>
                      <a:r>
                        <a:rPr lang="zh-CN" altLang="en-US" sz="2000" b="1" kern="100" dirty="0" smtClean="0">
                          <a:solidFill>
                            <a:schemeClr val="tx2"/>
                          </a:solidFill>
                          <a:latin typeface="微软雅黑" panose="020B0503020204020204" charset="-122"/>
                          <a:ea typeface="微软雅黑" panose="020B0503020204020204" charset="-122"/>
                          <a:cs typeface="宋体" panose="02010600030101010101" pitchFamily="2" charset="-122"/>
                        </a:rPr>
                        <a:t>）</a:t>
                      </a:r>
                      <a:r>
                        <a:rPr lang="zh-CN" sz="2000" b="1" kern="100" dirty="0" smtClean="0">
                          <a:solidFill>
                            <a:schemeClr val="tx2"/>
                          </a:solidFill>
                          <a:latin typeface="微软雅黑" panose="020B0503020204020204" charset="-122"/>
                          <a:ea typeface="微软雅黑" panose="020B0503020204020204" charset="-122"/>
                          <a:cs typeface="宋体" panose="02010600030101010101" pitchFamily="2" charset="-122"/>
                        </a:rPr>
                        <a:t> </a:t>
                      </a:r>
                      <a:endParaRPr lang="zh-CN" sz="2000" b="1" kern="100" dirty="0" smtClean="0">
                        <a:solidFill>
                          <a:schemeClr val="tx2"/>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a:solidFill>
                        <a:schemeClr val="tx1"/>
                      </a:solidFill>
                      <a:prstDash val="solid"/>
                    </a:lnB>
                  </a:tcPr>
                </a:tc>
              </a:tr>
              <a:tr h="536575">
                <a:tc>
                  <a:txBody>
                    <a:bodyPr/>
                    <a:p>
                      <a:pPr>
                        <a:lnSpc>
                          <a:spcPct val="150000"/>
                        </a:lnSpc>
                        <a:spcAft>
                          <a:spcPts val="0"/>
                        </a:spcAft>
                      </a:pPr>
                      <a:r>
                        <a:rPr lang="zh-CN" sz="2000" b="1" kern="100">
                          <a:solidFill>
                            <a:schemeClr val="tx2"/>
                          </a:solidFill>
                          <a:latin typeface="微软雅黑" panose="020B0503020204020204" charset="-122"/>
                          <a:ea typeface="微软雅黑" panose="020B0503020204020204" charset="-122"/>
                          <a:cs typeface="宋体" panose="02010600030101010101" pitchFamily="2" charset="-122"/>
                        </a:rPr>
                        <a:t>因国家建设需要而被政府征用、收回的房地产，免税。</a:t>
                      </a:r>
                      <a:endParaRPr lang="zh-CN" sz="2000" b="1" kern="100">
                        <a:solidFill>
                          <a:schemeClr val="tx2"/>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1073150">
                <a:tc>
                  <a:txBody>
                    <a:bodyPr/>
                    <a:p>
                      <a:pPr>
                        <a:lnSpc>
                          <a:spcPct val="150000"/>
                        </a:lnSpc>
                        <a:spcAft>
                          <a:spcPts val="0"/>
                        </a:spcAft>
                      </a:pPr>
                      <a:r>
                        <a:rPr lang="zh-CN" sz="2000" b="1" kern="100">
                          <a:solidFill>
                            <a:schemeClr val="tx2"/>
                          </a:solidFill>
                          <a:latin typeface="微软雅黑" panose="020B0503020204020204" charset="-122"/>
                          <a:ea typeface="微软雅黑" panose="020B0503020204020204" charset="-122"/>
                          <a:cs typeface="宋体" panose="02010600030101010101" pitchFamily="2" charset="-122"/>
                        </a:rPr>
                        <a:t>转让旧房作为廉租房、经济适用房房源且增值额未超过扣除项目金额</a:t>
                      </a:r>
                      <a:r>
                        <a:rPr lang="en-US" sz="2000" b="1" kern="100">
                          <a:solidFill>
                            <a:schemeClr val="tx2"/>
                          </a:solidFill>
                          <a:latin typeface="微软雅黑" panose="020B0503020204020204" charset="-122"/>
                          <a:ea typeface="微软雅黑" panose="020B0503020204020204" charset="-122"/>
                          <a:cs typeface="宋体" panose="02010600030101010101" pitchFamily="2" charset="-122"/>
                        </a:rPr>
                        <a:t>20%</a:t>
                      </a:r>
                      <a:r>
                        <a:rPr lang="zh-CN" sz="2000" b="1" kern="100">
                          <a:solidFill>
                            <a:schemeClr val="tx2"/>
                          </a:solidFill>
                          <a:latin typeface="微软雅黑" panose="020B0503020204020204" charset="-122"/>
                          <a:ea typeface="微软雅黑" panose="020B0503020204020204" charset="-122"/>
                          <a:cs typeface="宋体" panose="02010600030101010101" pitchFamily="2" charset="-122"/>
                        </a:rPr>
                        <a:t>的免征</a:t>
                      </a:r>
                      <a:endParaRPr lang="zh-CN" sz="2000" b="1" kern="100">
                        <a:solidFill>
                          <a:schemeClr val="tx2"/>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a:solidFill>
                        <a:schemeClr val="tx1"/>
                      </a:solidFill>
                      <a:prstDash val="solid"/>
                    </a:lnT>
                    <a:lnB w="12700" cap="flat" cmpd="sng" algn="ctr">
                      <a:solidFill>
                        <a:schemeClr val="tx1"/>
                      </a:solidFill>
                      <a:prstDash val="solid"/>
                      <a:round/>
                      <a:headEnd type="none" w="med" len="med"/>
                      <a:tailEnd type="none" w="med" len="med"/>
                    </a:lnB>
                  </a:tcPr>
                </a:tc>
              </a:tr>
              <a:tr h="536575">
                <a:tc>
                  <a:txBody>
                    <a:bodyPr/>
                    <a:p>
                      <a:pPr>
                        <a:lnSpc>
                          <a:spcPct val="150000"/>
                        </a:lnSpc>
                        <a:spcAft>
                          <a:spcPts val="0"/>
                        </a:spcAft>
                      </a:pPr>
                      <a:r>
                        <a:rPr lang="zh-CN" sz="2000" b="1" kern="100" dirty="0">
                          <a:solidFill>
                            <a:schemeClr val="tx2"/>
                          </a:solidFill>
                          <a:latin typeface="微软雅黑" panose="020B0503020204020204" charset="-122"/>
                          <a:ea typeface="微软雅黑" panose="020B0503020204020204" charset="-122"/>
                          <a:cs typeface="宋体" panose="02010600030101010101" pitchFamily="2" charset="-122"/>
                        </a:rPr>
                        <a:t>个人转让住房暂免征收。</a:t>
                      </a:r>
                      <a:endParaRPr lang="zh-CN" sz="2000" b="1" kern="100" dirty="0">
                        <a:solidFill>
                          <a:schemeClr val="tx2"/>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p:blinds dir="vert"/>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8545" name="文本占位符 180226"/>
          <p:cNvSpPr>
            <a:spLocks noGrp="1"/>
          </p:cNvSpPr>
          <p:nvPr>
            <p:ph idx="1"/>
          </p:nvPr>
        </p:nvSpPr>
        <p:spPr>
          <a:xfrm>
            <a:off x="304800" y="631825"/>
            <a:ext cx="8534400" cy="5791200"/>
          </a:xfrm>
        </p:spPr>
        <p:txBody>
          <a:bodyPr anchor="t" anchorCtr="0"/>
          <a:p>
            <a:r>
              <a:rPr lang="zh-CN" altLang="en-US" sz="2800" dirty="0">
                <a:latin typeface="微软雅黑" panose="020B0503020204020204" charset="-122"/>
                <a:ea typeface="微软雅黑" panose="020B0503020204020204" charset="-122"/>
              </a:rPr>
              <a:t>二、土地增值税应纳税额的计算</a:t>
            </a:r>
            <a:endParaRPr lang="zh-CN" altLang="en-US" sz="2800" dirty="0">
              <a:latin typeface="微软雅黑" panose="020B0503020204020204" charset="-122"/>
              <a:ea typeface="微软雅黑" panose="020B0503020204020204" charset="-122"/>
            </a:endParaRPr>
          </a:p>
          <a:p>
            <a:endParaRPr lang="zh-CN" altLang="en-US" sz="2200" b="1" dirty="0">
              <a:solidFill>
                <a:srgbClr val="FF0000"/>
              </a:solidFill>
              <a:latin typeface="黑体" panose="02010609060101010101" pitchFamily="2" charset="-122"/>
              <a:ea typeface="黑体" panose="02010609060101010101" pitchFamily="2" charset="-122"/>
            </a:endParaRPr>
          </a:p>
          <a:p>
            <a:pPr>
              <a:lnSpc>
                <a:spcPct val="130000"/>
              </a:lnSpc>
              <a:spcBef>
                <a:spcPts val="25"/>
              </a:spcBef>
              <a:spcAft>
                <a:spcPts val="0"/>
              </a:spcAft>
            </a:pPr>
            <a:r>
              <a:rPr lang="zh-CN" altLang="en-US" sz="2000" dirty="0">
                <a:latin typeface="微软雅黑" panose="020B0503020204020204" charset="-122"/>
                <a:ea typeface="微软雅黑" panose="020B0503020204020204" charset="-122"/>
                <a:cs typeface="微软雅黑" panose="020B0503020204020204" charset="-122"/>
              </a:rPr>
              <a:t>（一）土地增值税</a:t>
            </a:r>
            <a:r>
              <a:rPr lang="zh-CN" altLang="en-US" sz="2000" dirty="0">
                <a:solidFill>
                  <a:srgbClr val="FF0000"/>
                </a:solidFill>
                <a:latin typeface="微软雅黑" panose="020B0503020204020204" charset="-122"/>
                <a:ea typeface="微软雅黑" panose="020B0503020204020204" charset="-122"/>
                <a:cs typeface="微软雅黑" panose="020B0503020204020204" charset="-122"/>
              </a:rPr>
              <a:t>计税依据 </a:t>
            </a:r>
            <a:endParaRPr lang="zh-CN" altLang="en-US" sz="2000" dirty="0">
              <a:solidFill>
                <a:srgbClr val="FF0000"/>
              </a:solidFill>
              <a:latin typeface="微软雅黑" panose="020B0503020204020204" charset="-122"/>
              <a:ea typeface="微软雅黑" panose="020B0503020204020204" charset="-122"/>
              <a:cs typeface="微软雅黑" panose="020B0503020204020204" charset="-122"/>
            </a:endParaRPr>
          </a:p>
          <a:p>
            <a:pPr>
              <a:lnSpc>
                <a:spcPct val="130000"/>
              </a:lnSpc>
              <a:spcBef>
                <a:spcPts val="25"/>
              </a:spcBef>
              <a:spcAft>
                <a:spcPts val="0"/>
              </a:spcAft>
            </a:pPr>
            <a:r>
              <a:rPr lang="zh-CN" altLang="en-US" sz="2000" dirty="0">
                <a:latin typeface="微软雅黑" panose="020B0503020204020204" charset="-122"/>
                <a:ea typeface="微软雅黑" panose="020B0503020204020204" charset="-122"/>
                <a:cs typeface="微软雅黑" panose="020B0503020204020204" charset="-122"/>
              </a:rPr>
              <a:t>土地增值税</a:t>
            </a:r>
            <a:r>
              <a:rPr lang="zh-CN" altLang="en-US" sz="2000" dirty="0">
                <a:solidFill>
                  <a:srgbClr val="FF0000"/>
                </a:solidFill>
                <a:latin typeface="微软雅黑" panose="020B0503020204020204" charset="-122"/>
                <a:ea typeface="微软雅黑" panose="020B0503020204020204" charset="-122"/>
                <a:cs typeface="微软雅黑" panose="020B0503020204020204" charset="-122"/>
              </a:rPr>
              <a:t>计税依据 是纳税人转让房地产所取得的增值额</a:t>
            </a:r>
            <a:r>
              <a:rPr lang="zh-CN" altLang="en-US" sz="2000" dirty="0">
                <a:latin typeface="微软雅黑" panose="020B0503020204020204" charset="-122"/>
                <a:ea typeface="微软雅黑" panose="020B0503020204020204" charset="-122"/>
                <a:cs typeface="微软雅黑" panose="020B0503020204020204" charset="-122"/>
              </a:rPr>
              <a:t>（纳税人转让房地产的收入减除税法规定的扣除项目金额后的余额）</a:t>
            </a:r>
            <a:r>
              <a:rPr lang="zh-CN" altLang="en-US" sz="2000" dirty="0">
                <a:solidFill>
                  <a:srgbClr val="FF0000"/>
                </a:solidFill>
                <a:latin typeface="微软雅黑" panose="020B0503020204020204" charset="-122"/>
                <a:ea typeface="微软雅黑" panose="020B0503020204020204" charset="-122"/>
                <a:cs typeface="微软雅黑" panose="020B0503020204020204" charset="-122"/>
              </a:rPr>
              <a:t>。</a:t>
            </a:r>
            <a:endParaRPr lang="en-US" altLang="zh-CN" sz="2000" dirty="0">
              <a:latin typeface="微软雅黑" panose="020B0503020204020204" charset="-122"/>
              <a:ea typeface="微软雅黑" panose="020B0503020204020204" charset="-122"/>
              <a:cs typeface="微软雅黑" panose="020B0503020204020204" charset="-122"/>
            </a:endParaRPr>
          </a:p>
          <a:p>
            <a:pPr>
              <a:lnSpc>
                <a:spcPct val="130000"/>
              </a:lnSpc>
              <a:spcBef>
                <a:spcPts val="25"/>
              </a:spcBef>
              <a:spcAft>
                <a:spcPts val="0"/>
              </a:spcAft>
            </a:pPr>
            <a:r>
              <a:rPr lang="en-US" altLang="zh-CN" sz="2000" dirty="0">
                <a:latin typeface="微软雅黑" panose="020B0503020204020204" charset="-122"/>
                <a:ea typeface="微软雅黑" panose="020B0503020204020204" charset="-122"/>
                <a:cs typeface="微软雅黑" panose="020B0503020204020204" charset="-122"/>
              </a:rPr>
              <a:t>1</a:t>
            </a:r>
            <a:r>
              <a:rPr lang="zh-CN" altLang="en-US" sz="2000" dirty="0">
                <a:latin typeface="微软雅黑" panose="020B0503020204020204" charset="-122"/>
                <a:ea typeface="微软雅黑" panose="020B0503020204020204" charset="-122"/>
                <a:cs typeface="微软雅黑" panose="020B0503020204020204" charset="-122"/>
              </a:rPr>
              <a:t>、应税收入的确定</a:t>
            </a:r>
            <a:endParaRPr lang="zh-CN" altLang="en-US" sz="2000" dirty="0">
              <a:latin typeface="微软雅黑" panose="020B0503020204020204" charset="-122"/>
              <a:ea typeface="微软雅黑" panose="020B0503020204020204" charset="-122"/>
              <a:cs typeface="微软雅黑" panose="020B0503020204020204" charset="-122"/>
            </a:endParaRPr>
          </a:p>
          <a:p>
            <a:pPr>
              <a:lnSpc>
                <a:spcPct val="130000"/>
              </a:lnSpc>
              <a:spcBef>
                <a:spcPts val="25"/>
              </a:spcBef>
              <a:spcAft>
                <a:spcPts val="0"/>
              </a:spcAft>
            </a:pPr>
            <a:r>
              <a:rPr lang="zh-CN" altLang="en-US" sz="2000" dirty="0">
                <a:latin typeface="微软雅黑" panose="020B0503020204020204" charset="-122"/>
                <a:ea typeface="微软雅黑" panose="020B0503020204020204" charset="-122"/>
                <a:cs typeface="微软雅黑" panose="020B0503020204020204" charset="-122"/>
              </a:rPr>
              <a:t>   	 纳税人转让房地产取得的收入，是指包括转让房地产的全部价款及有关的经济收益。从收入的形式来看，包括</a:t>
            </a:r>
            <a:r>
              <a:rPr lang="en-US" altLang="zh-CN" sz="2000">
                <a:latin typeface="微软雅黑" panose="020B0503020204020204" charset="-122"/>
                <a:ea typeface="微软雅黑" panose="020B0503020204020204" charset="-122"/>
                <a:cs typeface="微软雅黑" panose="020B0503020204020204" charset="-122"/>
              </a:rPr>
              <a:t>: </a:t>
            </a:r>
            <a:r>
              <a:rPr lang="zh-CN" altLang="en-US" sz="2000" dirty="0">
                <a:latin typeface="微软雅黑" panose="020B0503020204020204" charset="-122"/>
                <a:ea typeface="微软雅黑" panose="020B0503020204020204" charset="-122"/>
                <a:cs typeface="微软雅黑" panose="020B0503020204020204" charset="-122"/>
              </a:rPr>
              <a:t>货币收入、实物收入、其他收入。</a:t>
            </a:r>
            <a:endParaRPr lang="zh-CN" altLang="en-US" sz="2000" dirty="0">
              <a:latin typeface="微软雅黑" panose="020B0503020204020204" charset="-122"/>
              <a:ea typeface="微软雅黑" panose="020B0503020204020204" charset="-122"/>
              <a:cs typeface="微软雅黑" panose="020B0503020204020204" charset="-122"/>
            </a:endParaRPr>
          </a:p>
          <a:p>
            <a:pPr>
              <a:lnSpc>
                <a:spcPct val="130000"/>
              </a:lnSpc>
              <a:spcBef>
                <a:spcPts val="25"/>
              </a:spcBef>
              <a:spcAft>
                <a:spcPts val="0"/>
              </a:spcAft>
            </a:pPr>
            <a:r>
              <a:rPr lang="zh-CN" altLang="zh-CN" sz="2000" dirty="0">
                <a:solidFill>
                  <a:srgbClr val="FF0000"/>
                </a:solidFill>
                <a:latin typeface="微软雅黑" panose="020B0503020204020204" charset="-122"/>
                <a:ea typeface="微软雅黑" panose="020B0503020204020204" charset="-122"/>
                <a:cs typeface="微软雅黑" panose="020B0503020204020204" charset="-122"/>
              </a:rPr>
              <a:t>【提示】</a:t>
            </a:r>
            <a:r>
              <a:rPr lang="zh-CN" altLang="zh-CN" sz="2000" dirty="0">
                <a:latin typeface="微软雅黑" panose="020B0503020204020204" charset="-122"/>
                <a:ea typeface="微软雅黑" panose="020B0503020204020204" charset="-122"/>
                <a:cs typeface="微软雅黑" panose="020B0503020204020204" charset="-122"/>
              </a:rPr>
              <a:t>收入为不含增值税收入。</a:t>
            </a:r>
            <a:endParaRPr lang="zh-CN" altLang="en-US" sz="2000" dirty="0">
              <a:latin typeface="微软雅黑" panose="020B0503020204020204" charset="-122"/>
              <a:ea typeface="微软雅黑" panose="020B0503020204020204" charset="-122"/>
              <a:cs typeface="微软雅黑" panose="020B0503020204020204" charset="-122"/>
            </a:endParaRPr>
          </a:p>
          <a:p>
            <a:pPr>
              <a:lnSpc>
                <a:spcPct val="120000"/>
              </a:lnSpc>
              <a:spcBef>
                <a:spcPts val="25"/>
              </a:spcBef>
            </a:pPr>
            <a:endParaRPr lang="zh-CN" altLang="en-US" sz="2000" dirty="0">
              <a:latin typeface="微软雅黑" panose="020B0503020204020204" charset="-122"/>
              <a:ea typeface="微软雅黑" panose="020B0503020204020204" charset="-122"/>
              <a:cs typeface="微软雅黑" panose="020B0503020204020204" charset="-122"/>
            </a:endParaRPr>
          </a:p>
        </p:txBody>
      </p:sp>
      <p:sp>
        <p:nvSpPr>
          <p:cNvPr id="180229" name="文本框 180228"/>
          <p:cNvSpPr txBox="1"/>
          <p:nvPr/>
        </p:nvSpPr>
        <p:spPr>
          <a:xfrm>
            <a:off x="1219200" y="334963"/>
            <a:ext cx="7010400" cy="519113"/>
          </a:xfrm>
          <a:prstGeom prst="rect">
            <a:avLst/>
          </a:prstGeom>
          <a:noFill/>
          <a:ln w="9525">
            <a:noFill/>
          </a:ln>
        </p:spPr>
        <p:txBody>
          <a:bodyPr>
            <a:spAutoFit/>
          </a:bodyPr>
          <a:p>
            <a:pPr>
              <a:spcBef>
                <a:spcPct val="20000"/>
              </a:spcBef>
              <a:buClr>
                <a:schemeClr val="hlink"/>
              </a:buClr>
              <a:buFont typeface="Wingdings" panose="05000000000000000000" pitchFamily="2" charset="2"/>
            </a:pPr>
            <a:r>
              <a:rPr lang="zh-CN" altLang="en-US" sz="2800" noProof="1" dirty="0">
                <a:solidFill>
                  <a:schemeClr val="bg1"/>
                </a:solidFill>
                <a:latin typeface="Arial" panose="020B0604020202020204" pitchFamily="34" charset="0"/>
                <a:ea typeface="宋体" panose="02010600030101010101" pitchFamily="2" charset="-122"/>
                <a:cs typeface="+mn-cs"/>
              </a:rPr>
              <a:t>第二节 土地增值税应纳税额的计算</a:t>
            </a:r>
            <a:r>
              <a:rPr lang="zh-CN" altLang="en-US" sz="2800" noProof="1" dirty="0">
                <a:solidFill>
                  <a:schemeClr val="bg1"/>
                </a:solidFill>
                <a:effectLst>
                  <a:outerShdw blurRad="38100" dist="38100" dir="2700000">
                    <a:srgbClr val="C0C0C0"/>
                  </a:outerShdw>
                </a:effectLst>
                <a:latin typeface="Arial" panose="020B0604020202020204" pitchFamily="34" charset="0"/>
                <a:ea typeface="宋体" panose="02010600030101010101" pitchFamily="2" charset="-122"/>
                <a:cs typeface="+mn-cs"/>
              </a:rPr>
              <a:t> </a:t>
            </a:r>
            <a:endParaRPr lang="zh-CN" altLang="en-US" sz="2800" noProof="1" dirty="0">
              <a:solidFill>
                <a:schemeClr val="bg1"/>
              </a:solidFill>
              <a:effectLst>
                <a:outerShdw blurRad="38100" dist="38100" dir="2700000">
                  <a:srgbClr val="C0C0C0"/>
                </a:outerShdw>
              </a:effectLst>
              <a:latin typeface="Arial" panose="020B0604020202020204" pitchFamily="34" charset="0"/>
              <a:ea typeface="宋体" panose="02010600030101010101" pitchFamily="2" charset="-122"/>
            </a:endParaRPr>
          </a:p>
        </p:txBody>
      </p:sp>
    </p:spTree>
  </p:cSld>
  <p:clrMapOvr>
    <a:masterClrMapping/>
  </p:clrMapOvr>
  <p:transition>
    <p:blinds dir="vert"/>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9569" name="标题 1"/>
          <p:cNvSpPr>
            <a:spLocks noGrp="1"/>
          </p:cNvSpPr>
          <p:nvPr>
            <p:ph type="title"/>
          </p:nvPr>
        </p:nvSpPr>
        <p:spPr>
          <a:xfrm>
            <a:off x="457200" y="609600"/>
            <a:ext cx="8229600" cy="1371600"/>
          </a:xfrm>
        </p:spPr>
        <p:txBody>
          <a:bodyPr anchor="ctr" anchorCtr="0"/>
          <a:p>
            <a:r>
              <a:rPr lang="en-US" altLang="zh-CN" sz="2400" dirty="0">
                <a:latin typeface="微软雅黑" panose="020B0503020204020204" charset="-122"/>
                <a:ea typeface="微软雅黑" panose="020B0503020204020204" charset="-122"/>
              </a:rPr>
              <a:t>2.</a:t>
            </a:r>
            <a:r>
              <a:rPr lang="zh-CN" altLang="zh-CN" sz="2400" dirty="0">
                <a:latin typeface="微软雅黑" panose="020B0503020204020204" charset="-122"/>
                <a:ea typeface="微软雅黑" panose="020B0503020204020204" charset="-122"/>
              </a:rPr>
              <a:t>扣除项目的确定</a:t>
            </a:r>
            <a:br>
              <a:rPr lang="zh-CN" altLang="zh-CN" sz="2400" dirty="0">
                <a:latin typeface="微软雅黑" panose="020B0503020204020204" charset="-122"/>
                <a:ea typeface="微软雅黑" panose="020B0503020204020204" charset="-122"/>
              </a:rPr>
            </a:br>
            <a:br>
              <a:rPr lang="zh-CN" altLang="zh-CN" sz="2400" dirty="0">
                <a:latin typeface="微软雅黑" panose="020B0503020204020204" charset="-122"/>
                <a:ea typeface="微软雅黑" panose="020B0503020204020204" charset="-122"/>
              </a:rPr>
            </a:br>
            <a:r>
              <a:rPr lang="zh-CN" altLang="en-US" sz="2400" dirty="0">
                <a:latin typeface="微软雅黑" panose="020B0503020204020204" charset="-122"/>
                <a:ea typeface="微软雅黑" panose="020B0503020204020204" charset="-122"/>
              </a:rPr>
              <a:t>（</a:t>
            </a:r>
            <a:r>
              <a:rPr lang="en-US" altLang="zh-CN" sz="2400" dirty="0">
                <a:latin typeface="微软雅黑" panose="020B0503020204020204" charset="-122"/>
                <a:ea typeface="微软雅黑" panose="020B0503020204020204" charset="-122"/>
              </a:rPr>
              <a:t>1</a:t>
            </a:r>
            <a:r>
              <a:rPr lang="zh-CN" altLang="en-US" sz="2400" dirty="0">
                <a:latin typeface="微软雅黑" panose="020B0503020204020204" charset="-122"/>
                <a:ea typeface="微软雅黑" panose="020B0503020204020204" charset="-122"/>
              </a:rPr>
              <a:t>）</a:t>
            </a:r>
            <a:r>
              <a:rPr lang="zh-CN" altLang="zh-CN" sz="2400" dirty="0">
                <a:latin typeface="微软雅黑" panose="020B0503020204020204" charset="-122"/>
                <a:ea typeface="微软雅黑" panose="020B0503020204020204" charset="-122"/>
              </a:rPr>
              <a:t>新建房地产项目的扣除：</a:t>
            </a:r>
            <a:r>
              <a:rPr lang="en-US" altLang="zh-CN" sz="2400" dirty="0">
                <a:latin typeface="微软雅黑" panose="020B0503020204020204" charset="-122"/>
                <a:ea typeface="微软雅黑" panose="020B0503020204020204" charset="-122"/>
              </a:rPr>
              <a:t> </a:t>
            </a:r>
            <a:br>
              <a:rPr lang="zh-CN" altLang="zh-CN" sz="2800" dirty="0">
                <a:latin typeface="微软雅黑" panose="020B0503020204020204" charset="-122"/>
                <a:ea typeface="微软雅黑" panose="020B0503020204020204" charset="-122"/>
              </a:rPr>
            </a:br>
            <a:endParaRPr lang="zh-CN" altLang="zh-CN" sz="2800" dirty="0">
              <a:latin typeface="微软雅黑" panose="020B0503020204020204" charset="-122"/>
              <a:ea typeface="微软雅黑" panose="020B0503020204020204" charset="-122"/>
            </a:endParaRPr>
          </a:p>
        </p:txBody>
      </p:sp>
      <p:sp>
        <p:nvSpPr>
          <p:cNvPr id="109570" name="内容占位符 1"/>
          <p:cNvSpPr>
            <a:spLocks noGrp="1"/>
          </p:cNvSpPr>
          <p:nvPr>
            <p:ph sz="quarter" idx="4294967295"/>
          </p:nvPr>
        </p:nvSpPr>
        <p:spPr>
          <a:xfrm>
            <a:off x="584200" y="2108200"/>
            <a:ext cx="8229600" cy="3886200"/>
          </a:xfrm>
        </p:spPr>
        <p:txBody>
          <a:bodyPr vert="horz" wrap="square" lIns="91440" tIns="45720" rIns="91440" bIns="45720" anchor="t" anchorCtr="0"/>
          <a:lstStyle>
            <a:lvl1pPr lvl="0">
              <a:buClr>
                <a:schemeClr val="bg2"/>
              </a:buClr>
              <a:buSzPct val="75000"/>
              <a:buFont typeface="Wingdings" panose="05000000000000000000" pitchFamily="2" charset="2"/>
              <a:defRPr sz="2400"/>
            </a:lvl1pPr>
            <a:lvl2pPr lvl="1">
              <a:buClr>
                <a:schemeClr val="accent2"/>
              </a:buClr>
              <a:buSzPct val="80000"/>
              <a:buFont typeface="Wingdings" panose="05000000000000000000" pitchFamily="2" charset="2"/>
              <a:defRPr sz="2000"/>
            </a:lvl2pPr>
            <a:lvl3pPr lvl="2">
              <a:buClr>
                <a:schemeClr val="bg2"/>
              </a:buClr>
              <a:buSzPct val="65000"/>
              <a:buFont typeface="Wingdings" panose="05000000000000000000" pitchFamily="2" charset="2"/>
              <a:defRPr sz="1800"/>
            </a:lvl3pPr>
            <a:lvl4pPr lvl="3">
              <a:buClr>
                <a:schemeClr val="accent2"/>
              </a:buClr>
              <a:buSzPct val="70000"/>
              <a:buFont typeface="Wingdings" panose="05000000000000000000" pitchFamily="2" charset="2"/>
              <a:defRPr sz="1600"/>
            </a:lvl4pPr>
            <a:lvl5pPr lvl="4">
              <a:buClr>
                <a:schemeClr val="bg2"/>
              </a:buClr>
              <a:buSzTx/>
              <a:buFont typeface="Wingdings" panose="05000000000000000000" pitchFamily="2" charset="2"/>
              <a:defRPr sz="1600"/>
            </a:lvl5pPr>
          </a:lstStyle>
          <a:p>
            <a:pPr lvl="0" indent="466725" defTabSz="685800">
              <a:spcBef>
                <a:spcPct val="0"/>
              </a:spcBef>
              <a:buClrTx/>
              <a:buSzTx/>
            </a:pPr>
            <a:endParaRPr lang="zh-CN" altLang="en-US" sz="3200" dirty="0">
              <a:latin typeface="微软雅黑" panose="020B0503020204020204" charset="-122"/>
              <a:ea typeface="微软雅黑" panose="020B0503020204020204" charset="-122"/>
            </a:endParaRPr>
          </a:p>
          <a:p>
            <a:pPr lvl="0" indent="466725" defTabSz="685800">
              <a:spcBef>
                <a:spcPct val="0"/>
              </a:spcBef>
              <a:buClrTx/>
              <a:buSzTx/>
            </a:pPr>
            <a:endParaRPr lang="zh-CN" altLang="en-US" sz="3200" dirty="0">
              <a:latin typeface="微软雅黑" panose="020B0503020204020204" charset="-122"/>
              <a:ea typeface="微软雅黑" panose="020B0503020204020204" charset="-122"/>
            </a:endParaRPr>
          </a:p>
        </p:txBody>
      </p:sp>
      <p:graphicFrame>
        <p:nvGraphicFramePr>
          <p:cNvPr id="4" name="内容占位符 3"/>
          <p:cNvGraphicFramePr>
            <a:graphicFrameLocks noGrp="1"/>
          </p:cNvGraphicFramePr>
          <p:nvPr>
            <p:ph idx="1"/>
          </p:nvPr>
        </p:nvGraphicFramePr>
        <p:xfrm>
          <a:off x="457200" y="1981200"/>
          <a:ext cx="8229600" cy="2193925"/>
        </p:xfrm>
        <a:graphic>
          <a:graphicData uri="http://schemas.openxmlformats.org/drawingml/2006/table">
            <a:tbl>
              <a:tblPr/>
              <a:tblGrid>
                <a:gridCol w="1269365"/>
                <a:gridCol w="1590675"/>
                <a:gridCol w="5369560"/>
              </a:tblGrid>
              <a:tr h="0">
                <a:tc rowSpan="4">
                  <a:txBody>
                    <a:bodyPr/>
                    <a:p>
                      <a:pPr>
                        <a:lnSpc>
                          <a:spcPct val="120000"/>
                        </a:lnSpc>
                        <a:spcAft>
                          <a:spcPts val="0"/>
                        </a:spcAft>
                      </a:pPr>
                      <a:r>
                        <a:rPr lang="zh-CN" sz="2000" b="0" kern="100" dirty="0">
                          <a:solidFill>
                            <a:schemeClr val="tx2"/>
                          </a:solidFill>
                          <a:latin typeface="微软雅黑" panose="020B0503020204020204" charset="-122"/>
                          <a:ea typeface="微软雅黑" panose="020B0503020204020204" charset="-122"/>
                          <a:cs typeface="宋体" panose="02010600030101010101" pitchFamily="2" charset="-122"/>
                        </a:rPr>
                        <a:t>取得土地使用权所支付的金额 </a:t>
                      </a:r>
                      <a:endParaRPr lang="zh-CN" sz="2000" b="0" kern="100" dirty="0">
                        <a:solidFill>
                          <a:schemeClr val="tx2"/>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rowSpan="3">
                  <a:txBody>
                    <a:bodyPr/>
                    <a:p>
                      <a:pPr>
                        <a:lnSpc>
                          <a:spcPct val="120000"/>
                        </a:lnSpc>
                        <a:spcAft>
                          <a:spcPts val="0"/>
                        </a:spcAft>
                      </a:pPr>
                      <a:r>
                        <a:rPr lang="zh-CN" sz="2000" b="0" kern="100">
                          <a:solidFill>
                            <a:schemeClr val="tx2"/>
                          </a:solidFill>
                          <a:latin typeface="微软雅黑" panose="020B0503020204020204" charset="-122"/>
                          <a:ea typeface="微软雅黑" panose="020B0503020204020204" charset="-122"/>
                          <a:cs typeface="宋体" panose="02010600030101010101" pitchFamily="2" charset="-122"/>
                        </a:rPr>
                        <a:t>土地使用权支付的地价款 </a:t>
                      </a:r>
                      <a:endParaRPr lang="zh-CN" sz="2000" b="0" kern="100">
                        <a:solidFill>
                          <a:schemeClr val="tx2"/>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lang="zh-CN" sz="2000" b="0" kern="100">
                          <a:solidFill>
                            <a:schemeClr val="tx2"/>
                          </a:solidFill>
                          <a:latin typeface="微软雅黑" panose="020B0503020204020204" charset="-122"/>
                          <a:ea typeface="微软雅黑" panose="020B0503020204020204" charset="-122"/>
                          <a:cs typeface="宋体" panose="02010600030101010101" pitchFamily="2" charset="-122"/>
                        </a:rPr>
                        <a:t>出让方式为土地出让金 </a:t>
                      </a:r>
                      <a:endParaRPr lang="zh-CN" sz="2000" b="0" kern="100">
                        <a:solidFill>
                          <a:schemeClr val="tx2"/>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0">
                <a:tc vMerge="1">
                  <a:tcPr>
                    <a:lnL w="12700">
                      <a:solidFill>
                        <a:schemeClr val="tx1"/>
                      </a:solidFill>
                      <a:prstDash val="solid"/>
                    </a:lnL>
                    <a:lnR w="12700">
                      <a:solidFill>
                        <a:schemeClr val="tx1"/>
                      </a:solidFill>
                      <a:prstDash val="solid"/>
                    </a:lnR>
                  </a:tcPr>
                </a:tc>
                <a:tc vMerge="1">
                  <a:tcPr>
                    <a:lnL w="12700">
                      <a:solidFill>
                        <a:schemeClr val="tx1"/>
                      </a:solidFill>
                      <a:prstDash val="solid"/>
                    </a:lnL>
                    <a:lnR w="12700">
                      <a:solidFill>
                        <a:schemeClr val="tx1"/>
                      </a:solidFill>
                      <a:prstDash val="solid"/>
                    </a:lnR>
                  </a:tcPr>
                </a:tc>
                <a:tc>
                  <a:txBody>
                    <a:bodyPr/>
                    <a:p>
                      <a:pPr>
                        <a:lnSpc>
                          <a:spcPct val="120000"/>
                        </a:lnSpc>
                        <a:spcAft>
                          <a:spcPts val="0"/>
                        </a:spcAft>
                      </a:pPr>
                      <a:r>
                        <a:rPr lang="zh-CN" sz="2000" b="0" kern="100">
                          <a:solidFill>
                            <a:schemeClr val="tx2"/>
                          </a:solidFill>
                          <a:latin typeface="微软雅黑" panose="020B0503020204020204" charset="-122"/>
                          <a:ea typeface="微软雅黑" panose="020B0503020204020204" charset="-122"/>
                          <a:cs typeface="宋体" panose="02010600030101010101" pitchFamily="2" charset="-122"/>
                        </a:rPr>
                        <a:t>行政划拨方式为补交的土地出让金 </a:t>
                      </a:r>
                      <a:endParaRPr lang="zh-CN" sz="2000" b="0" kern="100">
                        <a:solidFill>
                          <a:schemeClr val="tx2"/>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0">
                <a:tc vMerge="1">
                  <a:tcPr>
                    <a:lnL w="12700">
                      <a:solidFill>
                        <a:schemeClr val="tx1"/>
                      </a:solidFill>
                      <a:prstDash val="solid"/>
                    </a:lnL>
                    <a:lnR w="12700">
                      <a:solidFill>
                        <a:schemeClr val="tx1"/>
                      </a:solidFill>
                      <a:prstDash val="solid"/>
                    </a:lnR>
                  </a:tcPr>
                </a:tc>
                <a:tc vMerge="1">
                  <a:tcPr>
                    <a:lnL w="12700">
                      <a:solidFill>
                        <a:schemeClr val="tx1"/>
                      </a:solidFill>
                      <a:prstDash val="solid"/>
                    </a:lnL>
                    <a:lnR w="12700">
                      <a:solidFill>
                        <a:schemeClr val="tx1"/>
                      </a:solidFill>
                      <a:prstDash val="solid"/>
                    </a:lnR>
                    <a:lnB w="12700">
                      <a:solidFill>
                        <a:schemeClr val="tx1"/>
                      </a:solidFill>
                      <a:prstDash val="solid"/>
                    </a:lnB>
                  </a:tcPr>
                </a:tc>
                <a:tc>
                  <a:txBody>
                    <a:bodyPr/>
                    <a:p>
                      <a:pPr>
                        <a:lnSpc>
                          <a:spcPct val="120000"/>
                        </a:lnSpc>
                        <a:spcAft>
                          <a:spcPts val="0"/>
                        </a:spcAft>
                      </a:pPr>
                      <a:r>
                        <a:rPr lang="zh-CN" sz="2000" b="0" kern="100">
                          <a:solidFill>
                            <a:schemeClr val="tx2"/>
                          </a:solidFill>
                          <a:latin typeface="微软雅黑" panose="020B0503020204020204" charset="-122"/>
                          <a:ea typeface="微软雅黑" panose="020B0503020204020204" charset="-122"/>
                          <a:cs typeface="宋体" panose="02010600030101010101" pitchFamily="2" charset="-122"/>
                        </a:rPr>
                        <a:t>转让方式为实际支付的地价款 </a:t>
                      </a:r>
                      <a:endParaRPr lang="zh-CN" sz="2000" b="0" kern="100">
                        <a:solidFill>
                          <a:schemeClr val="tx2"/>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0">
                <a:tc vMerge="1">
                  <a:tcPr>
                    <a:lnL w="12700">
                      <a:solidFill>
                        <a:schemeClr val="tx1"/>
                      </a:solidFill>
                      <a:prstDash val="solid"/>
                    </a:lnL>
                    <a:lnR w="12700">
                      <a:solidFill>
                        <a:schemeClr val="tx1"/>
                      </a:solidFill>
                      <a:prstDash val="solid"/>
                    </a:lnR>
                    <a:lnB w="12700">
                      <a:solidFill>
                        <a:schemeClr val="tx1"/>
                      </a:solidFill>
                      <a:prstDash val="solid"/>
                    </a:lnB>
                  </a:tcPr>
                </a:tc>
                <a:tc gridSpan="2">
                  <a:txBody>
                    <a:bodyPr/>
                    <a:p>
                      <a:pPr>
                        <a:lnSpc>
                          <a:spcPct val="120000"/>
                        </a:lnSpc>
                        <a:spcAft>
                          <a:spcPts val="0"/>
                        </a:spcAft>
                      </a:pPr>
                      <a:r>
                        <a:rPr lang="zh-CN" sz="2000" b="0" kern="100">
                          <a:solidFill>
                            <a:schemeClr val="tx2"/>
                          </a:solidFill>
                          <a:latin typeface="微软雅黑" panose="020B0503020204020204" charset="-122"/>
                          <a:ea typeface="微软雅黑" panose="020B0503020204020204" charset="-122"/>
                          <a:cs typeface="宋体" panose="02010600030101010101" pitchFamily="2" charset="-122"/>
                        </a:rPr>
                        <a:t>交纳的有关税费，如契税、登记、过户手续费 </a:t>
                      </a:r>
                      <a:endParaRPr lang="zh-CN" sz="2000" b="0" kern="100">
                        <a:solidFill>
                          <a:schemeClr val="tx2"/>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hMerge="1">
                  <a:tcPr>
                    <a:lnR w="12700">
                      <a:solidFill>
                        <a:schemeClr val="tx1"/>
                      </a:solidFill>
                      <a:prstDash val="solid"/>
                    </a:lnR>
                    <a:lnT w="12700">
                      <a:solidFill>
                        <a:schemeClr val="tx1"/>
                      </a:solidFill>
                      <a:prstDash val="solid"/>
                    </a:lnT>
                    <a:lnB w="12700">
                      <a:solidFill>
                        <a:schemeClr val="tx1"/>
                      </a:solidFill>
                      <a:prstDash val="solid"/>
                    </a:lnB>
                  </a:tcPr>
                </a:tc>
              </a:tr>
              <a:tr h="0">
                <a:tc>
                  <a:txBody>
                    <a:bodyPr/>
                    <a:p>
                      <a:pPr>
                        <a:lnSpc>
                          <a:spcPct val="120000"/>
                        </a:lnSpc>
                        <a:spcAft>
                          <a:spcPts val="0"/>
                        </a:spcAft>
                      </a:pPr>
                      <a:r>
                        <a:rPr lang="zh-CN" sz="2000" b="0" kern="100">
                          <a:solidFill>
                            <a:schemeClr val="tx2"/>
                          </a:solidFill>
                          <a:latin typeface="微软雅黑" panose="020B0503020204020204" charset="-122"/>
                          <a:ea typeface="微软雅黑" panose="020B0503020204020204" charset="-122"/>
                          <a:cs typeface="宋体" panose="02010600030101010101" pitchFamily="2" charset="-122"/>
                        </a:rPr>
                        <a:t>房地产开发成本 </a:t>
                      </a:r>
                      <a:endParaRPr lang="zh-CN" sz="2000" b="0" kern="100">
                        <a:solidFill>
                          <a:schemeClr val="tx2"/>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gridSpan="2">
                  <a:txBody>
                    <a:bodyPr/>
                    <a:p>
                      <a:pPr>
                        <a:lnSpc>
                          <a:spcPct val="120000"/>
                        </a:lnSpc>
                        <a:spcAft>
                          <a:spcPts val="0"/>
                        </a:spcAft>
                      </a:pPr>
                      <a:r>
                        <a:rPr lang="zh-CN" sz="2000" b="0" kern="100" dirty="0">
                          <a:solidFill>
                            <a:schemeClr val="tx2"/>
                          </a:solidFill>
                          <a:latin typeface="微软雅黑" panose="020B0503020204020204" charset="-122"/>
                          <a:ea typeface="微软雅黑" panose="020B0503020204020204" charset="-122"/>
                          <a:cs typeface="宋体" panose="02010600030101010101" pitchFamily="2" charset="-122"/>
                        </a:rPr>
                        <a:t>土地征用及拆迁</a:t>
                      </a:r>
                      <a:r>
                        <a:rPr lang="zh-CN" sz="2000" b="0" kern="100" dirty="0" smtClean="0">
                          <a:solidFill>
                            <a:schemeClr val="tx2"/>
                          </a:solidFill>
                          <a:latin typeface="微软雅黑" panose="020B0503020204020204" charset="-122"/>
                          <a:ea typeface="微软雅黑" panose="020B0503020204020204" charset="-122"/>
                          <a:cs typeface="宋体" panose="02010600030101010101" pitchFamily="2" charset="-122"/>
                        </a:rPr>
                        <a:t>补偿费</a:t>
                      </a:r>
                      <a:r>
                        <a:rPr lang="zh-CN" altLang="en-US" sz="2000" b="0" kern="100" dirty="0" smtClean="0">
                          <a:solidFill>
                            <a:schemeClr val="tx2"/>
                          </a:solidFill>
                          <a:latin typeface="微软雅黑" panose="020B0503020204020204" charset="-122"/>
                          <a:ea typeface="微软雅黑" panose="020B0503020204020204" charset="-122"/>
                          <a:cs typeface="宋体" panose="02010600030101010101" pitchFamily="2" charset="-122"/>
                        </a:rPr>
                        <a:t>（</a:t>
                      </a:r>
                      <a:r>
                        <a:rPr lang="zh-CN" sz="2000" b="0" kern="100" dirty="0" smtClean="0">
                          <a:solidFill>
                            <a:schemeClr val="tx2"/>
                          </a:solidFill>
                          <a:latin typeface="微软雅黑" panose="020B0503020204020204" charset="-122"/>
                          <a:ea typeface="微软雅黑" panose="020B0503020204020204" charset="-122"/>
                          <a:cs typeface="宋体" panose="02010600030101010101" pitchFamily="2" charset="-122"/>
                        </a:rPr>
                        <a:t>含</a:t>
                      </a:r>
                      <a:r>
                        <a:rPr lang="zh-CN" sz="2000" b="0" kern="100" dirty="0">
                          <a:solidFill>
                            <a:schemeClr val="tx2"/>
                          </a:solidFill>
                          <a:latin typeface="微软雅黑" panose="020B0503020204020204" charset="-122"/>
                          <a:ea typeface="微软雅黑" panose="020B0503020204020204" charset="-122"/>
                          <a:cs typeface="宋体" panose="02010600030101010101" pitchFamily="2" charset="-122"/>
                        </a:rPr>
                        <a:t>耕地占用</a:t>
                      </a:r>
                      <a:r>
                        <a:rPr lang="zh-CN" sz="2000" b="0" kern="100" dirty="0" smtClean="0">
                          <a:solidFill>
                            <a:schemeClr val="tx2"/>
                          </a:solidFill>
                          <a:latin typeface="微软雅黑" panose="020B0503020204020204" charset="-122"/>
                          <a:ea typeface="微软雅黑" panose="020B0503020204020204" charset="-122"/>
                          <a:cs typeface="宋体" panose="02010600030101010101" pitchFamily="2" charset="-122"/>
                        </a:rPr>
                        <a:t>税</a:t>
                      </a:r>
                      <a:r>
                        <a:rPr lang="zh-CN" altLang="en-US" sz="2000" b="0" kern="100" dirty="0" smtClean="0">
                          <a:solidFill>
                            <a:schemeClr val="tx2"/>
                          </a:solidFill>
                          <a:latin typeface="微软雅黑" panose="020B0503020204020204" charset="-122"/>
                          <a:ea typeface="微软雅黑" panose="020B0503020204020204" charset="-122"/>
                          <a:cs typeface="宋体" panose="02010600030101010101" pitchFamily="2" charset="-122"/>
                        </a:rPr>
                        <a:t>）</a:t>
                      </a:r>
                      <a:r>
                        <a:rPr lang="zh-CN" sz="2000" b="0" kern="100" dirty="0" smtClean="0">
                          <a:solidFill>
                            <a:schemeClr val="tx2"/>
                          </a:solidFill>
                          <a:latin typeface="微软雅黑" panose="020B0503020204020204" charset="-122"/>
                          <a:ea typeface="微软雅黑" panose="020B0503020204020204" charset="-122"/>
                          <a:cs typeface="宋体" panose="02010600030101010101" pitchFamily="2" charset="-122"/>
                        </a:rPr>
                        <a:t>、</a:t>
                      </a:r>
                      <a:r>
                        <a:rPr lang="zh-CN" sz="2000" b="0" kern="100" dirty="0">
                          <a:solidFill>
                            <a:schemeClr val="tx2"/>
                          </a:solidFill>
                          <a:latin typeface="微软雅黑" panose="020B0503020204020204" charset="-122"/>
                          <a:ea typeface="微软雅黑" panose="020B0503020204020204" charset="-122"/>
                          <a:cs typeface="宋体" panose="02010600030101010101" pitchFamily="2" charset="-122"/>
                        </a:rPr>
                        <a:t>前期工程费、建筑安装工程费、基础设施费、公共配套设施费、开发间接费用 </a:t>
                      </a:r>
                      <a:endParaRPr lang="zh-CN" sz="2000" b="0" kern="100" dirty="0">
                        <a:solidFill>
                          <a:schemeClr val="tx2"/>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hMerge="1">
                  <a:tcPr>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transition>
    <p:blinds dir="vert"/>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0593" name="标题 1"/>
          <p:cNvSpPr>
            <a:spLocks noGrp="1"/>
          </p:cNvSpPr>
          <p:nvPr>
            <p:ph type="title"/>
          </p:nvPr>
        </p:nvSpPr>
        <p:spPr/>
        <p:txBody>
          <a:bodyPr anchor="ctr" anchorCtr="0"/>
          <a:p>
            <a:endParaRPr lang="zh-CN" altLang="en-US"/>
          </a:p>
        </p:txBody>
      </p:sp>
      <p:graphicFrame>
        <p:nvGraphicFramePr>
          <p:cNvPr id="4" name="内容占位符 3"/>
          <p:cNvGraphicFramePr>
            <a:graphicFrameLocks noGrp="1"/>
          </p:cNvGraphicFramePr>
          <p:nvPr>
            <p:ph idx="1"/>
          </p:nvPr>
        </p:nvGraphicFramePr>
        <p:xfrm>
          <a:off x="457200" y="1981200"/>
          <a:ext cx="8229600" cy="3292475"/>
        </p:xfrm>
        <a:graphic>
          <a:graphicData uri="http://schemas.openxmlformats.org/drawingml/2006/table">
            <a:tbl>
              <a:tblPr/>
              <a:tblGrid>
                <a:gridCol w="1041400"/>
                <a:gridCol w="2707640"/>
                <a:gridCol w="4480560"/>
              </a:tblGrid>
              <a:tr h="0">
                <a:tc rowSpan="3">
                  <a:txBody>
                    <a:bodyPr/>
                    <a:p>
                      <a:pPr algn="ctr">
                        <a:lnSpc>
                          <a:spcPct val="120000"/>
                        </a:lnSpc>
                        <a:spcAft>
                          <a:spcPts val="0"/>
                        </a:spcAft>
                      </a:pPr>
                      <a:r>
                        <a:rPr lang="zh-CN" sz="2000" b="0" kern="100" dirty="0">
                          <a:solidFill>
                            <a:schemeClr val="tx2"/>
                          </a:solidFill>
                          <a:latin typeface="微软雅黑" panose="020B0503020204020204" charset="-122"/>
                          <a:ea typeface="微软雅黑" panose="020B0503020204020204" charset="-122"/>
                          <a:cs typeface="宋体" panose="02010600030101010101" pitchFamily="2" charset="-122"/>
                        </a:rPr>
                        <a:t>房地产开发费用 </a:t>
                      </a:r>
                      <a:endParaRPr lang="zh-CN" sz="2000" b="0" kern="100" dirty="0">
                        <a:solidFill>
                          <a:schemeClr val="tx2"/>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lang="zh-CN" sz="2000" b="0" kern="100">
                          <a:solidFill>
                            <a:schemeClr val="tx2"/>
                          </a:solidFill>
                          <a:latin typeface="微软雅黑" panose="020B0503020204020204" charset="-122"/>
                          <a:ea typeface="微软雅黑" panose="020B0503020204020204" charset="-122"/>
                          <a:cs typeface="宋体" panose="02010600030101010101" pitchFamily="2" charset="-122"/>
                        </a:rPr>
                        <a:t>能分摊利息支出，并提供金融机构证明 </a:t>
                      </a:r>
                      <a:endParaRPr lang="zh-CN" sz="2000" b="0" kern="100">
                        <a:solidFill>
                          <a:schemeClr val="tx2"/>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lang="zh-CN" sz="2000" b="0" kern="100" dirty="0">
                          <a:solidFill>
                            <a:schemeClr val="tx2"/>
                          </a:solidFill>
                          <a:latin typeface="微软雅黑" panose="020B0503020204020204" charset="-122"/>
                          <a:ea typeface="微软雅黑" panose="020B0503020204020204" charset="-122"/>
                          <a:cs typeface="宋体" panose="02010600030101010101" pitchFamily="2" charset="-122"/>
                        </a:rPr>
                        <a:t>利息</a:t>
                      </a:r>
                      <a:r>
                        <a:rPr lang="zh-CN" sz="2000" b="0" kern="100" dirty="0" smtClean="0">
                          <a:solidFill>
                            <a:schemeClr val="tx2"/>
                          </a:solidFill>
                          <a:latin typeface="微软雅黑" panose="020B0503020204020204" charset="-122"/>
                          <a:ea typeface="微软雅黑" panose="020B0503020204020204" charset="-122"/>
                          <a:cs typeface="宋体" panose="02010600030101010101" pitchFamily="2" charset="-122"/>
                        </a:rPr>
                        <a:t>＋</a:t>
                      </a:r>
                      <a:r>
                        <a:rPr lang="zh-CN" altLang="en-US" sz="2000" b="0" kern="100" dirty="0" smtClean="0">
                          <a:solidFill>
                            <a:schemeClr val="tx2"/>
                          </a:solidFill>
                          <a:latin typeface="微软雅黑" panose="020B0503020204020204" charset="-122"/>
                          <a:ea typeface="微软雅黑" panose="020B0503020204020204" charset="-122"/>
                          <a:cs typeface="宋体" panose="02010600030101010101" pitchFamily="2" charset="-122"/>
                        </a:rPr>
                        <a:t>（</a:t>
                      </a:r>
                      <a:r>
                        <a:rPr lang="zh-CN" sz="2000" b="0" kern="100" dirty="0" smtClean="0">
                          <a:solidFill>
                            <a:schemeClr val="tx2"/>
                          </a:solidFill>
                          <a:latin typeface="微软雅黑" panose="020B0503020204020204" charset="-122"/>
                          <a:ea typeface="微软雅黑" panose="020B0503020204020204" charset="-122"/>
                          <a:cs typeface="宋体" panose="02010600030101010101" pitchFamily="2" charset="-122"/>
                        </a:rPr>
                        <a:t>取得</a:t>
                      </a:r>
                      <a:r>
                        <a:rPr lang="zh-CN" sz="2000" b="0" kern="100" dirty="0">
                          <a:solidFill>
                            <a:schemeClr val="tx2"/>
                          </a:solidFill>
                          <a:latin typeface="微软雅黑" panose="020B0503020204020204" charset="-122"/>
                          <a:ea typeface="微软雅黑" panose="020B0503020204020204" charset="-122"/>
                          <a:cs typeface="宋体" panose="02010600030101010101" pitchFamily="2" charset="-122"/>
                        </a:rPr>
                        <a:t>土地使用权所支付的金额＋房地产开发</a:t>
                      </a:r>
                      <a:r>
                        <a:rPr lang="zh-CN" sz="2000" b="0" kern="100" dirty="0" smtClean="0">
                          <a:solidFill>
                            <a:schemeClr val="tx2"/>
                          </a:solidFill>
                          <a:latin typeface="微软雅黑" panose="020B0503020204020204" charset="-122"/>
                          <a:ea typeface="微软雅黑" panose="020B0503020204020204" charset="-122"/>
                          <a:cs typeface="宋体" panose="02010600030101010101" pitchFamily="2" charset="-122"/>
                        </a:rPr>
                        <a:t>成本</a:t>
                      </a:r>
                      <a:r>
                        <a:rPr lang="zh-CN" altLang="en-US" sz="2000" b="0" kern="100" dirty="0" smtClean="0">
                          <a:solidFill>
                            <a:schemeClr val="tx2"/>
                          </a:solidFill>
                          <a:latin typeface="微软雅黑" panose="020B0503020204020204" charset="-122"/>
                          <a:ea typeface="微软雅黑" panose="020B0503020204020204" charset="-122"/>
                          <a:cs typeface="宋体" panose="02010600030101010101" pitchFamily="2" charset="-122"/>
                        </a:rPr>
                        <a:t>）</a:t>
                      </a:r>
                      <a:r>
                        <a:rPr lang="zh-CN" sz="2000" b="0" kern="100" dirty="0" smtClean="0">
                          <a:solidFill>
                            <a:schemeClr val="tx2"/>
                          </a:solidFill>
                          <a:latin typeface="微软雅黑" panose="020B0503020204020204" charset="-122"/>
                          <a:ea typeface="微软雅黑" panose="020B0503020204020204" charset="-122"/>
                          <a:cs typeface="宋体" panose="02010600030101010101" pitchFamily="2" charset="-122"/>
                        </a:rPr>
                        <a:t>×</a:t>
                      </a:r>
                      <a:r>
                        <a:rPr lang="en-US" sz="2000" b="0" kern="100" dirty="0">
                          <a:solidFill>
                            <a:schemeClr val="tx2"/>
                          </a:solidFill>
                          <a:latin typeface="微软雅黑" panose="020B0503020204020204" charset="-122"/>
                          <a:ea typeface="微软雅黑" panose="020B0503020204020204" charset="-122"/>
                          <a:cs typeface="宋体" panose="02010600030101010101" pitchFamily="2" charset="-122"/>
                        </a:rPr>
                        <a:t>5%</a:t>
                      </a:r>
                      <a:r>
                        <a:rPr lang="zh-CN" sz="2000" b="0" kern="100" dirty="0" smtClean="0">
                          <a:solidFill>
                            <a:schemeClr val="tx2"/>
                          </a:solidFill>
                          <a:latin typeface="微软雅黑" panose="020B0503020204020204" charset="-122"/>
                          <a:ea typeface="微软雅黑" panose="020B0503020204020204" charset="-122"/>
                          <a:cs typeface="宋体" panose="02010600030101010101" pitchFamily="2" charset="-122"/>
                        </a:rPr>
                        <a:t>以内</a:t>
                      </a:r>
                      <a:r>
                        <a:rPr lang="en-US" sz="2000" b="0" kern="100" dirty="0" smtClean="0">
                          <a:solidFill>
                            <a:schemeClr val="tx2"/>
                          </a:solidFill>
                          <a:latin typeface="微软雅黑" panose="020B0503020204020204" charset="-122"/>
                          <a:ea typeface="微软雅黑" panose="020B0503020204020204" charset="-122"/>
                          <a:cs typeface="宋体" panose="02010600030101010101" pitchFamily="2" charset="-122"/>
                        </a:rPr>
                        <a:t>（</a:t>
                      </a:r>
                      <a:r>
                        <a:rPr lang="zh-CN" sz="2000" b="0" kern="100" dirty="0" smtClean="0">
                          <a:solidFill>
                            <a:schemeClr val="tx2"/>
                          </a:solidFill>
                          <a:latin typeface="微软雅黑" panose="020B0503020204020204" charset="-122"/>
                          <a:ea typeface="微软雅黑" panose="020B0503020204020204" charset="-122"/>
                          <a:cs typeface="宋体" panose="02010600030101010101" pitchFamily="2" charset="-122"/>
                        </a:rPr>
                        <a:t>省政府</a:t>
                      </a:r>
                      <a:r>
                        <a:rPr lang="zh-CN" sz="2000" b="0" kern="100" dirty="0">
                          <a:solidFill>
                            <a:schemeClr val="tx2"/>
                          </a:solidFill>
                          <a:latin typeface="微软雅黑" panose="020B0503020204020204" charset="-122"/>
                          <a:ea typeface="微软雅黑" panose="020B0503020204020204" charset="-122"/>
                          <a:cs typeface="宋体" panose="02010600030101010101" pitchFamily="2" charset="-122"/>
                        </a:rPr>
                        <a:t>确定的</a:t>
                      </a:r>
                      <a:r>
                        <a:rPr lang="zh-CN" sz="2000" b="0" kern="100" dirty="0" smtClean="0">
                          <a:solidFill>
                            <a:schemeClr val="tx2"/>
                          </a:solidFill>
                          <a:latin typeface="微软雅黑" panose="020B0503020204020204" charset="-122"/>
                          <a:ea typeface="微软雅黑" panose="020B0503020204020204" charset="-122"/>
                          <a:cs typeface="宋体" panose="02010600030101010101" pitchFamily="2" charset="-122"/>
                        </a:rPr>
                        <a:t>比例</a:t>
                      </a:r>
                      <a:r>
                        <a:rPr lang="en-US" sz="2000" b="0" kern="100" dirty="0" smtClean="0">
                          <a:solidFill>
                            <a:schemeClr val="tx2"/>
                          </a:solidFill>
                          <a:latin typeface="微软雅黑" panose="020B0503020204020204" charset="-122"/>
                          <a:ea typeface="微软雅黑" panose="020B0503020204020204" charset="-122"/>
                          <a:cs typeface="宋体" panose="02010600030101010101" pitchFamily="2" charset="-122"/>
                        </a:rPr>
                        <a:t>） </a:t>
                      </a:r>
                      <a:endParaRPr lang="en-US" sz="2000" b="0" kern="100" dirty="0" smtClean="0">
                        <a:solidFill>
                          <a:schemeClr val="tx2"/>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0">
                <a:tc vMerge="1">
                  <a:tcPr>
                    <a:lnL w="12700">
                      <a:solidFill>
                        <a:schemeClr val="tx1"/>
                      </a:solidFill>
                      <a:prstDash val="solid"/>
                    </a:lnL>
                    <a:lnR w="12700">
                      <a:solidFill>
                        <a:schemeClr val="tx1"/>
                      </a:solidFill>
                      <a:prstDash val="solid"/>
                    </a:lnR>
                  </a:tcPr>
                </a:tc>
                <a:tc>
                  <a:txBody>
                    <a:bodyPr/>
                    <a:p>
                      <a:pPr>
                        <a:lnSpc>
                          <a:spcPct val="120000"/>
                        </a:lnSpc>
                        <a:spcAft>
                          <a:spcPts val="0"/>
                        </a:spcAft>
                      </a:pPr>
                      <a:r>
                        <a:rPr lang="zh-CN" sz="2000" b="0" kern="100">
                          <a:solidFill>
                            <a:schemeClr val="tx2"/>
                          </a:solidFill>
                          <a:latin typeface="微软雅黑" panose="020B0503020204020204" charset="-122"/>
                          <a:ea typeface="微软雅黑" panose="020B0503020204020204" charset="-122"/>
                          <a:cs typeface="宋体" panose="02010600030101010101" pitchFamily="2" charset="-122"/>
                        </a:rPr>
                        <a:t>不能分摊利息支出或不能提供金融机构证明 </a:t>
                      </a:r>
                      <a:endParaRPr lang="zh-CN" sz="2000" b="0" kern="100">
                        <a:solidFill>
                          <a:schemeClr val="tx2"/>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lang="zh-CN" altLang="en-US" sz="2000" b="0" kern="100" dirty="0" smtClean="0">
                          <a:solidFill>
                            <a:schemeClr val="tx2"/>
                          </a:solidFill>
                          <a:latin typeface="微软雅黑" panose="020B0503020204020204" charset="-122"/>
                          <a:ea typeface="微软雅黑" panose="020B0503020204020204" charset="-122"/>
                          <a:cs typeface="宋体" panose="02010600030101010101" pitchFamily="2" charset="-122"/>
                        </a:rPr>
                        <a:t>（</a:t>
                      </a:r>
                      <a:r>
                        <a:rPr lang="zh-CN" sz="2000" b="0" kern="100" dirty="0" smtClean="0">
                          <a:solidFill>
                            <a:schemeClr val="tx2"/>
                          </a:solidFill>
                          <a:latin typeface="微软雅黑" panose="020B0503020204020204" charset="-122"/>
                          <a:ea typeface="微软雅黑" panose="020B0503020204020204" charset="-122"/>
                          <a:cs typeface="宋体" panose="02010600030101010101" pitchFamily="2" charset="-122"/>
                        </a:rPr>
                        <a:t>取得</a:t>
                      </a:r>
                      <a:r>
                        <a:rPr lang="zh-CN" sz="2000" b="0" kern="100" dirty="0">
                          <a:solidFill>
                            <a:schemeClr val="tx2"/>
                          </a:solidFill>
                          <a:latin typeface="微软雅黑" panose="020B0503020204020204" charset="-122"/>
                          <a:ea typeface="微软雅黑" panose="020B0503020204020204" charset="-122"/>
                          <a:cs typeface="宋体" panose="02010600030101010101" pitchFamily="2" charset="-122"/>
                        </a:rPr>
                        <a:t>土地使用权所支付的金额＋房地产开发</a:t>
                      </a:r>
                      <a:r>
                        <a:rPr lang="zh-CN" sz="2000" b="0" kern="100" dirty="0" smtClean="0">
                          <a:solidFill>
                            <a:schemeClr val="tx2"/>
                          </a:solidFill>
                          <a:latin typeface="微软雅黑" panose="020B0503020204020204" charset="-122"/>
                          <a:ea typeface="微软雅黑" panose="020B0503020204020204" charset="-122"/>
                          <a:cs typeface="宋体" panose="02010600030101010101" pitchFamily="2" charset="-122"/>
                        </a:rPr>
                        <a:t>成本</a:t>
                      </a:r>
                      <a:r>
                        <a:rPr lang="zh-CN" altLang="en-US" sz="2000" b="0" kern="100" dirty="0" smtClean="0">
                          <a:solidFill>
                            <a:schemeClr val="tx2"/>
                          </a:solidFill>
                          <a:latin typeface="微软雅黑" panose="020B0503020204020204" charset="-122"/>
                          <a:ea typeface="微软雅黑" panose="020B0503020204020204" charset="-122"/>
                          <a:cs typeface="宋体" panose="02010600030101010101" pitchFamily="2" charset="-122"/>
                        </a:rPr>
                        <a:t>）</a:t>
                      </a:r>
                      <a:r>
                        <a:rPr lang="zh-CN" sz="2000" b="0" kern="100" dirty="0" smtClean="0">
                          <a:solidFill>
                            <a:schemeClr val="tx2"/>
                          </a:solidFill>
                          <a:latin typeface="微软雅黑" panose="020B0503020204020204" charset="-122"/>
                          <a:ea typeface="微软雅黑" panose="020B0503020204020204" charset="-122"/>
                          <a:cs typeface="宋体" panose="02010600030101010101" pitchFamily="2" charset="-122"/>
                        </a:rPr>
                        <a:t>×</a:t>
                      </a:r>
                      <a:r>
                        <a:rPr lang="en-US" sz="2000" b="0" kern="100" dirty="0">
                          <a:solidFill>
                            <a:schemeClr val="tx2"/>
                          </a:solidFill>
                          <a:latin typeface="微软雅黑" panose="020B0503020204020204" charset="-122"/>
                          <a:ea typeface="微软雅黑" panose="020B0503020204020204" charset="-122"/>
                          <a:cs typeface="宋体" panose="02010600030101010101" pitchFamily="2" charset="-122"/>
                        </a:rPr>
                        <a:t>10%</a:t>
                      </a:r>
                      <a:r>
                        <a:rPr lang="zh-CN" sz="2000" b="0" kern="100" dirty="0" smtClean="0">
                          <a:solidFill>
                            <a:schemeClr val="tx2"/>
                          </a:solidFill>
                          <a:latin typeface="微软雅黑" panose="020B0503020204020204" charset="-122"/>
                          <a:ea typeface="微软雅黑" panose="020B0503020204020204" charset="-122"/>
                          <a:cs typeface="宋体" panose="02010600030101010101" pitchFamily="2" charset="-122"/>
                        </a:rPr>
                        <a:t>以内</a:t>
                      </a:r>
                      <a:r>
                        <a:rPr lang="en-US" sz="2000" b="0" kern="100" dirty="0" smtClean="0">
                          <a:solidFill>
                            <a:schemeClr val="tx2"/>
                          </a:solidFill>
                          <a:latin typeface="微软雅黑" panose="020B0503020204020204" charset="-122"/>
                          <a:ea typeface="微软雅黑" panose="020B0503020204020204" charset="-122"/>
                          <a:cs typeface="宋体" panose="02010600030101010101" pitchFamily="2" charset="-122"/>
                        </a:rPr>
                        <a:t>（</a:t>
                      </a:r>
                      <a:r>
                        <a:rPr lang="zh-CN" sz="2000" b="0" kern="100" dirty="0" smtClean="0">
                          <a:solidFill>
                            <a:schemeClr val="tx2"/>
                          </a:solidFill>
                          <a:latin typeface="微软雅黑" panose="020B0503020204020204" charset="-122"/>
                          <a:ea typeface="微软雅黑" panose="020B0503020204020204" charset="-122"/>
                          <a:cs typeface="宋体" panose="02010600030101010101" pitchFamily="2" charset="-122"/>
                        </a:rPr>
                        <a:t>省政府</a:t>
                      </a:r>
                      <a:r>
                        <a:rPr lang="zh-CN" sz="2000" b="0" kern="100" dirty="0">
                          <a:solidFill>
                            <a:schemeClr val="tx2"/>
                          </a:solidFill>
                          <a:latin typeface="微软雅黑" panose="020B0503020204020204" charset="-122"/>
                          <a:ea typeface="微软雅黑" panose="020B0503020204020204" charset="-122"/>
                          <a:cs typeface="宋体" panose="02010600030101010101" pitchFamily="2" charset="-122"/>
                        </a:rPr>
                        <a:t>确定的</a:t>
                      </a:r>
                      <a:r>
                        <a:rPr lang="zh-CN" sz="2000" b="0" kern="100" dirty="0" smtClean="0">
                          <a:solidFill>
                            <a:schemeClr val="tx2"/>
                          </a:solidFill>
                          <a:latin typeface="微软雅黑" panose="020B0503020204020204" charset="-122"/>
                          <a:ea typeface="微软雅黑" panose="020B0503020204020204" charset="-122"/>
                          <a:cs typeface="宋体" panose="02010600030101010101" pitchFamily="2" charset="-122"/>
                        </a:rPr>
                        <a:t>比例</a:t>
                      </a:r>
                      <a:r>
                        <a:rPr lang="en-US" sz="2000" b="0" kern="100" dirty="0" smtClean="0">
                          <a:solidFill>
                            <a:schemeClr val="tx2"/>
                          </a:solidFill>
                          <a:latin typeface="微软雅黑" panose="020B0503020204020204" charset="-122"/>
                          <a:ea typeface="微软雅黑" panose="020B0503020204020204" charset="-122"/>
                          <a:cs typeface="宋体" panose="02010600030101010101" pitchFamily="2" charset="-122"/>
                        </a:rPr>
                        <a:t>）  </a:t>
                      </a:r>
                      <a:endParaRPr lang="en-US" sz="2000" b="0" kern="100" dirty="0" smtClean="0">
                        <a:solidFill>
                          <a:schemeClr val="tx2"/>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0">
                <a:tc vMerge="1">
                  <a:tcPr>
                    <a:lnL w="12700">
                      <a:solidFill>
                        <a:schemeClr val="tx1"/>
                      </a:solidFill>
                      <a:prstDash val="solid"/>
                    </a:lnL>
                    <a:lnR w="12700">
                      <a:solidFill>
                        <a:schemeClr val="tx1"/>
                      </a:solidFill>
                      <a:prstDash val="solid"/>
                    </a:lnR>
                    <a:lnB w="12700">
                      <a:solidFill>
                        <a:schemeClr val="tx1"/>
                      </a:solidFill>
                      <a:prstDash val="solid"/>
                    </a:lnB>
                  </a:tcPr>
                </a:tc>
                <a:tc gridSpan="2">
                  <a:txBody>
                    <a:bodyPr/>
                    <a:p>
                      <a:pPr>
                        <a:lnSpc>
                          <a:spcPct val="120000"/>
                        </a:lnSpc>
                        <a:spcAft>
                          <a:spcPts val="0"/>
                        </a:spcAft>
                      </a:pPr>
                      <a:r>
                        <a:rPr lang="zh-CN" sz="2000" b="0" kern="100" dirty="0">
                          <a:solidFill>
                            <a:schemeClr val="tx2"/>
                          </a:solidFill>
                          <a:latin typeface="微软雅黑" panose="020B0503020204020204" charset="-122"/>
                          <a:ea typeface="微软雅黑" panose="020B0503020204020204" charset="-122"/>
                          <a:cs typeface="宋体" panose="02010600030101010101" pitchFamily="2" charset="-122"/>
                        </a:rPr>
                        <a:t>注意：</a:t>
                      </a:r>
                      <a:endParaRPr lang="zh-CN" sz="2000" b="0" kern="100" dirty="0">
                        <a:solidFill>
                          <a:schemeClr val="tx2"/>
                        </a:solidFill>
                        <a:latin typeface="微软雅黑" panose="020B0503020204020204" charset="-122"/>
                        <a:ea typeface="微软雅黑" panose="020B0503020204020204" charset="-122"/>
                        <a:cs typeface="Times New Roman" panose="02020603050405020304"/>
                      </a:endParaRPr>
                    </a:p>
                    <a:p>
                      <a:pPr>
                        <a:lnSpc>
                          <a:spcPct val="120000"/>
                        </a:lnSpc>
                        <a:spcAft>
                          <a:spcPts val="0"/>
                        </a:spcAft>
                      </a:pPr>
                      <a:r>
                        <a:rPr lang="zh-CN" sz="2000" b="0" kern="100" dirty="0">
                          <a:solidFill>
                            <a:schemeClr val="tx2"/>
                          </a:solidFill>
                          <a:latin typeface="微软雅黑" panose="020B0503020204020204" charset="-122"/>
                          <a:ea typeface="微软雅黑" panose="020B0503020204020204" charset="-122"/>
                          <a:cs typeface="宋体" panose="02010600030101010101" pitchFamily="2" charset="-122"/>
                        </a:rPr>
                        <a:t>①超过上浮幅度的部分不允许扣除；</a:t>
                      </a:r>
                      <a:endParaRPr lang="zh-CN" sz="2000" b="0" kern="100" dirty="0">
                        <a:solidFill>
                          <a:schemeClr val="tx2"/>
                        </a:solidFill>
                        <a:latin typeface="微软雅黑" panose="020B0503020204020204" charset="-122"/>
                        <a:ea typeface="微软雅黑" panose="020B0503020204020204" charset="-122"/>
                        <a:cs typeface="Times New Roman" panose="02020603050405020304"/>
                      </a:endParaRPr>
                    </a:p>
                    <a:p>
                      <a:pPr>
                        <a:lnSpc>
                          <a:spcPct val="120000"/>
                        </a:lnSpc>
                        <a:spcAft>
                          <a:spcPts val="0"/>
                        </a:spcAft>
                      </a:pPr>
                      <a:r>
                        <a:rPr lang="zh-CN" sz="2000" b="0" kern="100" dirty="0">
                          <a:solidFill>
                            <a:schemeClr val="tx2"/>
                          </a:solidFill>
                          <a:latin typeface="微软雅黑" panose="020B0503020204020204" charset="-122"/>
                          <a:ea typeface="微软雅黑" panose="020B0503020204020204" charset="-122"/>
                          <a:cs typeface="宋体" panose="02010600030101010101" pitchFamily="2" charset="-122"/>
                        </a:rPr>
                        <a:t>②超过贷款期限的利息部分和加罚的利息不允许扣除 </a:t>
                      </a:r>
                      <a:endParaRPr lang="zh-CN" sz="2000" b="0" kern="100" dirty="0">
                        <a:solidFill>
                          <a:schemeClr val="tx2"/>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hMerge="1">
                  <a:tcPr>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transition>
    <p:blinds dir="vert"/>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1617" name="标题 1"/>
          <p:cNvSpPr>
            <a:spLocks noGrp="1"/>
          </p:cNvSpPr>
          <p:nvPr>
            <p:ph type="title"/>
          </p:nvPr>
        </p:nvSpPr>
        <p:spPr/>
        <p:txBody>
          <a:bodyPr anchor="ctr" anchorCtr="0"/>
          <a:p>
            <a:endParaRPr lang="zh-CN" altLang="en-US"/>
          </a:p>
        </p:txBody>
      </p:sp>
      <p:graphicFrame>
        <p:nvGraphicFramePr>
          <p:cNvPr id="4" name="内容占位符 3"/>
          <p:cNvGraphicFramePr>
            <a:graphicFrameLocks noGrp="1"/>
          </p:cNvGraphicFramePr>
          <p:nvPr>
            <p:ph idx="1"/>
          </p:nvPr>
        </p:nvGraphicFramePr>
        <p:xfrm>
          <a:off x="457200" y="1981200"/>
          <a:ext cx="8229600" cy="3200400"/>
        </p:xfrm>
        <a:graphic>
          <a:graphicData uri="http://schemas.openxmlformats.org/drawingml/2006/table">
            <a:tbl>
              <a:tblPr/>
              <a:tblGrid>
                <a:gridCol w="781050"/>
                <a:gridCol w="2251710"/>
                <a:gridCol w="126365"/>
                <a:gridCol w="5070475"/>
              </a:tblGrid>
              <a:tr h="370348">
                <a:tc rowSpan="3">
                  <a:txBody>
                    <a:bodyPr/>
                    <a:p>
                      <a:pPr algn="ctr">
                        <a:lnSpc>
                          <a:spcPct val="150000"/>
                        </a:lnSpc>
                        <a:spcAft>
                          <a:spcPts val="0"/>
                        </a:spcAft>
                      </a:pPr>
                      <a:r>
                        <a:rPr lang="zh-CN" sz="2000" b="0" kern="100" dirty="0">
                          <a:solidFill>
                            <a:schemeClr val="tx2"/>
                          </a:solidFill>
                          <a:latin typeface="微软雅黑" panose="020B0503020204020204" charset="-122"/>
                          <a:ea typeface="微软雅黑" panose="020B0503020204020204" charset="-122"/>
                          <a:cs typeface="宋体" panose="02010600030101010101" pitchFamily="2" charset="-122"/>
                        </a:rPr>
                        <a:t>税金 </a:t>
                      </a:r>
                      <a:endParaRPr lang="zh-CN" sz="2000" b="0" kern="100" dirty="0">
                        <a:solidFill>
                          <a:schemeClr val="tx2"/>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50000"/>
                        </a:lnSpc>
                        <a:spcAft>
                          <a:spcPts val="0"/>
                        </a:spcAft>
                      </a:pPr>
                      <a:r>
                        <a:rPr lang="zh-CN" sz="2000" b="0" kern="100">
                          <a:solidFill>
                            <a:schemeClr val="tx2"/>
                          </a:solidFill>
                          <a:latin typeface="微软雅黑" panose="020B0503020204020204" charset="-122"/>
                          <a:ea typeface="微软雅黑" panose="020B0503020204020204" charset="-122"/>
                          <a:cs typeface="宋体" panose="02010600030101010101" pitchFamily="2" charset="-122"/>
                        </a:rPr>
                        <a:t>房地产开发企业 </a:t>
                      </a:r>
                      <a:endParaRPr lang="zh-CN" sz="2000" b="0" kern="100">
                        <a:solidFill>
                          <a:schemeClr val="tx2"/>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gridSpan="2">
                  <a:txBody>
                    <a:bodyPr/>
                    <a:p>
                      <a:pPr>
                        <a:lnSpc>
                          <a:spcPct val="150000"/>
                        </a:lnSpc>
                        <a:spcAft>
                          <a:spcPts val="0"/>
                        </a:spcAft>
                      </a:pPr>
                      <a:r>
                        <a:rPr lang="zh-CN" sz="2000" b="0" kern="100">
                          <a:solidFill>
                            <a:schemeClr val="tx2"/>
                          </a:solidFill>
                          <a:latin typeface="微软雅黑" panose="020B0503020204020204" charset="-122"/>
                          <a:ea typeface="微软雅黑" panose="020B0503020204020204" charset="-122"/>
                          <a:cs typeface="宋体" panose="02010600030101010101" pitchFamily="2" charset="-122"/>
                        </a:rPr>
                        <a:t>城建税＋教育费附加 </a:t>
                      </a:r>
                      <a:endParaRPr lang="zh-CN" sz="2000" b="0" kern="100">
                        <a:solidFill>
                          <a:schemeClr val="tx2"/>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hMerge="1">
                  <a:tcPr>
                    <a:lnR w="12700">
                      <a:solidFill>
                        <a:schemeClr val="tx1"/>
                      </a:solidFill>
                      <a:prstDash val="solid"/>
                    </a:lnR>
                    <a:lnT w="12700">
                      <a:solidFill>
                        <a:schemeClr val="tx1"/>
                      </a:solidFill>
                      <a:prstDash val="solid"/>
                    </a:lnT>
                    <a:lnB w="12700">
                      <a:solidFill>
                        <a:schemeClr val="tx1"/>
                      </a:solidFill>
                      <a:prstDash val="solid"/>
                    </a:lnB>
                  </a:tcPr>
                </a:tc>
              </a:tr>
              <a:tr h="370348">
                <a:tc vMerge="1">
                  <a:tcPr>
                    <a:lnL w="12700">
                      <a:solidFill>
                        <a:schemeClr val="tx1"/>
                      </a:solidFill>
                      <a:prstDash val="solid"/>
                    </a:lnL>
                    <a:lnR w="12700">
                      <a:solidFill>
                        <a:schemeClr val="tx1"/>
                      </a:solidFill>
                      <a:prstDash val="solid"/>
                    </a:lnR>
                  </a:tcPr>
                </a:tc>
                <a:tc>
                  <a:txBody>
                    <a:bodyPr/>
                    <a:p>
                      <a:pPr>
                        <a:lnSpc>
                          <a:spcPct val="150000"/>
                        </a:lnSpc>
                        <a:spcAft>
                          <a:spcPts val="0"/>
                        </a:spcAft>
                      </a:pPr>
                      <a:r>
                        <a:rPr lang="zh-CN" sz="2000" b="0" kern="100" dirty="0">
                          <a:solidFill>
                            <a:schemeClr val="tx2"/>
                          </a:solidFill>
                          <a:latin typeface="微软雅黑" panose="020B0503020204020204" charset="-122"/>
                          <a:ea typeface="微软雅黑" panose="020B0503020204020204" charset="-122"/>
                          <a:cs typeface="宋体" panose="02010600030101010101" pitchFamily="2" charset="-122"/>
                        </a:rPr>
                        <a:t>其他企业 </a:t>
                      </a:r>
                      <a:endParaRPr lang="zh-CN" sz="2000" b="0" kern="100" dirty="0">
                        <a:solidFill>
                          <a:schemeClr val="tx2"/>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gridSpan="2">
                  <a:txBody>
                    <a:bodyPr/>
                    <a:p>
                      <a:pPr>
                        <a:lnSpc>
                          <a:spcPct val="150000"/>
                        </a:lnSpc>
                        <a:spcAft>
                          <a:spcPts val="0"/>
                        </a:spcAft>
                      </a:pPr>
                      <a:r>
                        <a:rPr lang="zh-CN" sz="2000" b="0" kern="100">
                          <a:solidFill>
                            <a:schemeClr val="tx2"/>
                          </a:solidFill>
                          <a:latin typeface="微软雅黑" panose="020B0503020204020204" charset="-122"/>
                          <a:ea typeface="微软雅黑" panose="020B0503020204020204" charset="-122"/>
                          <a:cs typeface="宋体" panose="02010600030101010101" pitchFamily="2" charset="-122"/>
                        </a:rPr>
                        <a:t>印花税＋城建税＋教育费附加 </a:t>
                      </a:r>
                      <a:endParaRPr lang="zh-CN" sz="2000" b="0" kern="100">
                        <a:solidFill>
                          <a:schemeClr val="tx2"/>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hMerge="1">
                  <a:tcPr>
                    <a:lnR w="12700">
                      <a:solidFill>
                        <a:schemeClr val="tx1"/>
                      </a:solidFill>
                      <a:prstDash val="solid"/>
                    </a:lnR>
                    <a:lnT w="12700">
                      <a:solidFill>
                        <a:schemeClr val="tx1"/>
                      </a:solidFill>
                      <a:prstDash val="solid"/>
                    </a:lnT>
                    <a:lnB w="12700">
                      <a:solidFill>
                        <a:schemeClr val="tx1"/>
                      </a:solidFill>
                      <a:prstDash val="solid"/>
                    </a:lnB>
                  </a:tcPr>
                </a:tc>
              </a:tr>
              <a:tr h="1209861">
                <a:tc vMerge="1">
                  <a:tcPr>
                    <a:lnL w="12700">
                      <a:solidFill>
                        <a:schemeClr val="tx1"/>
                      </a:solidFill>
                      <a:prstDash val="solid"/>
                    </a:lnL>
                    <a:lnR w="12700">
                      <a:solidFill>
                        <a:schemeClr val="tx1"/>
                      </a:solidFill>
                      <a:prstDash val="solid"/>
                    </a:lnR>
                    <a:lnB w="12700">
                      <a:solidFill>
                        <a:schemeClr val="tx1"/>
                      </a:solidFill>
                      <a:prstDash val="solid"/>
                    </a:lnB>
                  </a:tcPr>
                </a:tc>
                <a:tc gridSpan="3">
                  <a:txBody>
                    <a:bodyPr/>
                    <a:p>
                      <a:pPr>
                        <a:lnSpc>
                          <a:spcPct val="150000"/>
                        </a:lnSpc>
                        <a:spcAft>
                          <a:spcPts val="0"/>
                        </a:spcAft>
                      </a:pPr>
                      <a:r>
                        <a:rPr lang="zh-CN" sz="2000" b="0" kern="100" dirty="0">
                          <a:solidFill>
                            <a:schemeClr val="tx2"/>
                          </a:solidFill>
                          <a:latin typeface="微软雅黑" panose="020B0503020204020204" charset="-122"/>
                          <a:ea typeface="微软雅黑" panose="020B0503020204020204" charset="-122"/>
                          <a:cs typeface="宋体" panose="02010600030101010101" pitchFamily="2" charset="-122"/>
                        </a:rPr>
                        <a:t>注意：土地增值税扣除项目涉及的增值税进项税额，允许在销项税额中计算抵扣的，不计入扣除项目，不允许在销项税额中计算抵扣的，可以计入扣除项目。</a:t>
                      </a:r>
                      <a:endParaRPr lang="zh-CN" sz="2000" b="0" kern="100" dirty="0">
                        <a:solidFill>
                          <a:schemeClr val="tx2"/>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hMerge="1">
                  <a:tcPr>
                    <a:lnT w="12700">
                      <a:solidFill>
                        <a:schemeClr val="tx1"/>
                      </a:solidFill>
                      <a:prstDash val="solid"/>
                    </a:lnT>
                    <a:lnB w="12700">
                      <a:solidFill>
                        <a:schemeClr val="tx1"/>
                      </a:solidFill>
                      <a:prstDash val="solid"/>
                    </a:lnB>
                  </a:tcPr>
                </a:tc>
                <a:tc hMerge="1">
                  <a:tcPr>
                    <a:lnR w="12700">
                      <a:solidFill>
                        <a:schemeClr val="tx1"/>
                      </a:solidFill>
                      <a:prstDash val="solid"/>
                    </a:lnR>
                    <a:lnT w="12700">
                      <a:solidFill>
                        <a:schemeClr val="tx1"/>
                      </a:solidFill>
                      <a:prstDash val="solid"/>
                    </a:lnT>
                    <a:lnB w="12700">
                      <a:solidFill>
                        <a:schemeClr val="tx1"/>
                      </a:solidFill>
                      <a:prstDash val="solid"/>
                    </a:lnB>
                  </a:tcPr>
                </a:tc>
              </a:tr>
              <a:tr h="790104">
                <a:tc>
                  <a:txBody>
                    <a:bodyPr/>
                    <a:p>
                      <a:pPr algn="ctr">
                        <a:lnSpc>
                          <a:spcPct val="150000"/>
                        </a:lnSpc>
                        <a:spcAft>
                          <a:spcPts val="0"/>
                        </a:spcAft>
                      </a:pPr>
                      <a:r>
                        <a:rPr lang="zh-CN" sz="2000" b="0" kern="100" dirty="0">
                          <a:solidFill>
                            <a:schemeClr val="tx2"/>
                          </a:solidFill>
                          <a:latin typeface="微软雅黑" panose="020B0503020204020204" charset="-122"/>
                          <a:ea typeface="微软雅黑" panose="020B0503020204020204" charset="-122"/>
                          <a:cs typeface="宋体" panose="02010600030101010101" pitchFamily="2" charset="-122"/>
                        </a:rPr>
                        <a:t>加扣 </a:t>
                      </a:r>
                      <a:endParaRPr lang="zh-CN" sz="2000" b="0" kern="100" dirty="0">
                        <a:solidFill>
                          <a:schemeClr val="tx2"/>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gridSpan="2">
                  <a:txBody>
                    <a:bodyPr/>
                    <a:p>
                      <a:pPr>
                        <a:lnSpc>
                          <a:spcPct val="150000"/>
                        </a:lnSpc>
                        <a:spcAft>
                          <a:spcPts val="0"/>
                        </a:spcAft>
                      </a:pPr>
                      <a:r>
                        <a:rPr lang="zh-CN" sz="2000" b="0" kern="100">
                          <a:solidFill>
                            <a:schemeClr val="tx2"/>
                          </a:solidFill>
                          <a:latin typeface="微软雅黑" panose="020B0503020204020204" charset="-122"/>
                          <a:ea typeface="微软雅黑" panose="020B0503020204020204" charset="-122"/>
                          <a:cs typeface="宋体" panose="02010600030101010101" pitchFamily="2" charset="-122"/>
                        </a:rPr>
                        <a:t>房地产开发的纳税人 </a:t>
                      </a:r>
                      <a:endParaRPr lang="zh-CN" sz="2000" b="0" kern="100">
                        <a:solidFill>
                          <a:schemeClr val="tx2"/>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hMerge="1">
                  <a:tcPr marL="0" marR="0" marT="0" marB="0" anchor="ctr">
                    <a:lnL w="12700" cap="flat" cmpd="sng" algn="ctr">
                      <a:solidFill>
                        <a:schemeClr val="bg1"/>
                      </a:solidFill>
                      <a:prstDash val="solid"/>
                      <a:round/>
                      <a:headEnd type="none" w="med" len="med"/>
                      <a:tailEnd type="none" w="med" len="me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50000"/>
                        </a:lnSpc>
                        <a:spcAft>
                          <a:spcPts val="0"/>
                        </a:spcAft>
                      </a:pPr>
                      <a:r>
                        <a:rPr lang="zh-CN" altLang="en-US" sz="2000" b="0" kern="100" dirty="0" smtClean="0">
                          <a:solidFill>
                            <a:schemeClr val="tx2"/>
                          </a:solidFill>
                          <a:latin typeface="微软雅黑" panose="020B0503020204020204" charset="-122"/>
                          <a:ea typeface="微软雅黑" panose="020B0503020204020204" charset="-122"/>
                          <a:cs typeface="宋体" panose="02010600030101010101" pitchFamily="2" charset="-122"/>
                        </a:rPr>
                        <a:t>（</a:t>
                      </a:r>
                      <a:r>
                        <a:rPr lang="zh-CN" sz="2000" b="0" kern="100" dirty="0" smtClean="0">
                          <a:solidFill>
                            <a:schemeClr val="tx2"/>
                          </a:solidFill>
                          <a:latin typeface="微软雅黑" panose="020B0503020204020204" charset="-122"/>
                          <a:ea typeface="微软雅黑" panose="020B0503020204020204" charset="-122"/>
                          <a:cs typeface="宋体" panose="02010600030101010101" pitchFamily="2" charset="-122"/>
                        </a:rPr>
                        <a:t>取得</a:t>
                      </a:r>
                      <a:r>
                        <a:rPr lang="zh-CN" sz="2000" b="0" kern="100" dirty="0">
                          <a:solidFill>
                            <a:schemeClr val="tx2"/>
                          </a:solidFill>
                          <a:latin typeface="微软雅黑" panose="020B0503020204020204" charset="-122"/>
                          <a:ea typeface="微软雅黑" panose="020B0503020204020204" charset="-122"/>
                          <a:cs typeface="宋体" panose="02010600030101010101" pitchFamily="2" charset="-122"/>
                        </a:rPr>
                        <a:t>土地使用权所支付的金额＋房地产开发</a:t>
                      </a:r>
                      <a:r>
                        <a:rPr lang="zh-CN" sz="2000" b="0" kern="100" dirty="0" smtClean="0">
                          <a:solidFill>
                            <a:schemeClr val="tx2"/>
                          </a:solidFill>
                          <a:latin typeface="微软雅黑" panose="020B0503020204020204" charset="-122"/>
                          <a:ea typeface="微软雅黑" panose="020B0503020204020204" charset="-122"/>
                          <a:cs typeface="宋体" panose="02010600030101010101" pitchFamily="2" charset="-122"/>
                        </a:rPr>
                        <a:t>成本</a:t>
                      </a:r>
                      <a:r>
                        <a:rPr lang="zh-CN" altLang="en-US" sz="2000" b="0" kern="100" dirty="0" smtClean="0">
                          <a:solidFill>
                            <a:schemeClr val="tx2"/>
                          </a:solidFill>
                          <a:latin typeface="微软雅黑" panose="020B0503020204020204" charset="-122"/>
                          <a:ea typeface="微软雅黑" panose="020B0503020204020204" charset="-122"/>
                          <a:cs typeface="宋体" panose="02010600030101010101" pitchFamily="2" charset="-122"/>
                        </a:rPr>
                        <a:t>）</a:t>
                      </a:r>
                      <a:r>
                        <a:rPr lang="zh-CN" sz="2000" b="0" kern="100" dirty="0" smtClean="0">
                          <a:solidFill>
                            <a:schemeClr val="tx2"/>
                          </a:solidFill>
                          <a:latin typeface="微软雅黑" panose="020B0503020204020204" charset="-122"/>
                          <a:ea typeface="微软雅黑" panose="020B0503020204020204" charset="-122"/>
                          <a:cs typeface="宋体" panose="02010600030101010101" pitchFamily="2" charset="-122"/>
                        </a:rPr>
                        <a:t>×</a:t>
                      </a:r>
                      <a:r>
                        <a:rPr lang="en-US" sz="2000" b="0" kern="100" dirty="0">
                          <a:solidFill>
                            <a:schemeClr val="tx2"/>
                          </a:solidFill>
                          <a:latin typeface="微软雅黑" panose="020B0503020204020204" charset="-122"/>
                          <a:ea typeface="微软雅黑" panose="020B0503020204020204" charset="-122"/>
                          <a:cs typeface="宋体" panose="02010600030101010101" pitchFamily="2" charset="-122"/>
                        </a:rPr>
                        <a:t>20% </a:t>
                      </a:r>
                      <a:endParaRPr lang="en-US" sz="2000" b="0" kern="100" dirty="0">
                        <a:solidFill>
                          <a:schemeClr val="tx2"/>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transition>
    <p:blinds dir="vert"/>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41" name="标题 1"/>
          <p:cNvSpPr>
            <a:spLocks noGrp="1"/>
          </p:cNvSpPr>
          <p:nvPr>
            <p:ph type="title"/>
          </p:nvPr>
        </p:nvSpPr>
        <p:spPr/>
        <p:txBody>
          <a:bodyPr anchor="ctr" anchorCtr="0"/>
          <a:p>
            <a:r>
              <a:rPr lang="zh-CN" altLang="en-US" sz="2400" dirty="0">
                <a:latin typeface="微软雅黑" panose="020B0503020204020204" charset="-122"/>
                <a:ea typeface="微软雅黑" panose="020B0503020204020204" charset="-122"/>
              </a:rPr>
              <a:t>（</a:t>
            </a:r>
            <a:r>
              <a:rPr lang="en-US" altLang="zh-CN" sz="2400" dirty="0">
                <a:latin typeface="微软雅黑" panose="020B0503020204020204" charset="-122"/>
                <a:ea typeface="微软雅黑" panose="020B0503020204020204" charset="-122"/>
              </a:rPr>
              <a:t>2</a:t>
            </a:r>
            <a:r>
              <a:rPr lang="zh-CN" altLang="en-US" sz="2400" dirty="0">
                <a:latin typeface="微软雅黑" panose="020B0503020204020204" charset="-122"/>
                <a:ea typeface="微软雅黑" panose="020B0503020204020204" charset="-122"/>
              </a:rPr>
              <a:t>）</a:t>
            </a:r>
            <a:r>
              <a:rPr lang="zh-CN" altLang="zh-CN" sz="2400" dirty="0">
                <a:latin typeface="微软雅黑" panose="020B0503020204020204" charset="-122"/>
                <a:ea typeface="微软雅黑" panose="020B0503020204020204" charset="-122"/>
              </a:rPr>
              <a:t>旧房及建筑物</a:t>
            </a:r>
            <a:br>
              <a:rPr lang="zh-CN" altLang="zh-CN" sz="2400" dirty="0">
                <a:latin typeface="微软雅黑" panose="020B0503020204020204" charset="-122"/>
                <a:ea typeface="微软雅黑" panose="020B0503020204020204" charset="-122"/>
              </a:rPr>
            </a:br>
            <a:endParaRPr lang="zh-CN" altLang="en-US" sz="2400"/>
          </a:p>
        </p:txBody>
      </p:sp>
      <p:graphicFrame>
        <p:nvGraphicFramePr>
          <p:cNvPr id="4" name="内容占位符 3"/>
          <p:cNvGraphicFramePr>
            <a:graphicFrameLocks noGrp="1"/>
          </p:cNvGraphicFramePr>
          <p:nvPr>
            <p:ph idx="1"/>
          </p:nvPr>
        </p:nvGraphicFramePr>
        <p:xfrm>
          <a:off x="457200" y="1541463"/>
          <a:ext cx="8229600" cy="4267200"/>
        </p:xfrm>
        <a:graphic>
          <a:graphicData uri="http://schemas.openxmlformats.org/drawingml/2006/table">
            <a:tbl>
              <a:tblPr/>
              <a:tblGrid>
                <a:gridCol w="1188085"/>
                <a:gridCol w="1226185"/>
                <a:gridCol w="5815330"/>
              </a:tblGrid>
              <a:tr h="259997">
                <a:tc rowSpan="2">
                  <a:txBody>
                    <a:bodyPr/>
                    <a:p>
                      <a:pPr>
                        <a:lnSpc>
                          <a:spcPct val="200000"/>
                        </a:lnSpc>
                        <a:spcAft>
                          <a:spcPts val="0"/>
                        </a:spcAft>
                      </a:pPr>
                      <a:r>
                        <a:rPr lang="zh-CN" sz="2000" b="0" kern="100" dirty="0">
                          <a:solidFill>
                            <a:schemeClr val="tx2"/>
                          </a:solidFill>
                          <a:latin typeface="微软雅黑" panose="020B0503020204020204" charset="-122"/>
                          <a:ea typeface="微软雅黑" panose="020B0503020204020204" charset="-122"/>
                          <a:cs typeface="宋体" panose="02010600030101010101" pitchFamily="2" charset="-122"/>
                        </a:rPr>
                        <a:t>房屋及建筑物的评估价格 </a:t>
                      </a:r>
                      <a:endParaRPr lang="zh-CN" sz="2000" b="0" kern="100" dirty="0">
                        <a:solidFill>
                          <a:schemeClr val="tx2"/>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200000"/>
                        </a:lnSpc>
                        <a:spcAft>
                          <a:spcPts val="0"/>
                        </a:spcAft>
                      </a:pPr>
                      <a:r>
                        <a:rPr lang="zh-CN" sz="2000" b="0" kern="100">
                          <a:solidFill>
                            <a:schemeClr val="tx2"/>
                          </a:solidFill>
                          <a:latin typeface="微软雅黑" panose="020B0503020204020204" charset="-122"/>
                          <a:ea typeface="微软雅黑" panose="020B0503020204020204" charset="-122"/>
                          <a:cs typeface="宋体" panose="02010600030101010101" pitchFamily="2" charset="-122"/>
                        </a:rPr>
                        <a:t>有评估价 </a:t>
                      </a:r>
                      <a:endParaRPr lang="zh-CN" sz="2000" b="0" kern="100">
                        <a:solidFill>
                          <a:schemeClr val="tx2"/>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200000"/>
                        </a:lnSpc>
                        <a:spcAft>
                          <a:spcPts val="0"/>
                        </a:spcAft>
                      </a:pPr>
                      <a:r>
                        <a:rPr lang="zh-CN" sz="2000" b="0" kern="100">
                          <a:solidFill>
                            <a:schemeClr val="tx2"/>
                          </a:solidFill>
                          <a:latin typeface="微软雅黑" panose="020B0503020204020204" charset="-122"/>
                          <a:ea typeface="微软雅黑" panose="020B0503020204020204" charset="-122"/>
                          <a:cs typeface="宋体" panose="02010600030101010101" pitchFamily="2" charset="-122"/>
                        </a:rPr>
                        <a:t>重置成本价×成新度折扣率 </a:t>
                      </a:r>
                      <a:endParaRPr lang="zh-CN" sz="2000" b="0" kern="100">
                        <a:solidFill>
                          <a:schemeClr val="tx2"/>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1559983">
                <a:tc vMerge="1">
                  <a:tcPr>
                    <a:lnL w="12700">
                      <a:solidFill>
                        <a:schemeClr val="tx1"/>
                      </a:solidFill>
                      <a:prstDash val="solid"/>
                    </a:lnL>
                    <a:lnR w="12700">
                      <a:solidFill>
                        <a:schemeClr val="tx1"/>
                      </a:solidFill>
                      <a:prstDash val="solid"/>
                    </a:lnR>
                    <a:lnB w="12700">
                      <a:solidFill>
                        <a:schemeClr val="tx1"/>
                      </a:solidFill>
                      <a:prstDash val="solid"/>
                    </a:lnB>
                  </a:tcPr>
                </a:tc>
                <a:tc>
                  <a:txBody>
                    <a:bodyPr/>
                    <a:p>
                      <a:pPr>
                        <a:lnSpc>
                          <a:spcPct val="200000"/>
                        </a:lnSpc>
                        <a:spcAft>
                          <a:spcPts val="0"/>
                        </a:spcAft>
                      </a:pPr>
                      <a:r>
                        <a:rPr lang="zh-CN" sz="2000" b="0" kern="100">
                          <a:solidFill>
                            <a:schemeClr val="tx2"/>
                          </a:solidFill>
                          <a:latin typeface="微软雅黑" panose="020B0503020204020204" charset="-122"/>
                          <a:ea typeface="微软雅黑" panose="020B0503020204020204" charset="-122"/>
                          <a:cs typeface="宋体" panose="02010600030101010101" pitchFamily="2" charset="-122"/>
                        </a:rPr>
                        <a:t>无评估有发票 </a:t>
                      </a:r>
                      <a:endParaRPr lang="zh-CN" sz="2000" b="0" kern="100">
                        <a:solidFill>
                          <a:schemeClr val="tx2"/>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200000"/>
                        </a:lnSpc>
                        <a:spcAft>
                          <a:spcPts val="0"/>
                        </a:spcAft>
                      </a:pPr>
                      <a:r>
                        <a:rPr lang="zh-CN" sz="2000" b="0" kern="100">
                          <a:solidFill>
                            <a:schemeClr val="tx2"/>
                          </a:solidFill>
                          <a:latin typeface="微软雅黑" panose="020B0503020204020204" charset="-122"/>
                          <a:ea typeface="微软雅黑" panose="020B0503020204020204" charset="-122"/>
                          <a:cs typeface="宋体" panose="02010600030101010101" pitchFamily="2" charset="-122"/>
                        </a:rPr>
                        <a:t>可按发票所载金额并从购买年度起至转让年度止每年加计</a:t>
                      </a:r>
                      <a:r>
                        <a:rPr lang="en-US" sz="2000" b="0" kern="100">
                          <a:solidFill>
                            <a:schemeClr val="tx2"/>
                          </a:solidFill>
                          <a:latin typeface="微软雅黑" panose="020B0503020204020204" charset="-122"/>
                          <a:ea typeface="微软雅黑" panose="020B0503020204020204" charset="-122"/>
                          <a:cs typeface="宋体" panose="02010600030101010101" pitchFamily="2" charset="-122"/>
                        </a:rPr>
                        <a:t>5%</a:t>
                      </a:r>
                      <a:r>
                        <a:rPr lang="zh-CN" sz="2000" b="0" kern="100">
                          <a:solidFill>
                            <a:schemeClr val="tx2"/>
                          </a:solidFill>
                          <a:latin typeface="微软雅黑" panose="020B0503020204020204" charset="-122"/>
                          <a:ea typeface="微软雅黑" panose="020B0503020204020204" charset="-122"/>
                          <a:cs typeface="宋体" panose="02010600030101010101" pitchFamily="2" charset="-122"/>
                        </a:rPr>
                        <a:t>计算。购房时契税能够提供契税完税凭证的，准予作为“与转让房地产有关的税金”予以扣除，但不作为加计</a:t>
                      </a:r>
                      <a:r>
                        <a:rPr lang="en-US" sz="2000" b="0" kern="100">
                          <a:solidFill>
                            <a:schemeClr val="tx2"/>
                          </a:solidFill>
                          <a:latin typeface="微软雅黑" panose="020B0503020204020204" charset="-122"/>
                          <a:ea typeface="微软雅黑" panose="020B0503020204020204" charset="-122"/>
                          <a:cs typeface="宋体" panose="02010600030101010101" pitchFamily="2" charset="-122"/>
                        </a:rPr>
                        <a:t>5%</a:t>
                      </a:r>
                      <a:r>
                        <a:rPr lang="zh-CN" sz="2000" b="0" kern="100">
                          <a:solidFill>
                            <a:schemeClr val="tx2"/>
                          </a:solidFill>
                          <a:latin typeface="微软雅黑" panose="020B0503020204020204" charset="-122"/>
                          <a:ea typeface="微软雅黑" panose="020B0503020204020204" charset="-122"/>
                          <a:cs typeface="宋体" panose="02010600030101010101" pitchFamily="2" charset="-122"/>
                        </a:rPr>
                        <a:t>的基数。 </a:t>
                      </a:r>
                      <a:endParaRPr lang="zh-CN" sz="2000" b="0" kern="100">
                        <a:solidFill>
                          <a:schemeClr val="tx2"/>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259997">
                <a:tc gridSpan="3">
                  <a:txBody>
                    <a:bodyPr/>
                    <a:p>
                      <a:pPr>
                        <a:lnSpc>
                          <a:spcPct val="200000"/>
                        </a:lnSpc>
                        <a:spcAft>
                          <a:spcPts val="0"/>
                        </a:spcAft>
                      </a:pPr>
                      <a:r>
                        <a:rPr lang="zh-CN" sz="2000" b="0" kern="100">
                          <a:solidFill>
                            <a:schemeClr val="tx2"/>
                          </a:solidFill>
                          <a:latin typeface="微软雅黑" panose="020B0503020204020204" charset="-122"/>
                          <a:ea typeface="微软雅黑" panose="020B0503020204020204" charset="-122"/>
                          <a:cs typeface="宋体" panose="02010600030101010101" pitchFamily="2" charset="-122"/>
                        </a:rPr>
                        <a:t>取得土地使用权所支付的地价款和国家统一规定缴纳的有关费用 </a:t>
                      </a:r>
                      <a:endParaRPr lang="zh-CN" sz="2000" b="0" kern="100">
                        <a:solidFill>
                          <a:schemeClr val="tx2"/>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hMerge="1">
                  <a:tcPr>
                    <a:lnT w="12700">
                      <a:solidFill>
                        <a:schemeClr val="tx1"/>
                      </a:solidFill>
                      <a:prstDash val="solid"/>
                    </a:lnT>
                    <a:lnB w="12700">
                      <a:solidFill>
                        <a:schemeClr val="tx1"/>
                      </a:solidFill>
                      <a:prstDash val="solid"/>
                    </a:lnB>
                  </a:tcPr>
                </a:tc>
                <a:tc hMerge="1">
                  <a:tcPr>
                    <a:lnR w="12700">
                      <a:solidFill>
                        <a:schemeClr val="tx1"/>
                      </a:solidFill>
                      <a:prstDash val="solid"/>
                    </a:lnR>
                    <a:lnT w="12700">
                      <a:solidFill>
                        <a:schemeClr val="tx1"/>
                      </a:solidFill>
                      <a:prstDash val="solid"/>
                    </a:lnT>
                    <a:lnB w="12700">
                      <a:solidFill>
                        <a:schemeClr val="tx1"/>
                      </a:solidFill>
                      <a:prstDash val="solid"/>
                    </a:lnB>
                  </a:tcPr>
                </a:tc>
              </a:tr>
              <a:tr h="259997">
                <a:tc gridSpan="3">
                  <a:txBody>
                    <a:bodyPr/>
                    <a:p>
                      <a:pPr>
                        <a:lnSpc>
                          <a:spcPct val="200000"/>
                        </a:lnSpc>
                        <a:spcAft>
                          <a:spcPts val="0"/>
                        </a:spcAft>
                      </a:pPr>
                      <a:r>
                        <a:rPr lang="zh-CN" sz="2000" b="0" kern="100" dirty="0">
                          <a:solidFill>
                            <a:schemeClr val="tx2"/>
                          </a:solidFill>
                          <a:latin typeface="微软雅黑" panose="020B0503020204020204" charset="-122"/>
                          <a:ea typeface="微软雅黑" panose="020B0503020204020204" charset="-122"/>
                          <a:cs typeface="宋体" panose="02010600030101010101" pitchFamily="2" charset="-122"/>
                        </a:rPr>
                        <a:t>转让环节的税金 </a:t>
                      </a:r>
                      <a:endParaRPr lang="zh-CN" sz="2000" b="0" kern="100" dirty="0">
                        <a:solidFill>
                          <a:schemeClr val="tx2"/>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hMerge="1">
                  <a:tcPr>
                    <a:lnT w="12700">
                      <a:solidFill>
                        <a:schemeClr val="tx1"/>
                      </a:solidFill>
                      <a:prstDash val="solid"/>
                    </a:lnT>
                    <a:lnB w="12700">
                      <a:solidFill>
                        <a:schemeClr val="tx1"/>
                      </a:solidFill>
                      <a:prstDash val="solid"/>
                    </a:lnB>
                  </a:tcPr>
                </a:tc>
                <a:tc hMerge="1">
                  <a:tcPr>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transition>
    <p:blinds dir="vert"/>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3665" name="标题 1"/>
          <p:cNvSpPr>
            <a:spLocks noGrp="1"/>
          </p:cNvSpPr>
          <p:nvPr>
            <p:ph type="title"/>
          </p:nvPr>
        </p:nvSpPr>
        <p:spPr/>
        <p:txBody>
          <a:bodyPr anchor="ctr" anchorCtr="0"/>
          <a:p>
            <a:endParaRPr lang="zh-CN" altLang="en-US"/>
          </a:p>
        </p:txBody>
      </p:sp>
      <p:sp>
        <p:nvSpPr>
          <p:cNvPr id="3" name="内容占位符 2"/>
          <p:cNvSpPr>
            <a:spLocks noGrp="1"/>
          </p:cNvSpPr>
          <p:nvPr>
            <p:ph idx="1"/>
          </p:nvPr>
        </p:nvSpPr>
        <p:spPr>
          <a:xfrm>
            <a:off x="296863" y="808038"/>
            <a:ext cx="8389938" cy="5059363"/>
          </a:xfrm>
        </p:spPr>
        <p:txBody>
          <a:bodyPr/>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3.</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计税依据的特殊规定：</a:t>
            </a:r>
            <a:endPar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kumimoji="0" lang="zh-CN" altLang="en-US"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1</a:t>
            </a:r>
            <a:r>
              <a:rPr kumimoji="0" lang="zh-CN" altLang="en-US"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隐瞒、虚报房地产成交价格的。隐瞒、虚报房地产成交价格，是指纳税人不报或有意低报转让土地使用权、地上建筑物及其附着物价款的行为。对于纳税人隐瞒、虚报房地产成交价格的，应由评估机构参照同类房地产的市场交易价格进行评估，税务机关根据评估价格确定转让房地产的收入。</a:t>
            </a:r>
            <a:endParaRPr kumimoji="0" lang="zh-CN" altLang="zh-CN" sz="32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pPr>
            <a:endParaRPr kumimoji="0" lang="zh-CN" altLang="en-US" sz="3200" b="0" i="0" u="none" strike="noStrike" kern="1200" cap="none" spc="0" normalizeH="0" baseline="0" noProof="1">
              <a:solidFill>
                <a:schemeClr val="tx1"/>
              </a:solidFill>
              <a:latin typeface="+mn-lt"/>
              <a:ea typeface="+mn-ea"/>
              <a:cs typeface="+mn-cs"/>
            </a:endParaRPr>
          </a:p>
        </p:txBody>
      </p:sp>
    </p:spTree>
  </p:cSld>
  <p:clrMapOvr>
    <a:masterClrMapping/>
  </p:clrMapOvr>
  <p:transition>
    <p:blinds dir="vert"/>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4689" name="标题 1"/>
          <p:cNvSpPr>
            <a:spLocks noGrp="1"/>
          </p:cNvSpPr>
          <p:nvPr>
            <p:ph type="title"/>
          </p:nvPr>
        </p:nvSpPr>
        <p:spPr/>
        <p:txBody>
          <a:bodyPr anchor="ctr" anchorCtr="0"/>
          <a:p>
            <a:endParaRPr lang="zh-CN" altLang="en-US"/>
          </a:p>
        </p:txBody>
      </p:sp>
      <p:sp>
        <p:nvSpPr>
          <p:cNvPr id="114690" name="内容占位符 2"/>
          <p:cNvSpPr>
            <a:spLocks noGrp="1"/>
          </p:cNvSpPr>
          <p:nvPr>
            <p:ph idx="1"/>
          </p:nvPr>
        </p:nvSpPr>
        <p:spPr>
          <a:xfrm>
            <a:off x="457200" y="604838"/>
            <a:ext cx="8229600" cy="5262562"/>
          </a:xfrm>
        </p:spPr>
        <p:txBody>
          <a:bodyPr anchor="t" anchorCtr="0"/>
          <a:p>
            <a:pPr>
              <a:lnSpc>
                <a:spcPct val="115000"/>
              </a:lnSpc>
              <a:spcBef>
                <a:spcPts val="25"/>
              </a:spcBef>
            </a:pPr>
            <a:r>
              <a:rPr lang="zh-CN" altLang="en-US" sz="2400" dirty="0">
                <a:latin typeface="微软雅黑" panose="020B0503020204020204" charset="-122"/>
                <a:ea typeface="微软雅黑" panose="020B0503020204020204" charset="-122"/>
              </a:rPr>
              <a:t>（</a:t>
            </a:r>
            <a:r>
              <a:rPr lang="en-US" altLang="zh-CN" sz="2400" dirty="0">
                <a:latin typeface="微软雅黑" panose="020B0503020204020204" charset="-122"/>
                <a:ea typeface="微软雅黑" panose="020B0503020204020204" charset="-122"/>
              </a:rPr>
              <a:t>2</a:t>
            </a:r>
            <a:r>
              <a:rPr lang="zh-CN" altLang="en-US" sz="2400" dirty="0">
                <a:latin typeface="微软雅黑" panose="020B0503020204020204" charset="-122"/>
                <a:ea typeface="微软雅黑" panose="020B0503020204020204" charset="-122"/>
              </a:rPr>
              <a:t>）</a:t>
            </a:r>
            <a:r>
              <a:rPr lang="zh-CN" altLang="zh-CN" sz="2400" dirty="0">
                <a:latin typeface="微软雅黑" panose="020B0503020204020204" charset="-122"/>
                <a:ea typeface="微软雅黑" panose="020B0503020204020204" charset="-122"/>
              </a:rPr>
              <a:t>提供扣除项目金额不实的。提供扣除项目金额不实，是指纳税人在纳税申报时，不据实提供扣除项目金额，而是虚增被转让房地产扣除项目的内容或金额，使税务机关无法从纳税人方面了解计征土地增值税所需的正确的扣除项目金额，以达到虚增成本偷税的目的。</a:t>
            </a:r>
            <a:endParaRPr lang="zh-CN" altLang="zh-CN" sz="2400" dirty="0">
              <a:latin typeface="微软雅黑" panose="020B0503020204020204" charset="-122"/>
              <a:ea typeface="微软雅黑" panose="020B0503020204020204" charset="-122"/>
            </a:endParaRPr>
          </a:p>
          <a:p>
            <a:pPr>
              <a:lnSpc>
                <a:spcPct val="115000"/>
              </a:lnSpc>
              <a:spcBef>
                <a:spcPts val="25"/>
              </a:spcBef>
            </a:pPr>
            <a:r>
              <a:rPr lang="zh-CN" altLang="zh-CN" sz="2400" dirty="0">
                <a:solidFill>
                  <a:srgbClr val="FF0000"/>
                </a:solidFill>
                <a:latin typeface="微软雅黑" panose="020B0503020204020204" charset="-122"/>
                <a:ea typeface="微软雅黑" panose="020B0503020204020204" charset="-122"/>
              </a:rPr>
              <a:t>【提示】</a:t>
            </a:r>
            <a:r>
              <a:rPr lang="zh-CN" altLang="zh-CN" sz="2400" dirty="0">
                <a:latin typeface="微软雅黑" panose="020B0503020204020204" charset="-122"/>
                <a:ea typeface="微软雅黑" panose="020B0503020204020204" charset="-122"/>
              </a:rPr>
              <a:t>对于纳税人申报扣除项目金额不实的，应由评估机构按照重置成本价，乘以房屋的成新度折扣率计算的房屋成本价和取得土地使用权的基准地价进行评估。税务机关根据评估价格确定房产的扣除项目金额</a:t>
            </a:r>
            <a:r>
              <a:rPr lang="en-US" altLang="zh-CN" sz="2400" dirty="0">
                <a:latin typeface="微软雅黑" panose="020B0503020204020204" charset="-122"/>
                <a:ea typeface="微软雅黑" panose="020B0503020204020204" charset="-122"/>
              </a:rPr>
              <a:t>,</a:t>
            </a:r>
            <a:r>
              <a:rPr lang="zh-CN" altLang="zh-CN" sz="2400" dirty="0">
                <a:latin typeface="微软雅黑" panose="020B0503020204020204" charset="-122"/>
                <a:ea typeface="微软雅黑" panose="020B0503020204020204" charset="-122"/>
              </a:rPr>
              <a:t>并用该房产所坐落土地取得时的基准地价或标准地价来确定土地的扣除项目金额，房产和土地的扣除项目金额之和即为该房地产的扣除项目金额。</a:t>
            </a:r>
            <a:endParaRPr lang="zh-CN" altLang="zh-CN" sz="2400" dirty="0">
              <a:latin typeface="微软雅黑" panose="020B0503020204020204" charset="-122"/>
              <a:ea typeface="微软雅黑" panose="020B0503020204020204" charset="-122"/>
            </a:endParaRPr>
          </a:p>
          <a:p>
            <a:endParaRPr lang="zh-CN" altLang="zh-CN" dirty="0">
              <a:latin typeface="微软雅黑" panose="020B0503020204020204" charset="-122"/>
              <a:ea typeface="微软雅黑" panose="020B0503020204020204" charset="-122"/>
            </a:endParaRPr>
          </a:p>
          <a:p>
            <a:endParaRPr lang="zh-CN" altLang="en-US"/>
          </a:p>
        </p:txBody>
      </p:sp>
    </p:spTree>
  </p:cSld>
  <p:clrMapOvr>
    <a:masterClrMapping/>
  </p:clrMapOvr>
  <p:transition>
    <p:blinds dir="vert"/>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3" name="标题 1"/>
          <p:cNvSpPr>
            <a:spLocks noGrp="1"/>
          </p:cNvSpPr>
          <p:nvPr>
            <p:ph type="title"/>
          </p:nvPr>
        </p:nvSpPr>
        <p:spPr/>
        <p:txBody>
          <a:bodyPr anchor="ctr" anchorCtr="0"/>
          <a:p>
            <a:endParaRPr lang="zh-CN" altLang="en-US"/>
          </a:p>
        </p:txBody>
      </p:sp>
      <p:sp>
        <p:nvSpPr>
          <p:cNvPr id="115714" name="内容占位符 2"/>
          <p:cNvSpPr>
            <a:spLocks noGrp="1"/>
          </p:cNvSpPr>
          <p:nvPr>
            <p:ph idx="1"/>
          </p:nvPr>
        </p:nvSpPr>
        <p:spPr>
          <a:xfrm>
            <a:off x="339725" y="692150"/>
            <a:ext cx="8347075" cy="5175250"/>
          </a:xfrm>
        </p:spPr>
        <p:txBody>
          <a:bodyPr anchor="t" anchorCtr="0"/>
          <a:p>
            <a:pPr>
              <a:lnSpc>
                <a:spcPct val="120000"/>
              </a:lnSpc>
              <a:spcBef>
                <a:spcPts val="25"/>
              </a:spcBef>
            </a:pPr>
            <a:r>
              <a:rPr lang="zh-CN" altLang="en-US" sz="2400" dirty="0">
                <a:latin typeface="微软雅黑" panose="020B0503020204020204" charset="-122"/>
                <a:ea typeface="微软雅黑" panose="020B0503020204020204" charset="-122"/>
              </a:rPr>
              <a:t>（</a:t>
            </a:r>
            <a:r>
              <a:rPr lang="en-US" altLang="zh-CN" sz="2400" dirty="0">
                <a:latin typeface="微软雅黑" panose="020B0503020204020204" charset="-122"/>
                <a:ea typeface="微软雅黑" panose="020B0503020204020204" charset="-122"/>
              </a:rPr>
              <a:t>3</a:t>
            </a:r>
            <a:r>
              <a:rPr lang="zh-CN" altLang="en-US" sz="2400" dirty="0">
                <a:latin typeface="微软雅黑" panose="020B0503020204020204" charset="-122"/>
                <a:ea typeface="微软雅黑" panose="020B0503020204020204" charset="-122"/>
              </a:rPr>
              <a:t>）</a:t>
            </a:r>
            <a:r>
              <a:rPr lang="zh-CN" altLang="zh-CN" sz="2400" dirty="0">
                <a:latin typeface="微软雅黑" panose="020B0503020204020204" charset="-122"/>
                <a:ea typeface="微软雅黑" panose="020B0503020204020204" charset="-122"/>
              </a:rPr>
              <a:t>转让房地产的成交价格低于房地产评估价格，又无正当理由的。转让房地产的成交价格低于房地产评估价格，又无正当理由的，是指纳税人申报的转让房地产的成交价低于房地产评估机构采用市场比较法评估的正常市场交易价，纳税人又无正当理由的。对于这种情况，应按评估的市场交易价确定其实际成交价，并以此作为转让房地产的收入计算征收土地增值税。</a:t>
            </a:r>
            <a:endParaRPr lang="zh-CN" altLang="en-US" sz="2400" dirty="0">
              <a:latin typeface="微软雅黑" panose="020B0503020204020204" charset="-122"/>
              <a:ea typeface="微软雅黑" panose="020B0503020204020204" charset="-122"/>
            </a:endParaRPr>
          </a:p>
          <a:p>
            <a:pPr>
              <a:lnSpc>
                <a:spcPct val="120000"/>
              </a:lnSpc>
              <a:spcBef>
                <a:spcPts val="25"/>
              </a:spcBef>
            </a:pPr>
            <a:endParaRPr lang="zh-CN" altLang="en-US" sz="2400"/>
          </a:p>
        </p:txBody>
      </p:sp>
    </p:spTree>
  </p:cSld>
  <p:clrMapOvr>
    <a:masterClrMapping/>
  </p:clrMapOvr>
  <p:transition>
    <p:blinds dir="vert"/>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6737" name="标题 1"/>
          <p:cNvSpPr>
            <a:spLocks noGrp="1"/>
          </p:cNvSpPr>
          <p:nvPr>
            <p:ph type="title"/>
          </p:nvPr>
        </p:nvSpPr>
        <p:spPr/>
        <p:txBody>
          <a:bodyPr anchor="ctr" anchorCtr="0"/>
          <a:p>
            <a:endParaRPr lang="zh-CN" altLang="en-US"/>
          </a:p>
        </p:txBody>
      </p:sp>
      <p:sp>
        <p:nvSpPr>
          <p:cNvPr id="3" name="内容占位符 2"/>
          <p:cNvSpPr>
            <a:spLocks noGrp="1"/>
          </p:cNvSpPr>
          <p:nvPr>
            <p:ph idx="1"/>
          </p:nvPr>
        </p:nvSpPr>
        <p:spPr>
          <a:xfrm>
            <a:off x="266700" y="779463"/>
            <a:ext cx="8420100" cy="5087938"/>
          </a:xfrm>
        </p:spPr>
        <p:txBody>
          <a:bodyPr/>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kumimoji="0" lang="zh-CN" altLang="en-US"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4</a:t>
            </a:r>
            <a:r>
              <a:rPr kumimoji="0" lang="zh-CN" altLang="en-US"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非直接销售和自用房地产收入的确定。房地产开发企业将开发产品用于职工福利、奖励、对外投资、分配给股东或投资人、抵偿债务、换取其他单位和个人的非货币性资产等，发生所有权转移时应视同销售房地产，其收入按下列方法和顺序确认：一是按本企业在同一地区、同一年度销售的同类房地产的平均价格确定；二是由主管税务机关参照当地当年、同类房地产的市场价格或评估价值确定。</a:t>
            </a:r>
            <a:endPar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endParaRPr kumimoji="0" lang="zh-CN" altLang="en-US" sz="28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pPr>
            <a:endParaRPr kumimoji="0" lang="zh-CN" altLang="en-US" sz="2800" b="0" i="0" u="none" strike="noStrike" kern="1200" cap="none" spc="0" normalizeH="0" baseline="0" noProof="1">
              <a:solidFill>
                <a:schemeClr val="tx1"/>
              </a:solidFill>
              <a:latin typeface="+mn-lt"/>
              <a:ea typeface="+mn-ea"/>
              <a:cs typeface="+mn-cs"/>
            </a:endParaRPr>
          </a:p>
        </p:txBody>
      </p:sp>
    </p:spTree>
  </p:cSld>
  <p:clrMapOvr>
    <a:masterClrMapping/>
  </p:clrMapOvr>
  <p:transition>
    <p:blinds dir="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7" name="标题 1"/>
          <p:cNvSpPr>
            <a:spLocks noGrp="1"/>
          </p:cNvSpPr>
          <p:nvPr>
            <p:ph type="title"/>
          </p:nvPr>
        </p:nvSpPr>
        <p:spPr/>
        <p:txBody>
          <a:bodyPr anchor="ctr" anchorCtr="0"/>
          <a:p>
            <a:endParaRPr lang="zh-CN" altLang="en-US"/>
          </a:p>
        </p:txBody>
      </p:sp>
      <p:sp>
        <p:nvSpPr>
          <p:cNvPr id="34818" name="内容占位符 2"/>
          <p:cNvSpPr>
            <a:spLocks noGrp="1"/>
          </p:cNvSpPr>
          <p:nvPr>
            <p:ph idx="1"/>
          </p:nvPr>
        </p:nvSpPr>
        <p:spPr>
          <a:xfrm>
            <a:off x="457200" y="793750"/>
            <a:ext cx="8229600" cy="3886200"/>
          </a:xfrm>
        </p:spPr>
        <p:txBody>
          <a:bodyPr anchor="t" anchorCtr="0"/>
          <a:p>
            <a:r>
              <a:rPr lang="zh-CN" altLang="zh-CN" sz="2800" dirty="0">
                <a:ea typeface="隶书" panose="02010509060101010101" pitchFamily="49" charset="-122"/>
              </a:rPr>
              <a:t>（二）资源税纳税人</a:t>
            </a:r>
            <a:endParaRPr lang="zh-CN" altLang="zh-CN" sz="2800" dirty="0">
              <a:ea typeface="隶书" panose="02010509060101010101" pitchFamily="49" charset="-122"/>
            </a:endParaRPr>
          </a:p>
          <a:p>
            <a:r>
              <a:rPr lang="zh-CN" altLang="zh-CN" sz="2800" dirty="0">
                <a:ea typeface="隶书" panose="02010509060101010101" pitchFamily="49" charset="-122"/>
              </a:rPr>
              <a:t>资源税的纳税人是指在中华人民共和国领域和中华人民共和国管辖的其他海域开发应税资源的单位和个人。</a:t>
            </a:r>
            <a:endParaRPr lang="zh-CN" altLang="zh-CN" sz="2800" dirty="0">
              <a:ea typeface="隶书" panose="02010509060101010101" pitchFamily="49" charset="-122"/>
            </a:endParaRPr>
          </a:p>
          <a:p>
            <a:r>
              <a:rPr lang="zh-CN" altLang="zh-CN" sz="2800" dirty="0">
                <a:ea typeface="隶书" panose="02010509060101010101" pitchFamily="49" charset="-122"/>
              </a:rPr>
              <a:t>（三）资源税税率</a:t>
            </a:r>
            <a:endParaRPr lang="zh-CN" altLang="zh-CN" sz="2800" dirty="0">
              <a:ea typeface="隶书" panose="02010509060101010101" pitchFamily="49" charset="-122"/>
            </a:endParaRPr>
          </a:p>
          <a:p>
            <a:r>
              <a:rPr lang="zh-CN" altLang="zh-CN" sz="2800" dirty="0">
                <a:ea typeface="隶书" panose="02010509060101010101" pitchFamily="49" charset="-122"/>
              </a:rPr>
              <a:t>资源税采用</a:t>
            </a:r>
            <a:r>
              <a:rPr lang="zh-CN" altLang="zh-CN" sz="2800" dirty="0">
                <a:solidFill>
                  <a:srgbClr val="FF0000"/>
                </a:solidFill>
                <a:ea typeface="隶书" panose="02010509060101010101" pitchFamily="49" charset="-122"/>
              </a:rPr>
              <a:t>比例税率</a:t>
            </a:r>
            <a:r>
              <a:rPr lang="zh-CN" altLang="zh-CN" sz="2800" dirty="0">
                <a:ea typeface="隶书" panose="02010509060101010101" pitchFamily="49" charset="-122"/>
              </a:rPr>
              <a:t>和</a:t>
            </a:r>
            <a:r>
              <a:rPr lang="zh-CN" altLang="zh-CN" sz="2800" dirty="0">
                <a:solidFill>
                  <a:srgbClr val="FF0000"/>
                </a:solidFill>
                <a:ea typeface="隶书" panose="02010509060101010101" pitchFamily="49" charset="-122"/>
              </a:rPr>
              <a:t>定额税率</a:t>
            </a:r>
            <a:r>
              <a:rPr lang="zh-CN" altLang="zh-CN" sz="2800" dirty="0">
                <a:ea typeface="隶书" panose="02010509060101010101" pitchFamily="49" charset="-122"/>
              </a:rPr>
              <a:t>两种形式。税目税率，依照《资源税法》所附“资源税税目税率表”执行。其中对地热、石灰岩、其他粘土、砂石、矿泉水和天然卤水6种应税资源采用比例税率或定额税率，其他应税资源均采用比例税率。</a:t>
            </a:r>
            <a:endParaRPr lang="zh-CN" altLang="zh-CN" sz="2800" dirty="0">
              <a:ea typeface="隶书" panose="02010509060101010101" pitchFamily="49" charset="-122"/>
            </a:endParaRPr>
          </a:p>
        </p:txBody>
      </p:sp>
    </p:spTree>
  </p:cSld>
  <p:clrMapOvr>
    <a:masterClrMapping/>
  </p:clrMapOvr>
  <p:transition>
    <p:blinds dir="vert"/>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7761" name="文本占位符 183298"/>
          <p:cNvSpPr>
            <a:spLocks noGrp="1"/>
          </p:cNvSpPr>
          <p:nvPr>
            <p:ph idx="1"/>
          </p:nvPr>
        </p:nvSpPr>
        <p:spPr>
          <a:xfrm>
            <a:off x="284163" y="1125538"/>
            <a:ext cx="8575675" cy="6348412"/>
          </a:xfrm>
        </p:spPr>
        <p:txBody>
          <a:bodyPr anchor="t" anchorCtr="0"/>
          <a:p>
            <a:r>
              <a:rPr lang="zh-CN" altLang="en-US" sz="2800" dirty="0">
                <a:latin typeface="隶书" panose="02010509060101010101" pitchFamily="49" charset="-122"/>
                <a:ea typeface="隶书" panose="02010509060101010101" pitchFamily="49" charset="-122"/>
              </a:rPr>
              <a:t>1.分步计算法</a:t>
            </a:r>
            <a:endParaRPr lang="zh-CN" altLang="en-US" sz="2800" dirty="0">
              <a:latin typeface="隶书" panose="02010509060101010101" pitchFamily="49" charset="-122"/>
              <a:ea typeface="隶书" panose="02010509060101010101" pitchFamily="49" charset="-122"/>
            </a:endParaRPr>
          </a:p>
          <a:p>
            <a:r>
              <a:rPr lang="zh-CN" altLang="en-US" sz="2000" b="1" dirty="0"/>
              <a:t>   即分步计算出每一级的增值额及其应纳税额，然后相加得出纳税人转让该项房地产的应纳税额，用公式表示为：</a:t>
            </a:r>
            <a:endParaRPr lang="zh-CN" altLang="en-US" sz="2000" b="1" dirty="0"/>
          </a:p>
          <a:p>
            <a:r>
              <a:rPr lang="zh-CN" altLang="en-US" sz="2000" b="1" dirty="0"/>
              <a:t>	应纳税额</a:t>
            </a:r>
            <a:r>
              <a:rPr lang="en-US" altLang="zh-CN" sz="2000" b="1"/>
              <a:t>=∑(</a:t>
            </a:r>
            <a:r>
              <a:rPr lang="zh-CN" altLang="en-US" sz="2000" b="1" dirty="0"/>
              <a:t>每级距的土地增值额 </a:t>
            </a:r>
            <a:r>
              <a:rPr lang="zh-CN" altLang="en-US" sz="2000" b="1" dirty="0">
                <a:latin typeface="隶书" panose="02010509060101010101" pitchFamily="49" charset="-122"/>
                <a:ea typeface="隶书" panose="02010509060101010101" pitchFamily="49" charset="-122"/>
              </a:rPr>
              <a:t>×</a:t>
            </a:r>
            <a:r>
              <a:rPr lang="zh-CN" altLang="en-US" sz="2000" b="1" dirty="0"/>
              <a:t>适用税率</a:t>
            </a:r>
            <a:r>
              <a:rPr lang="en-US" altLang="zh-CN" sz="2000" b="1"/>
              <a:t>)</a:t>
            </a:r>
            <a:endParaRPr lang="en-US" altLang="zh-CN" sz="2000" b="1"/>
          </a:p>
          <a:p>
            <a:r>
              <a:rPr lang="zh-CN" altLang="en-US" sz="2000" b="1" dirty="0">
                <a:latin typeface="隶书" panose="02010509060101010101" pitchFamily="49" charset="-122"/>
                <a:ea typeface="隶书" panose="02010509060101010101" pitchFamily="49" charset="-122"/>
              </a:rPr>
              <a:t>   增值额=应税收入-扣除项目金额</a:t>
            </a:r>
            <a:endParaRPr lang="zh-CN" altLang="en-US" sz="2000" b="1" dirty="0">
              <a:latin typeface="隶书" panose="02010509060101010101" pitchFamily="49" charset="-122"/>
              <a:ea typeface="隶书" panose="02010509060101010101" pitchFamily="49" charset="-122"/>
            </a:endParaRPr>
          </a:p>
          <a:p>
            <a:r>
              <a:rPr lang="zh-CN" altLang="en-US" sz="2000" b="1" dirty="0">
                <a:latin typeface="隶书" panose="02010509060101010101" pitchFamily="49" charset="-122"/>
                <a:ea typeface="隶书" panose="02010509060101010101" pitchFamily="49" charset="-122"/>
              </a:rPr>
              <a:t>   转让房地产的增值率=（转让房地产的增值额÷扣除项目金额）× 100%</a:t>
            </a:r>
            <a:endParaRPr lang="en-US" altLang="zh-CN" sz="2000" b="1"/>
          </a:p>
          <a:p>
            <a:r>
              <a:rPr lang="zh-CN" altLang="en-US" sz="2000" b="1" dirty="0"/>
              <a:t>	在具体计算时，分两个步骤进行：</a:t>
            </a:r>
            <a:endParaRPr lang="zh-CN" altLang="en-US" sz="2000" b="1" dirty="0"/>
          </a:p>
          <a:p>
            <a:r>
              <a:rPr lang="zh-CN" altLang="en-US" sz="2000" b="1" dirty="0"/>
              <a:t>	第一步，计算出各级距的增值额，依次为：</a:t>
            </a:r>
            <a:endParaRPr lang="zh-CN" altLang="en-US" sz="2000" b="1" dirty="0"/>
          </a:p>
          <a:p>
            <a:r>
              <a:rPr lang="zh-CN" altLang="en-US" sz="2000" b="1" dirty="0"/>
              <a:t>	第一级增值额</a:t>
            </a:r>
            <a:r>
              <a:rPr lang="en-US" altLang="zh-CN" sz="2000" b="1"/>
              <a:t>=</a:t>
            </a:r>
            <a:r>
              <a:rPr lang="zh-CN" altLang="en-US" sz="2000" b="1" dirty="0"/>
              <a:t>扣除项目金额</a:t>
            </a:r>
            <a:r>
              <a:rPr lang="en-US" altLang="zh-CN" sz="2000" b="1"/>
              <a:t>×</a:t>
            </a:r>
            <a:r>
              <a:rPr lang="zh-CN" altLang="en-US" sz="2000" b="1" dirty="0"/>
              <a:t> </a:t>
            </a:r>
            <a:r>
              <a:rPr lang="en-US" altLang="zh-CN" sz="2000" b="1"/>
              <a:t>50%</a:t>
            </a:r>
            <a:endParaRPr lang="en-US" altLang="zh-CN" sz="2000" b="1"/>
          </a:p>
          <a:p>
            <a:r>
              <a:rPr lang="zh-CN" altLang="en-US" sz="2000" b="1" dirty="0"/>
              <a:t>	第二级增值额</a:t>
            </a:r>
            <a:r>
              <a:rPr lang="en-US" altLang="zh-CN" sz="2000" b="1"/>
              <a:t>=</a:t>
            </a:r>
            <a:r>
              <a:rPr lang="zh-CN" altLang="en-US" sz="2000" b="1" dirty="0"/>
              <a:t>扣除项目金额</a:t>
            </a:r>
            <a:r>
              <a:rPr lang="en-US" altLang="zh-CN" sz="2000" b="1"/>
              <a:t>×</a:t>
            </a:r>
            <a:r>
              <a:rPr lang="zh-CN" altLang="en-US" sz="2000" b="1" dirty="0"/>
              <a:t> （</a:t>
            </a:r>
            <a:r>
              <a:rPr lang="en-US" altLang="zh-CN" sz="2000" b="1"/>
              <a:t>100%-50%</a:t>
            </a:r>
            <a:r>
              <a:rPr lang="zh-CN" altLang="en-US" sz="2000" b="1" dirty="0"/>
              <a:t>）</a:t>
            </a:r>
            <a:endParaRPr lang="zh-CN" altLang="en-US" sz="2000" b="1" dirty="0"/>
          </a:p>
          <a:p>
            <a:r>
              <a:rPr lang="zh-CN" altLang="en-US" sz="2000" b="1" dirty="0"/>
              <a:t>	第三级增值额</a:t>
            </a:r>
            <a:r>
              <a:rPr lang="en-US" altLang="zh-CN" sz="2000" b="1"/>
              <a:t>=</a:t>
            </a:r>
            <a:r>
              <a:rPr lang="zh-CN" altLang="en-US" sz="2000" b="1" dirty="0"/>
              <a:t>扣除项目金额</a:t>
            </a:r>
            <a:r>
              <a:rPr lang="en-US" altLang="zh-CN" sz="2000" b="1"/>
              <a:t>×</a:t>
            </a:r>
            <a:r>
              <a:rPr lang="zh-CN" altLang="en-US" sz="2000" b="1" dirty="0"/>
              <a:t> （</a:t>
            </a:r>
            <a:r>
              <a:rPr lang="en-US" altLang="zh-CN" sz="2000" b="1"/>
              <a:t>200%-100%</a:t>
            </a:r>
            <a:r>
              <a:rPr lang="zh-CN" altLang="en-US" sz="2000" b="1" dirty="0"/>
              <a:t>）</a:t>
            </a:r>
            <a:endParaRPr lang="zh-CN" altLang="en-US" sz="2000" b="1" dirty="0"/>
          </a:p>
          <a:p>
            <a:r>
              <a:rPr lang="zh-CN" altLang="en-US" sz="2000" b="1" dirty="0"/>
              <a:t>	第四级增值额</a:t>
            </a:r>
            <a:r>
              <a:rPr lang="en-US" altLang="zh-CN" sz="2000" b="1"/>
              <a:t>=</a:t>
            </a:r>
            <a:r>
              <a:rPr lang="zh-CN" altLang="en-US" sz="2000" b="1" dirty="0"/>
              <a:t>全部应税增值额</a:t>
            </a:r>
            <a:r>
              <a:rPr lang="en-US" altLang="zh-CN" sz="2000" b="1"/>
              <a:t>-</a:t>
            </a:r>
            <a:r>
              <a:rPr lang="zh-CN" altLang="en-US" sz="2000" b="1" dirty="0"/>
              <a:t>以上各级增值额之和。</a:t>
            </a:r>
            <a:endParaRPr lang="zh-CN" altLang="en-US" sz="2000" b="1" dirty="0"/>
          </a:p>
          <a:p>
            <a:r>
              <a:rPr lang="zh-CN" altLang="en-US" sz="2000" b="1" dirty="0"/>
              <a:t>	第二步，以每一级的增值额乘以该级的税率，得出该级的税额，然后相加即为纳税人的税额。</a:t>
            </a:r>
            <a:endParaRPr lang="zh-CN" altLang="en-US" sz="2000" b="1" dirty="0"/>
          </a:p>
        </p:txBody>
      </p:sp>
      <p:sp>
        <p:nvSpPr>
          <p:cNvPr id="183302" name="文本框 183301"/>
          <p:cNvSpPr txBox="1"/>
          <p:nvPr/>
        </p:nvSpPr>
        <p:spPr>
          <a:xfrm>
            <a:off x="1219200" y="334963"/>
            <a:ext cx="6934200" cy="519113"/>
          </a:xfrm>
          <a:prstGeom prst="rect">
            <a:avLst/>
          </a:prstGeom>
          <a:noFill/>
          <a:ln w="9525">
            <a:noFill/>
          </a:ln>
        </p:spPr>
        <p:txBody>
          <a:bodyPr>
            <a:spAutoFit/>
          </a:bodyPr>
          <a:p>
            <a:pPr>
              <a:spcBef>
                <a:spcPct val="20000"/>
              </a:spcBef>
              <a:buClr>
                <a:schemeClr val="hlink"/>
              </a:buClr>
              <a:buFont typeface="Wingdings" panose="05000000000000000000" pitchFamily="2" charset="2"/>
            </a:pPr>
            <a:r>
              <a:rPr lang="zh-CN" altLang="en-US" sz="2800" noProof="1" dirty="0">
                <a:solidFill>
                  <a:schemeClr val="bg1"/>
                </a:solidFill>
                <a:latin typeface="Arial" panose="020B0604020202020204" pitchFamily="34" charset="0"/>
                <a:ea typeface="宋体" panose="02010600030101010101" pitchFamily="2" charset="-122"/>
                <a:cs typeface="+mn-cs"/>
              </a:rPr>
              <a:t>第二节 土地增值税应纳税额的计算</a:t>
            </a:r>
            <a:r>
              <a:rPr lang="zh-CN" altLang="en-US" sz="2800" noProof="1" dirty="0">
                <a:solidFill>
                  <a:schemeClr val="bg1"/>
                </a:solidFill>
                <a:effectLst>
                  <a:outerShdw blurRad="38100" dist="38100" dir="2700000">
                    <a:srgbClr val="C0C0C0"/>
                  </a:outerShdw>
                </a:effectLst>
                <a:latin typeface="Arial" panose="020B0604020202020204" pitchFamily="34" charset="0"/>
                <a:ea typeface="宋体" panose="02010600030101010101" pitchFamily="2" charset="-122"/>
                <a:cs typeface="+mn-cs"/>
              </a:rPr>
              <a:t> </a:t>
            </a:r>
            <a:endParaRPr lang="zh-CN" altLang="en-US" sz="2800" noProof="1" dirty="0">
              <a:solidFill>
                <a:schemeClr val="bg1"/>
              </a:solidFill>
              <a:effectLst>
                <a:outerShdw blurRad="38100" dist="38100" dir="2700000">
                  <a:srgbClr val="C0C0C0"/>
                </a:outerShdw>
              </a:effectLst>
              <a:latin typeface="Arial" panose="020B0604020202020204" pitchFamily="34" charset="0"/>
              <a:ea typeface="宋体" panose="02010600030101010101" pitchFamily="2" charset="-122"/>
            </a:endParaRPr>
          </a:p>
        </p:txBody>
      </p:sp>
      <p:sp>
        <p:nvSpPr>
          <p:cNvPr id="117763" name="文本框 1"/>
          <p:cNvSpPr txBox="1"/>
          <p:nvPr/>
        </p:nvSpPr>
        <p:spPr>
          <a:xfrm>
            <a:off x="596900" y="606425"/>
            <a:ext cx="5516563" cy="522288"/>
          </a:xfrm>
          <a:prstGeom prst="rect">
            <a:avLst/>
          </a:prstGeom>
          <a:noFill/>
          <a:ln w="9525">
            <a:noFill/>
          </a:ln>
        </p:spPr>
        <p:txBody>
          <a:bodyPr wrap="none" anchor="t" anchorCtr="0">
            <a:spAutoFit/>
          </a:bodyPr>
          <a:p>
            <a:r>
              <a:rPr lang="zh-CN" altLang="en-US" sz="2800" dirty="0">
                <a:latin typeface="隶书" panose="02010509060101010101" pitchFamily="49" charset="-122"/>
                <a:ea typeface="隶书" panose="02010509060101010101" pitchFamily="49" charset="-122"/>
              </a:rPr>
              <a:t>（二）土地增值税应纳税额的计算</a:t>
            </a:r>
            <a:endParaRPr lang="zh-CN" altLang="en-US" sz="2800">
              <a:latin typeface="Arial" panose="020B0604020202020204" pitchFamily="34" charset="0"/>
              <a:ea typeface="宋体" panose="02010600030101010101" pitchFamily="2" charset="-122"/>
            </a:endParaRPr>
          </a:p>
        </p:txBody>
      </p:sp>
    </p:spTree>
  </p:cSld>
  <p:clrMapOvr>
    <a:masterClrMapping/>
  </p:clrMapOvr>
  <p:transition>
    <p:blinds dir="vert"/>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8785" name="文本占位符 184322"/>
          <p:cNvSpPr>
            <a:spLocks noGrp="1"/>
          </p:cNvSpPr>
          <p:nvPr>
            <p:ph idx="1"/>
          </p:nvPr>
        </p:nvSpPr>
        <p:spPr>
          <a:xfrm>
            <a:off x="300038" y="704850"/>
            <a:ext cx="8229600" cy="3886200"/>
          </a:xfrm>
        </p:spPr>
        <p:txBody>
          <a:bodyPr anchor="t" anchorCtr="0"/>
          <a:p>
            <a:r>
              <a:rPr lang="zh-CN" altLang="en-US" dirty="0">
                <a:latin typeface="隶书" panose="02010509060101010101" pitchFamily="49" charset="-122"/>
                <a:ea typeface="隶书" panose="02010509060101010101" pitchFamily="49" charset="-122"/>
              </a:rPr>
              <a:t>2.速算扣除法</a:t>
            </a:r>
            <a:endParaRPr lang="zh-CN" altLang="en-US" dirty="0">
              <a:latin typeface="隶书" panose="02010509060101010101" pitchFamily="49" charset="-122"/>
              <a:ea typeface="隶书" panose="02010509060101010101" pitchFamily="49" charset="-122"/>
            </a:endParaRPr>
          </a:p>
          <a:p>
            <a:r>
              <a:rPr lang="zh-CN" altLang="en-US" sz="2000" dirty="0"/>
              <a:t>	</a:t>
            </a:r>
            <a:r>
              <a:rPr lang="zh-CN" altLang="en-US" sz="2400" b="1" dirty="0"/>
              <a:t>在实际工作中，分步计算比较繁琐，一般可以采用速算扣除法计算。即：按增值额乘以适用的税率，减去扣除项目金额，乘以速算扣除系数的简便方法计算，具体公式如下：</a:t>
            </a:r>
            <a:endParaRPr lang="zh-CN" altLang="en-US" sz="2400" b="1" dirty="0"/>
          </a:p>
          <a:p>
            <a:r>
              <a:rPr lang="zh-CN" altLang="en-US" sz="2400" b="1" dirty="0"/>
              <a:t>   	应纳税额</a:t>
            </a:r>
            <a:r>
              <a:rPr lang="en-US" altLang="zh-CN" sz="2400" b="1"/>
              <a:t>=</a:t>
            </a:r>
            <a:r>
              <a:rPr lang="zh-CN" altLang="en-US" sz="2400" b="1" dirty="0"/>
              <a:t>增值额</a:t>
            </a:r>
            <a:r>
              <a:rPr lang="zh-CN" altLang="en-US" sz="2400" b="1" dirty="0">
                <a:latin typeface="隶书" panose="02010509060101010101" pitchFamily="49" charset="-122"/>
                <a:ea typeface="隶书" panose="02010509060101010101" pitchFamily="49" charset="-122"/>
                <a:sym typeface="宋体" panose="02010600030101010101" pitchFamily="2" charset="-122"/>
              </a:rPr>
              <a:t>×</a:t>
            </a:r>
            <a:r>
              <a:rPr lang="zh-CN" altLang="en-US" sz="2400" b="1" dirty="0"/>
              <a:t> 适用税率</a:t>
            </a:r>
            <a:r>
              <a:rPr lang="en-US" altLang="zh-CN" sz="2400" b="1"/>
              <a:t>-</a:t>
            </a:r>
            <a:r>
              <a:rPr lang="zh-CN" altLang="en-US" sz="2400" b="1" dirty="0"/>
              <a:t>扣除项目金额</a:t>
            </a:r>
            <a:r>
              <a:rPr lang="zh-CN" altLang="en-US" sz="2400" b="1" dirty="0">
                <a:latin typeface="隶书" panose="02010509060101010101" pitchFamily="49" charset="-122"/>
                <a:ea typeface="隶书" panose="02010509060101010101" pitchFamily="49" charset="-122"/>
                <a:sym typeface="宋体" panose="02010600030101010101" pitchFamily="2" charset="-122"/>
              </a:rPr>
              <a:t>×</a:t>
            </a:r>
            <a:r>
              <a:rPr lang="zh-CN" altLang="en-US" sz="2400" b="1" dirty="0"/>
              <a:t> 速算扣除系数</a:t>
            </a:r>
            <a:endParaRPr lang="zh-CN" altLang="en-US" sz="2400" b="1" dirty="0"/>
          </a:p>
          <a:p>
            <a:r>
              <a:rPr lang="zh-CN" altLang="en-US" sz="2400" b="1" dirty="0"/>
              <a:t>	在具体计算时，也分两个步骤进行：</a:t>
            </a:r>
            <a:endParaRPr lang="zh-CN" altLang="en-US" sz="2400" b="1" dirty="0"/>
          </a:p>
          <a:p>
            <a:r>
              <a:rPr lang="zh-CN" altLang="en-US" sz="2400" b="1" dirty="0"/>
              <a:t>       第一步，先计算</a:t>
            </a:r>
            <a:r>
              <a:rPr lang="zh-CN" altLang="en-US" sz="2400" b="1" dirty="0">
                <a:solidFill>
                  <a:srgbClr val="FF0000"/>
                </a:solidFill>
              </a:rPr>
              <a:t>增值额</a:t>
            </a:r>
            <a:r>
              <a:rPr lang="zh-CN" altLang="en-US" sz="2400" b="1" dirty="0"/>
              <a:t>及增值额与扣除项目金额之比，即</a:t>
            </a:r>
            <a:r>
              <a:rPr lang="zh-CN" altLang="en-US" sz="2400" b="1" dirty="0">
                <a:solidFill>
                  <a:srgbClr val="FF0000"/>
                </a:solidFill>
              </a:rPr>
              <a:t>增值率</a:t>
            </a:r>
            <a:r>
              <a:rPr lang="zh-CN" altLang="en-US" sz="2400" b="1" dirty="0"/>
              <a:t>。</a:t>
            </a:r>
            <a:endParaRPr lang="zh-CN" altLang="en-US" sz="2400" b="1" dirty="0"/>
          </a:p>
          <a:p>
            <a:r>
              <a:rPr lang="zh-CN" altLang="en-US" sz="2400" b="1" dirty="0"/>
              <a:t>        第二步，按</a:t>
            </a:r>
            <a:r>
              <a:rPr lang="zh-CN" altLang="en-US" sz="2400" b="1" dirty="0">
                <a:solidFill>
                  <a:srgbClr val="FF0000"/>
                </a:solidFill>
              </a:rPr>
              <a:t>增值率所适用的税率</a:t>
            </a:r>
            <a:r>
              <a:rPr lang="zh-CN" altLang="en-US" sz="2400" b="1" dirty="0"/>
              <a:t>直接乘以增值额，再减去扣除项目金额乘以速算扣除系数。</a:t>
            </a:r>
            <a:endParaRPr lang="zh-CN" altLang="en-US" sz="2400" b="1" dirty="0"/>
          </a:p>
        </p:txBody>
      </p:sp>
      <p:sp>
        <p:nvSpPr>
          <p:cNvPr id="184326" name="文本框 184325"/>
          <p:cNvSpPr txBox="1"/>
          <p:nvPr/>
        </p:nvSpPr>
        <p:spPr>
          <a:xfrm>
            <a:off x="1219200" y="334963"/>
            <a:ext cx="6934200" cy="519113"/>
          </a:xfrm>
          <a:prstGeom prst="rect">
            <a:avLst/>
          </a:prstGeom>
          <a:noFill/>
          <a:ln w="9525">
            <a:noFill/>
          </a:ln>
        </p:spPr>
        <p:txBody>
          <a:bodyPr>
            <a:spAutoFit/>
          </a:bodyPr>
          <a:p>
            <a:pPr>
              <a:spcBef>
                <a:spcPct val="20000"/>
              </a:spcBef>
              <a:buClr>
                <a:schemeClr val="hlink"/>
              </a:buClr>
              <a:buFont typeface="Wingdings" panose="05000000000000000000" pitchFamily="2" charset="2"/>
            </a:pPr>
            <a:r>
              <a:rPr lang="zh-CN" altLang="en-US" sz="2800" noProof="1" dirty="0">
                <a:solidFill>
                  <a:schemeClr val="bg1"/>
                </a:solidFill>
                <a:latin typeface="Arial" panose="020B0604020202020204" pitchFamily="34" charset="0"/>
                <a:ea typeface="宋体" panose="02010600030101010101" pitchFamily="2" charset="-122"/>
                <a:cs typeface="+mn-cs"/>
              </a:rPr>
              <a:t>第二节 土地增值税应纳税额的计算</a:t>
            </a:r>
            <a:r>
              <a:rPr lang="zh-CN" altLang="en-US" sz="2800" noProof="1" dirty="0">
                <a:solidFill>
                  <a:schemeClr val="bg1"/>
                </a:solidFill>
                <a:effectLst>
                  <a:outerShdw blurRad="38100" dist="38100" dir="2700000">
                    <a:srgbClr val="C0C0C0"/>
                  </a:outerShdw>
                </a:effectLst>
                <a:latin typeface="Arial" panose="020B0604020202020204" pitchFamily="34" charset="0"/>
                <a:ea typeface="宋体" panose="02010600030101010101" pitchFamily="2" charset="-122"/>
                <a:cs typeface="+mn-cs"/>
              </a:rPr>
              <a:t> </a:t>
            </a:r>
            <a:endParaRPr lang="zh-CN" altLang="en-US" sz="2800" noProof="1" dirty="0">
              <a:solidFill>
                <a:schemeClr val="bg1"/>
              </a:solidFill>
              <a:effectLst>
                <a:outerShdw blurRad="38100" dist="38100" dir="2700000">
                  <a:srgbClr val="C0C0C0"/>
                </a:outerShdw>
              </a:effectLst>
              <a:latin typeface="Arial" panose="020B0604020202020204" pitchFamily="34" charset="0"/>
              <a:ea typeface="宋体" panose="02010600030101010101" pitchFamily="2" charset="-122"/>
            </a:endParaRPr>
          </a:p>
        </p:txBody>
      </p:sp>
    </p:spTree>
  </p:cSld>
  <p:clrMapOvr>
    <a:masterClrMapping/>
  </p:clrMapOvr>
  <p:transition>
    <p:blinds dir="vert"/>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9809" name="标题 1"/>
          <p:cNvSpPr>
            <a:spLocks noGrp="1"/>
          </p:cNvSpPr>
          <p:nvPr>
            <p:ph type="title"/>
          </p:nvPr>
        </p:nvSpPr>
        <p:spPr/>
        <p:txBody>
          <a:bodyPr anchor="ctr" anchorCtr="0"/>
          <a:p>
            <a:endParaRPr lang="zh-CN" altLang="en-US"/>
          </a:p>
        </p:txBody>
      </p:sp>
      <p:sp>
        <p:nvSpPr>
          <p:cNvPr id="3" name="内容占位符 2"/>
          <p:cNvSpPr>
            <a:spLocks noGrp="1"/>
          </p:cNvSpPr>
          <p:nvPr>
            <p:ph idx="1"/>
          </p:nvPr>
        </p:nvSpPr>
        <p:spPr>
          <a:xfrm>
            <a:off x="149225" y="873125"/>
            <a:ext cx="8845550" cy="5111750"/>
          </a:xfrm>
        </p:spPr>
        <p:txBody>
          <a:bodyPr/>
          <a:p>
            <a:pPr marL="342900" marR="0" indent="466725" algn="l" defTabSz="685800" rtl="0" eaLnBrk="1" fontAlgn="base" latinLnBrk="0" hangingPunct="1">
              <a:lnSpc>
                <a:spcPct val="115000"/>
              </a:lnSpc>
              <a:spcBef>
                <a:spcPct val="0"/>
              </a:spcBef>
              <a:spcAft>
                <a:spcPts val="0"/>
              </a:spcAft>
              <a:buClrTx/>
              <a:buSzTx/>
              <a:buFont typeface="Wingdings" panose="05000000000000000000" pitchFamily="2" charset="2"/>
              <a:buChar char="n"/>
            </a:pP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计算步骤</a:t>
            </a:r>
            <a:endPar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15000"/>
              </a:lnSpc>
              <a:spcBef>
                <a:spcPct val="0"/>
              </a:spcBef>
              <a:spcAft>
                <a:spcPts val="0"/>
              </a:spcAft>
              <a:buClrTx/>
              <a:buSzTx/>
              <a:buFont typeface="Wingdings" panose="05000000000000000000" pitchFamily="2" charset="2"/>
              <a:buChar char="n"/>
            </a:pPr>
            <a:r>
              <a:rPr kumimoji="0" lang="zh-CN" altLang="en-US"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1</a:t>
            </a:r>
            <a:r>
              <a:rPr kumimoji="0" lang="zh-CN" altLang="en-US"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计算转让房地产取得的收入；</a:t>
            </a:r>
            <a:endPar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15000"/>
              </a:lnSpc>
              <a:spcBef>
                <a:spcPct val="0"/>
              </a:spcBef>
              <a:spcAft>
                <a:spcPts val="0"/>
              </a:spcAft>
              <a:buClrTx/>
              <a:buSzTx/>
              <a:buFont typeface="Wingdings" panose="05000000000000000000" pitchFamily="2" charset="2"/>
              <a:buChar char="n"/>
            </a:pPr>
            <a:r>
              <a:rPr kumimoji="0" lang="zh-CN" altLang="en-US"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2</a:t>
            </a:r>
            <a:r>
              <a:rPr kumimoji="0" lang="zh-CN" altLang="en-US"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计算扣除项目金额；</a:t>
            </a:r>
            <a:endPar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15000"/>
              </a:lnSpc>
              <a:spcBef>
                <a:spcPct val="0"/>
              </a:spcBef>
              <a:spcAft>
                <a:spcPts val="0"/>
              </a:spcAft>
              <a:buClrTx/>
              <a:buSzTx/>
              <a:buFont typeface="Wingdings" panose="05000000000000000000" pitchFamily="2" charset="2"/>
              <a:buChar char="n"/>
            </a:pPr>
            <a:r>
              <a:rPr kumimoji="0" lang="zh-CN" altLang="en-US"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3</a:t>
            </a:r>
            <a:r>
              <a:rPr kumimoji="0" lang="zh-CN" altLang="en-US"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计算增值额：增值额＝应税收入—扣除项目；</a:t>
            </a:r>
            <a:endPar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15000"/>
              </a:lnSpc>
              <a:spcBef>
                <a:spcPct val="0"/>
              </a:spcBef>
              <a:spcAft>
                <a:spcPts val="0"/>
              </a:spcAft>
              <a:buClrTx/>
              <a:buSzTx/>
              <a:buFont typeface="Wingdings" panose="05000000000000000000" pitchFamily="2" charset="2"/>
              <a:buChar char="n"/>
            </a:pPr>
            <a:r>
              <a:rPr kumimoji="0" lang="zh-CN" altLang="en-US"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4</a:t>
            </a:r>
            <a:r>
              <a:rPr kumimoji="0" lang="zh-CN" altLang="en-US"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计算增值额占扣除项目金额的比例，确定适用税率；</a:t>
            </a:r>
            <a:endPar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15000"/>
              </a:lnSpc>
              <a:spcBef>
                <a:spcPct val="0"/>
              </a:spcBef>
              <a:spcAft>
                <a:spcPts val="0"/>
              </a:spcAft>
              <a:buClrTx/>
              <a:buSzTx/>
              <a:buFont typeface="Wingdings" panose="05000000000000000000" pitchFamily="2" charset="2"/>
              <a:buChar char="n"/>
            </a:pPr>
            <a:r>
              <a:rPr kumimoji="0" lang="zh-CN" altLang="en-US"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5</a:t>
            </a:r>
            <a:r>
              <a:rPr kumimoji="0" lang="zh-CN" altLang="en-US"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计算应纳税额。</a:t>
            </a:r>
            <a:endPar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endParaRPr>
          </a:p>
          <a:p>
            <a:pPr marL="342900" marR="0" indent="466725" algn="l" defTabSz="685800" rtl="0" eaLnBrk="1" fontAlgn="base" latinLnBrk="0" hangingPunct="1">
              <a:lnSpc>
                <a:spcPct val="115000"/>
              </a:lnSpc>
              <a:spcBef>
                <a:spcPct val="0"/>
              </a:spcBef>
              <a:spcAft>
                <a:spcPts val="0"/>
              </a:spcAft>
              <a:buClrTx/>
              <a:buSzTx/>
              <a:buFont typeface="Wingdings" panose="05000000000000000000" pitchFamily="2" charset="2"/>
              <a:buChar char="n"/>
            </a:pP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应纳税额</a:t>
            </a:r>
            <a:endPar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endParaRPr>
          </a:p>
          <a:p>
            <a:pPr marL="342900" marR="0" indent="466725" algn="l" defTabSz="685800" rtl="0" eaLnBrk="1" fontAlgn="base" latinLnBrk="0" hangingPunct="1">
              <a:lnSpc>
                <a:spcPct val="115000"/>
              </a:lnSpc>
              <a:spcBef>
                <a:spcPct val="0"/>
              </a:spcBef>
              <a:spcAft>
                <a:spcPts val="0"/>
              </a:spcAft>
              <a:buClrTx/>
              <a:buSzTx/>
              <a:buFont typeface="Wingdings" panose="05000000000000000000" pitchFamily="2" charset="2"/>
              <a:buChar char="n"/>
            </a:pP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＝增值额×适用税率－扣除项目金额×扣除系数</a:t>
            </a:r>
            <a:endPar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342900" algn="l" defTabSz="914400" rtl="0" eaLnBrk="1" fontAlgn="base" latinLnBrk="0" hangingPunct="1">
              <a:lnSpc>
                <a:spcPct val="115000"/>
              </a:lnSpc>
              <a:spcBef>
                <a:spcPct val="20000"/>
              </a:spcBef>
              <a:spcAft>
                <a:spcPts val="0"/>
              </a:spcAft>
              <a:buClr>
                <a:schemeClr val="bg2"/>
              </a:buClr>
              <a:buSzPct val="75000"/>
              <a:buFont typeface="Wingdings" panose="05000000000000000000" pitchFamily="2" charset="2"/>
              <a:buChar char="n"/>
            </a:pPr>
            <a:endParaRPr kumimoji="0" lang="zh-CN" altLang="en-US" sz="2400" b="0" i="0" u="none" strike="noStrike" kern="1200" cap="none" spc="0" normalizeH="0" baseline="0" noProof="1">
              <a:solidFill>
                <a:schemeClr val="tx1"/>
              </a:solidFill>
              <a:latin typeface="+mn-lt"/>
              <a:ea typeface="+mn-ea"/>
              <a:cs typeface="+mn-cs"/>
            </a:endParaRPr>
          </a:p>
        </p:txBody>
      </p:sp>
    </p:spTree>
  </p:cSld>
  <p:clrMapOvr>
    <a:masterClrMapping/>
  </p:clrMapOvr>
  <p:transition>
    <p:blinds dir="vert"/>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0833" name="文本占位符 197633"/>
          <p:cNvSpPr>
            <a:spLocks noGrp="1"/>
          </p:cNvSpPr>
          <p:nvPr>
            <p:ph idx="1"/>
          </p:nvPr>
        </p:nvSpPr>
        <p:spPr>
          <a:xfrm>
            <a:off x="220663" y="677863"/>
            <a:ext cx="8229600" cy="3886200"/>
          </a:xfrm>
        </p:spPr>
        <p:txBody>
          <a:bodyPr anchor="t" anchorCtr="0"/>
          <a:p>
            <a:pPr>
              <a:lnSpc>
                <a:spcPct val="120000"/>
              </a:lnSpc>
              <a:spcBef>
                <a:spcPts val="25"/>
              </a:spcBef>
            </a:pPr>
            <a:r>
              <a:rPr lang="en-US" altLang="zh-CN" sz="2000"/>
              <a:t>	</a:t>
            </a:r>
            <a:r>
              <a:rPr lang="en-US" altLang="zh-CN" sz="2400" dirty="0">
                <a:latin typeface="微软雅黑" panose="020B0503020204020204" charset="-122"/>
                <a:ea typeface="微软雅黑" panose="020B0503020204020204" charset="-122"/>
                <a:cs typeface="微软雅黑" panose="020B0503020204020204" charset="-122"/>
              </a:rPr>
              <a:t>【</a:t>
            </a:r>
            <a:r>
              <a:rPr lang="zh-CN" altLang="en-US" sz="2400" dirty="0">
                <a:latin typeface="微软雅黑" panose="020B0503020204020204" charset="-122"/>
                <a:ea typeface="微软雅黑" panose="020B0503020204020204" charset="-122"/>
                <a:cs typeface="微软雅黑" panose="020B0503020204020204" charset="-122"/>
              </a:rPr>
              <a:t>例</a:t>
            </a:r>
            <a:r>
              <a:rPr lang="en-US" altLang="zh-CN" sz="2400" dirty="0">
                <a:latin typeface="微软雅黑" panose="020B0503020204020204" charset="-122"/>
                <a:ea typeface="微软雅黑" panose="020B0503020204020204" charset="-122"/>
                <a:cs typeface="微软雅黑" panose="020B0503020204020204" charset="-122"/>
              </a:rPr>
              <a:t>8-1 】</a:t>
            </a:r>
            <a:r>
              <a:rPr lang="zh-CN" altLang="en-US" sz="2400" dirty="0">
                <a:latin typeface="微软雅黑" panose="020B0503020204020204" charset="-122"/>
                <a:ea typeface="微软雅黑" panose="020B0503020204020204" charset="-122"/>
                <a:cs typeface="微软雅黑" panose="020B0503020204020204" charset="-122"/>
              </a:rPr>
              <a:t>某房地产开发公司（增值税一般纳税人）出售一幢写字楼，</a:t>
            </a:r>
            <a:r>
              <a:rPr lang="zh-CN" altLang="en-US" sz="2400" dirty="0">
                <a:solidFill>
                  <a:srgbClr val="FF0000"/>
                </a:solidFill>
                <a:latin typeface="微软雅黑" panose="020B0503020204020204" charset="-122"/>
                <a:ea typeface="微软雅黑" panose="020B0503020204020204" charset="-122"/>
                <a:cs typeface="微软雅黑" panose="020B0503020204020204" charset="-122"/>
              </a:rPr>
              <a:t>收入总额为</a:t>
            </a:r>
            <a:r>
              <a:rPr lang="en-US" altLang="zh-CN" sz="2400" dirty="0">
                <a:solidFill>
                  <a:srgbClr val="FF0000"/>
                </a:solidFill>
                <a:latin typeface="微软雅黑" panose="020B0503020204020204" charset="-122"/>
                <a:ea typeface="微软雅黑" panose="020B0503020204020204" charset="-122"/>
                <a:cs typeface="微软雅黑" panose="020B0503020204020204" charset="-122"/>
              </a:rPr>
              <a:t>10 000</a:t>
            </a:r>
            <a:r>
              <a:rPr lang="zh-CN" altLang="en-US" sz="2400" dirty="0">
                <a:latin typeface="微软雅黑" panose="020B0503020204020204" charset="-122"/>
                <a:ea typeface="微软雅黑" panose="020B0503020204020204" charset="-122"/>
                <a:cs typeface="微软雅黑" panose="020B0503020204020204" charset="-122"/>
              </a:rPr>
              <a:t>万元。开发写字楼的有关支出为</a:t>
            </a:r>
            <a:r>
              <a:rPr lang="en-US" altLang="zh-CN" sz="2400" dirty="0">
                <a:latin typeface="微软雅黑" panose="020B0503020204020204" charset="-122"/>
                <a:ea typeface="微软雅黑" panose="020B0503020204020204" charset="-122"/>
                <a:cs typeface="微软雅黑" panose="020B0503020204020204" charset="-122"/>
              </a:rPr>
              <a:t>:</a:t>
            </a:r>
            <a:r>
              <a:rPr lang="zh-CN" altLang="en-US" sz="2400" dirty="0">
                <a:latin typeface="微软雅黑" panose="020B0503020204020204" charset="-122"/>
                <a:ea typeface="微软雅黑" panose="020B0503020204020204" charset="-122"/>
                <a:cs typeface="微软雅黑" panose="020B0503020204020204" charset="-122"/>
              </a:rPr>
              <a:t>支付地价款及税费</a:t>
            </a:r>
            <a:r>
              <a:rPr lang="en-US" altLang="zh-CN" sz="2400" dirty="0">
                <a:latin typeface="微软雅黑" panose="020B0503020204020204" charset="-122"/>
                <a:ea typeface="微软雅黑" panose="020B0503020204020204" charset="-122"/>
                <a:cs typeface="微软雅黑" panose="020B0503020204020204" charset="-122"/>
              </a:rPr>
              <a:t>1 000</a:t>
            </a:r>
            <a:r>
              <a:rPr lang="zh-CN" altLang="en-US" sz="2400" dirty="0">
                <a:latin typeface="微软雅黑" panose="020B0503020204020204" charset="-122"/>
                <a:ea typeface="微软雅黑" panose="020B0503020204020204" charset="-122"/>
                <a:cs typeface="微软雅黑" panose="020B0503020204020204" charset="-122"/>
              </a:rPr>
              <a:t>万元；房地产开发成本</a:t>
            </a:r>
            <a:r>
              <a:rPr lang="en-US" altLang="zh-CN" sz="2400" dirty="0">
                <a:latin typeface="微软雅黑" panose="020B0503020204020204" charset="-122"/>
                <a:ea typeface="微软雅黑" panose="020B0503020204020204" charset="-122"/>
                <a:cs typeface="微软雅黑" panose="020B0503020204020204" charset="-122"/>
              </a:rPr>
              <a:t>3 200</a:t>
            </a:r>
            <a:r>
              <a:rPr lang="zh-CN" altLang="en-US" sz="2400" dirty="0">
                <a:latin typeface="微软雅黑" panose="020B0503020204020204" charset="-122"/>
                <a:ea typeface="微软雅黑" panose="020B0503020204020204" charset="-122"/>
                <a:cs typeface="微软雅黑" panose="020B0503020204020204" charset="-122"/>
              </a:rPr>
              <a:t>万元；财务费用中的利息支出为</a:t>
            </a:r>
            <a:r>
              <a:rPr lang="en-US" altLang="zh-CN" sz="2400" dirty="0">
                <a:latin typeface="微软雅黑" panose="020B0503020204020204" charset="-122"/>
                <a:ea typeface="微软雅黑" panose="020B0503020204020204" charset="-122"/>
                <a:cs typeface="微软雅黑" panose="020B0503020204020204" charset="-122"/>
              </a:rPr>
              <a:t>450</a:t>
            </a:r>
            <a:r>
              <a:rPr lang="zh-CN" altLang="en-US" sz="2400" dirty="0">
                <a:latin typeface="微软雅黑" panose="020B0503020204020204" charset="-122"/>
                <a:ea typeface="微软雅黑" panose="020B0503020204020204" charset="-122"/>
                <a:cs typeface="微软雅黑" panose="020B0503020204020204" charset="-122"/>
              </a:rPr>
              <a:t>万元，可按转让项目计算分摊并提供金融机构证明且不超过按商业银行同类同期贷款利率计算的金额，但其中有</a:t>
            </a:r>
            <a:r>
              <a:rPr lang="en-US" altLang="zh-CN" sz="2400" dirty="0">
                <a:latin typeface="微软雅黑" panose="020B0503020204020204" charset="-122"/>
                <a:ea typeface="微软雅黑" panose="020B0503020204020204" charset="-122"/>
                <a:cs typeface="微软雅黑" panose="020B0503020204020204" charset="-122"/>
              </a:rPr>
              <a:t>50</a:t>
            </a:r>
            <a:r>
              <a:rPr lang="zh-CN" altLang="en-US" sz="2400" dirty="0">
                <a:latin typeface="微软雅黑" panose="020B0503020204020204" charset="-122"/>
                <a:ea typeface="微软雅黑" panose="020B0503020204020204" charset="-122"/>
                <a:cs typeface="微软雅黑" panose="020B0503020204020204" charset="-122"/>
              </a:rPr>
              <a:t>万元属于加罚利息；转让环节缴纳的税费共计</a:t>
            </a:r>
            <a:r>
              <a:rPr lang="en-US" altLang="zh-CN" sz="2400" dirty="0">
                <a:latin typeface="微软雅黑" panose="020B0503020204020204" charset="-122"/>
                <a:ea typeface="微软雅黑" panose="020B0503020204020204" charset="-122"/>
                <a:cs typeface="微软雅黑" panose="020B0503020204020204" charset="-122"/>
              </a:rPr>
              <a:t>550</a:t>
            </a:r>
            <a:r>
              <a:rPr lang="zh-CN" altLang="en-US" sz="2400" dirty="0">
                <a:latin typeface="微软雅黑" panose="020B0503020204020204" charset="-122"/>
                <a:ea typeface="微软雅黑" panose="020B0503020204020204" charset="-122"/>
                <a:cs typeface="微软雅黑" panose="020B0503020204020204" charset="-122"/>
              </a:rPr>
              <a:t>万元；该单位其他房地产开发费用计算扣除比例为</a:t>
            </a:r>
            <a:r>
              <a:rPr lang="en-US" altLang="zh-CN" sz="2400" dirty="0">
                <a:latin typeface="微软雅黑" panose="020B0503020204020204" charset="-122"/>
                <a:ea typeface="微软雅黑" panose="020B0503020204020204" charset="-122"/>
                <a:cs typeface="微软雅黑" panose="020B0503020204020204" charset="-122"/>
              </a:rPr>
              <a:t>5%</a:t>
            </a:r>
            <a:r>
              <a:rPr lang="zh-CN" altLang="en-US" sz="2400" dirty="0">
                <a:latin typeface="微软雅黑" panose="020B0503020204020204" charset="-122"/>
                <a:ea typeface="微软雅黑" panose="020B0503020204020204" charset="-122"/>
                <a:cs typeface="微软雅黑" panose="020B0503020204020204" charset="-122"/>
              </a:rPr>
              <a:t>。计算该公司应纳土地增值税税额为多少？</a:t>
            </a:r>
            <a:r>
              <a:rPr lang="zh-CN" altLang="en-US" dirty="0"/>
              <a:t> </a:t>
            </a:r>
            <a:endParaRPr lang="zh-CN" altLang="en-US" dirty="0"/>
          </a:p>
        </p:txBody>
      </p:sp>
      <p:sp>
        <p:nvSpPr>
          <p:cNvPr id="197635" name="文本框 197634"/>
          <p:cNvSpPr txBox="1"/>
          <p:nvPr/>
        </p:nvSpPr>
        <p:spPr>
          <a:xfrm>
            <a:off x="1219200" y="334963"/>
            <a:ext cx="6934200" cy="519113"/>
          </a:xfrm>
          <a:prstGeom prst="rect">
            <a:avLst/>
          </a:prstGeom>
          <a:noFill/>
          <a:ln w="9525">
            <a:noFill/>
          </a:ln>
        </p:spPr>
        <p:txBody>
          <a:bodyPr>
            <a:spAutoFit/>
          </a:bodyPr>
          <a:p>
            <a:pPr>
              <a:spcBef>
                <a:spcPct val="20000"/>
              </a:spcBef>
              <a:buClr>
                <a:schemeClr val="hlink"/>
              </a:buClr>
              <a:buFont typeface="Wingdings" panose="05000000000000000000" pitchFamily="2" charset="2"/>
            </a:pPr>
            <a:r>
              <a:rPr lang="zh-CN" altLang="en-US" sz="2800" noProof="1" dirty="0">
                <a:solidFill>
                  <a:schemeClr val="bg1"/>
                </a:solidFill>
                <a:latin typeface="Arial" panose="020B0604020202020204" pitchFamily="34" charset="0"/>
                <a:ea typeface="宋体" panose="02010600030101010101" pitchFamily="2" charset="-122"/>
                <a:cs typeface="+mn-cs"/>
              </a:rPr>
              <a:t>第二节 土地增值税应纳税额的计算</a:t>
            </a:r>
            <a:r>
              <a:rPr lang="zh-CN" altLang="en-US" sz="2800" noProof="1" dirty="0">
                <a:solidFill>
                  <a:schemeClr val="bg1"/>
                </a:solidFill>
                <a:effectLst>
                  <a:outerShdw blurRad="38100" dist="38100" dir="2700000">
                    <a:srgbClr val="C0C0C0"/>
                  </a:outerShdw>
                </a:effectLst>
                <a:latin typeface="Arial" panose="020B0604020202020204" pitchFamily="34" charset="0"/>
                <a:ea typeface="宋体" panose="02010600030101010101" pitchFamily="2" charset="-122"/>
                <a:cs typeface="+mn-cs"/>
              </a:rPr>
              <a:t> </a:t>
            </a:r>
            <a:endParaRPr lang="zh-CN" altLang="en-US" sz="2800" noProof="1" dirty="0">
              <a:solidFill>
                <a:schemeClr val="bg1"/>
              </a:solidFill>
              <a:effectLst>
                <a:outerShdw blurRad="38100" dist="38100" dir="2700000">
                  <a:srgbClr val="C0C0C0"/>
                </a:outerShdw>
              </a:effectLst>
              <a:latin typeface="Arial" panose="020B0604020202020204" pitchFamily="34" charset="0"/>
              <a:ea typeface="宋体" panose="02010600030101010101" pitchFamily="2" charset="-122"/>
            </a:endParaRPr>
          </a:p>
        </p:txBody>
      </p:sp>
    </p:spTree>
  </p:cSld>
  <p:clrMapOvr>
    <a:masterClrMapping/>
  </p:clrMapOvr>
  <p:transition>
    <p:blinds dir="vert"/>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1857" name="文本占位符 198657"/>
          <p:cNvSpPr>
            <a:spLocks noGrp="1"/>
          </p:cNvSpPr>
          <p:nvPr>
            <p:ph idx="1"/>
          </p:nvPr>
        </p:nvSpPr>
        <p:spPr>
          <a:xfrm>
            <a:off x="0" y="334963"/>
            <a:ext cx="9144000" cy="6523037"/>
          </a:xfrm>
        </p:spPr>
        <p:txBody>
          <a:bodyPr anchor="t" anchorCtr="0"/>
          <a:p>
            <a:pPr>
              <a:lnSpc>
                <a:spcPct val="120000"/>
              </a:lnSpc>
              <a:spcBef>
                <a:spcPts val="20"/>
              </a:spcBef>
              <a:spcAft>
                <a:spcPts val="0"/>
              </a:spcAft>
            </a:pPr>
            <a:r>
              <a:rPr lang="en-US" altLang="zh-CN" sz="2000" dirty="0">
                <a:solidFill>
                  <a:srgbClr val="FF0000"/>
                </a:solidFill>
                <a:latin typeface="微软雅黑" panose="020B0503020204020204" charset="-122"/>
                <a:ea typeface="微软雅黑" panose="020B0503020204020204" charset="-122"/>
                <a:cs typeface="微软雅黑" panose="020B0503020204020204" charset="-122"/>
              </a:rPr>
              <a:t>【</a:t>
            </a:r>
            <a:r>
              <a:rPr lang="zh-CN" altLang="en-US" sz="2000" dirty="0">
                <a:solidFill>
                  <a:srgbClr val="FF0000"/>
                </a:solidFill>
                <a:latin typeface="微软雅黑" panose="020B0503020204020204" charset="-122"/>
                <a:ea typeface="微软雅黑" panose="020B0503020204020204" charset="-122"/>
                <a:cs typeface="微软雅黑" panose="020B0503020204020204" charset="-122"/>
              </a:rPr>
              <a:t>解析</a:t>
            </a:r>
            <a:r>
              <a:rPr lang="en-US" altLang="zh-CN" sz="2000" dirty="0">
                <a:solidFill>
                  <a:srgbClr val="FF0000"/>
                </a:solidFill>
                <a:latin typeface="微软雅黑" panose="020B0503020204020204" charset="-122"/>
                <a:ea typeface="微软雅黑" panose="020B0503020204020204" charset="-122"/>
                <a:cs typeface="微软雅黑" panose="020B0503020204020204" charset="-122"/>
              </a:rPr>
              <a:t>】</a:t>
            </a:r>
            <a:endParaRPr lang="en-US" altLang="zh-CN" sz="2000" dirty="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en-US" altLang="zh-CN" sz="2000" dirty="0">
                <a:latin typeface="微软雅黑" panose="020B0503020204020204" charset="-122"/>
                <a:ea typeface="微软雅黑" panose="020B0503020204020204" charset="-122"/>
                <a:cs typeface="微软雅黑" panose="020B0503020204020204" charset="-122"/>
              </a:rPr>
              <a:t>⑴</a:t>
            </a:r>
            <a:r>
              <a:rPr lang="zh-CN" altLang="en-US" sz="2000" dirty="0">
                <a:latin typeface="微软雅黑" panose="020B0503020204020204" charset="-122"/>
                <a:ea typeface="微软雅黑" panose="020B0503020204020204" charset="-122"/>
                <a:cs typeface="微软雅黑" panose="020B0503020204020204" charset="-122"/>
              </a:rPr>
              <a:t>计算允许扣除的金额</a:t>
            </a:r>
            <a:endParaRPr lang="zh-CN" altLang="en-US" sz="2000" dirty="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dirty="0">
                <a:latin typeface="微软雅黑" panose="020B0503020204020204" charset="-122"/>
                <a:ea typeface="微软雅黑" panose="020B0503020204020204" charset="-122"/>
                <a:cs typeface="微软雅黑" panose="020B0503020204020204" charset="-122"/>
              </a:rPr>
              <a:t>支付的地价款及税费</a:t>
            </a:r>
            <a:r>
              <a:rPr lang="en-US" altLang="zh-CN" sz="2000" dirty="0">
                <a:latin typeface="微软雅黑" panose="020B0503020204020204" charset="-122"/>
                <a:ea typeface="微软雅黑" panose="020B0503020204020204" charset="-122"/>
                <a:cs typeface="微软雅黑" panose="020B0503020204020204" charset="-122"/>
              </a:rPr>
              <a:t>1 000</a:t>
            </a:r>
            <a:r>
              <a:rPr lang="zh-CN" altLang="en-US" sz="2000" dirty="0">
                <a:latin typeface="微软雅黑" panose="020B0503020204020204" charset="-122"/>
                <a:ea typeface="微软雅黑" panose="020B0503020204020204" charset="-122"/>
                <a:cs typeface="微软雅黑" panose="020B0503020204020204" charset="-122"/>
              </a:rPr>
              <a:t>万元，房地产开发成本</a:t>
            </a:r>
            <a:r>
              <a:rPr lang="en-US" altLang="zh-CN" sz="2000" dirty="0">
                <a:latin typeface="微软雅黑" panose="020B0503020204020204" charset="-122"/>
                <a:ea typeface="微软雅黑" panose="020B0503020204020204" charset="-122"/>
                <a:cs typeface="微软雅黑" panose="020B0503020204020204" charset="-122"/>
              </a:rPr>
              <a:t>3 200</a:t>
            </a:r>
            <a:r>
              <a:rPr lang="zh-CN" altLang="en-US" sz="2000" dirty="0">
                <a:latin typeface="微软雅黑" panose="020B0503020204020204" charset="-122"/>
                <a:ea typeface="微软雅黑" panose="020B0503020204020204" charset="-122"/>
                <a:cs typeface="微软雅黑" panose="020B0503020204020204" charset="-122"/>
              </a:rPr>
              <a:t>万元</a:t>
            </a:r>
            <a:endParaRPr lang="zh-CN" altLang="en-US" sz="2000" dirty="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dirty="0">
                <a:latin typeface="微软雅黑" panose="020B0503020204020204" charset="-122"/>
                <a:ea typeface="微软雅黑" panose="020B0503020204020204" charset="-122"/>
                <a:cs typeface="微软雅黑" panose="020B0503020204020204" charset="-122"/>
              </a:rPr>
              <a:t>房地产开发费用</a:t>
            </a:r>
            <a:r>
              <a:rPr lang="en-US" altLang="zh-CN" sz="2000" dirty="0">
                <a:latin typeface="微软雅黑" panose="020B0503020204020204" charset="-122"/>
                <a:ea typeface="微软雅黑" panose="020B0503020204020204" charset="-122"/>
                <a:cs typeface="微软雅黑" panose="020B0503020204020204" charset="-122"/>
              </a:rPr>
              <a:t>=450-50+</a:t>
            </a:r>
            <a:r>
              <a:rPr lang="zh-CN" altLang="en-US" sz="2000" dirty="0">
                <a:latin typeface="微软雅黑" panose="020B0503020204020204" charset="-122"/>
                <a:ea typeface="微软雅黑" panose="020B0503020204020204" charset="-122"/>
                <a:cs typeface="微软雅黑" panose="020B0503020204020204" charset="-122"/>
              </a:rPr>
              <a:t>（</a:t>
            </a:r>
            <a:r>
              <a:rPr lang="en-US" altLang="zh-CN" sz="2000" dirty="0">
                <a:latin typeface="微软雅黑" panose="020B0503020204020204" charset="-122"/>
                <a:ea typeface="微软雅黑" panose="020B0503020204020204" charset="-122"/>
                <a:cs typeface="微软雅黑" panose="020B0503020204020204" charset="-122"/>
              </a:rPr>
              <a:t>1 000+3 200</a:t>
            </a:r>
            <a:r>
              <a:rPr lang="zh-CN" altLang="en-US" sz="2000" dirty="0">
                <a:latin typeface="微软雅黑" panose="020B0503020204020204" charset="-122"/>
                <a:ea typeface="微软雅黑" panose="020B0503020204020204" charset="-122"/>
                <a:cs typeface="微软雅黑" panose="020B0503020204020204" charset="-122"/>
              </a:rPr>
              <a:t>）</a:t>
            </a:r>
            <a:r>
              <a:rPr lang="zh-CN" altLang="en-US" sz="2000" dirty="0">
                <a:latin typeface="微软雅黑" panose="020B0503020204020204" charset="-122"/>
                <a:ea typeface="微软雅黑" panose="020B0503020204020204" charset="-122"/>
                <a:cs typeface="微软雅黑" panose="020B0503020204020204" charset="-122"/>
                <a:sym typeface="宋体" panose="02010600030101010101" pitchFamily="2" charset="-122"/>
              </a:rPr>
              <a:t>×</a:t>
            </a:r>
            <a:r>
              <a:rPr lang="en-US" altLang="zh-CN" sz="2000" dirty="0">
                <a:latin typeface="微软雅黑" panose="020B0503020204020204" charset="-122"/>
                <a:ea typeface="微软雅黑" panose="020B0503020204020204" charset="-122"/>
                <a:cs typeface="微软雅黑" panose="020B0503020204020204" charset="-122"/>
              </a:rPr>
              <a:t>5%=610</a:t>
            </a:r>
            <a:r>
              <a:rPr lang="zh-CN" altLang="en-US" sz="2000" dirty="0">
                <a:latin typeface="微软雅黑" panose="020B0503020204020204" charset="-122"/>
                <a:ea typeface="微软雅黑" panose="020B0503020204020204" charset="-122"/>
                <a:cs typeface="微软雅黑" panose="020B0503020204020204" charset="-122"/>
              </a:rPr>
              <a:t>（万元）</a:t>
            </a:r>
            <a:endParaRPr lang="zh-CN" altLang="en-US" sz="2000" dirty="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dirty="0">
                <a:latin typeface="微软雅黑" panose="020B0503020204020204" charset="-122"/>
                <a:ea typeface="微软雅黑" panose="020B0503020204020204" charset="-122"/>
                <a:cs typeface="微软雅黑" panose="020B0503020204020204" charset="-122"/>
              </a:rPr>
              <a:t>允许扣除的税费</a:t>
            </a:r>
            <a:r>
              <a:rPr lang="en-US" altLang="zh-CN" sz="2000" dirty="0">
                <a:latin typeface="微软雅黑" panose="020B0503020204020204" charset="-122"/>
                <a:ea typeface="微软雅黑" panose="020B0503020204020204" charset="-122"/>
                <a:cs typeface="微软雅黑" panose="020B0503020204020204" charset="-122"/>
              </a:rPr>
              <a:t>550</a:t>
            </a:r>
            <a:r>
              <a:rPr lang="zh-CN" altLang="en-US" sz="2000" dirty="0">
                <a:latin typeface="微软雅黑" panose="020B0503020204020204" charset="-122"/>
                <a:ea typeface="微软雅黑" panose="020B0503020204020204" charset="-122"/>
                <a:cs typeface="微软雅黑" panose="020B0503020204020204" charset="-122"/>
              </a:rPr>
              <a:t>万元，</a:t>
            </a:r>
            <a:endParaRPr lang="zh-CN" altLang="en-US" sz="2000" dirty="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dirty="0">
                <a:latin typeface="微软雅黑" panose="020B0503020204020204" charset="-122"/>
                <a:ea typeface="微软雅黑" panose="020B0503020204020204" charset="-122"/>
                <a:cs typeface="微软雅黑" panose="020B0503020204020204" charset="-122"/>
              </a:rPr>
              <a:t>加计</a:t>
            </a:r>
            <a:r>
              <a:rPr lang="en-US" altLang="zh-CN" sz="2000" dirty="0">
                <a:latin typeface="微软雅黑" panose="020B0503020204020204" charset="-122"/>
                <a:ea typeface="微软雅黑" panose="020B0503020204020204" charset="-122"/>
                <a:cs typeface="微软雅黑" panose="020B0503020204020204" charset="-122"/>
              </a:rPr>
              <a:t>20%</a:t>
            </a:r>
            <a:r>
              <a:rPr lang="zh-CN" altLang="en-US" sz="2000" dirty="0">
                <a:latin typeface="微软雅黑" panose="020B0503020204020204" charset="-122"/>
                <a:ea typeface="微软雅黑" panose="020B0503020204020204" charset="-122"/>
                <a:cs typeface="微软雅黑" panose="020B0503020204020204" charset="-122"/>
              </a:rPr>
              <a:t>的扣除额</a:t>
            </a:r>
            <a:r>
              <a:rPr lang="en-US" altLang="zh-CN" sz="2000" dirty="0">
                <a:latin typeface="微软雅黑" panose="020B0503020204020204" charset="-122"/>
                <a:ea typeface="微软雅黑" panose="020B0503020204020204" charset="-122"/>
                <a:cs typeface="微软雅黑" panose="020B0503020204020204" charset="-122"/>
              </a:rPr>
              <a:t>=</a:t>
            </a:r>
            <a:r>
              <a:rPr lang="zh-CN" altLang="en-US" sz="2000" dirty="0">
                <a:latin typeface="微软雅黑" panose="020B0503020204020204" charset="-122"/>
                <a:ea typeface="微软雅黑" panose="020B0503020204020204" charset="-122"/>
                <a:cs typeface="微软雅黑" panose="020B0503020204020204" charset="-122"/>
              </a:rPr>
              <a:t>（</a:t>
            </a:r>
            <a:r>
              <a:rPr lang="en-US" altLang="zh-CN" sz="2000" dirty="0">
                <a:latin typeface="微软雅黑" panose="020B0503020204020204" charset="-122"/>
                <a:ea typeface="微软雅黑" panose="020B0503020204020204" charset="-122"/>
                <a:cs typeface="微软雅黑" panose="020B0503020204020204" charset="-122"/>
              </a:rPr>
              <a:t>1 000+3 200</a:t>
            </a:r>
            <a:r>
              <a:rPr lang="zh-CN" altLang="en-US" sz="2000" dirty="0">
                <a:latin typeface="微软雅黑" panose="020B0503020204020204" charset="-122"/>
                <a:ea typeface="微软雅黑" panose="020B0503020204020204" charset="-122"/>
                <a:cs typeface="微软雅黑" panose="020B0503020204020204" charset="-122"/>
              </a:rPr>
              <a:t>）</a:t>
            </a:r>
            <a:r>
              <a:rPr lang="zh-CN" altLang="en-US" sz="2000" dirty="0">
                <a:latin typeface="微软雅黑" panose="020B0503020204020204" charset="-122"/>
                <a:ea typeface="微软雅黑" panose="020B0503020204020204" charset="-122"/>
                <a:cs typeface="微软雅黑" panose="020B0503020204020204" charset="-122"/>
                <a:sym typeface="宋体" panose="02010600030101010101" pitchFamily="2" charset="-122"/>
              </a:rPr>
              <a:t>×</a:t>
            </a:r>
            <a:r>
              <a:rPr lang="en-US" altLang="zh-CN" sz="2000" dirty="0">
                <a:latin typeface="微软雅黑" panose="020B0503020204020204" charset="-122"/>
                <a:ea typeface="微软雅黑" panose="020B0503020204020204" charset="-122"/>
                <a:cs typeface="微软雅黑" panose="020B0503020204020204" charset="-122"/>
              </a:rPr>
              <a:t>20%=840</a:t>
            </a:r>
            <a:r>
              <a:rPr lang="zh-CN" altLang="en-US" sz="2000" dirty="0">
                <a:latin typeface="微软雅黑" panose="020B0503020204020204" charset="-122"/>
                <a:ea typeface="微软雅黑" panose="020B0503020204020204" charset="-122"/>
                <a:cs typeface="微软雅黑" panose="020B0503020204020204" charset="-122"/>
              </a:rPr>
              <a:t>（万元）</a:t>
            </a:r>
            <a:endParaRPr lang="zh-CN" altLang="en-US" sz="2000" dirty="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dirty="0">
                <a:latin typeface="微软雅黑" panose="020B0503020204020204" charset="-122"/>
                <a:ea typeface="微软雅黑" panose="020B0503020204020204" charset="-122"/>
                <a:cs typeface="微软雅黑" panose="020B0503020204020204" charset="-122"/>
              </a:rPr>
              <a:t>允许扣除的金额合计</a:t>
            </a:r>
            <a:r>
              <a:rPr lang="en-US" altLang="zh-CN" sz="2000" dirty="0">
                <a:latin typeface="微软雅黑" panose="020B0503020204020204" charset="-122"/>
                <a:ea typeface="微软雅黑" panose="020B0503020204020204" charset="-122"/>
                <a:cs typeface="微软雅黑" panose="020B0503020204020204" charset="-122"/>
              </a:rPr>
              <a:t>=1 000+3 200+610+550+840=6 200</a:t>
            </a:r>
            <a:r>
              <a:rPr lang="zh-CN" altLang="en-US" sz="2000" dirty="0">
                <a:latin typeface="微软雅黑" panose="020B0503020204020204" charset="-122"/>
                <a:ea typeface="微软雅黑" panose="020B0503020204020204" charset="-122"/>
                <a:cs typeface="微软雅黑" panose="020B0503020204020204" charset="-122"/>
              </a:rPr>
              <a:t>（万元）</a:t>
            </a:r>
            <a:endParaRPr lang="zh-CN" altLang="en-US" sz="2000" dirty="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dirty="0">
                <a:latin typeface="微软雅黑" panose="020B0503020204020204" charset="-122"/>
                <a:ea typeface="微软雅黑" panose="020B0503020204020204" charset="-122"/>
                <a:cs typeface="微软雅黑" panose="020B0503020204020204" charset="-122"/>
              </a:rPr>
              <a:t>⑵计算增值额</a:t>
            </a:r>
            <a:endParaRPr lang="zh-CN" altLang="en-US" sz="2000" dirty="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dirty="0">
                <a:latin typeface="微软雅黑" panose="020B0503020204020204" charset="-122"/>
                <a:ea typeface="微软雅黑" panose="020B0503020204020204" charset="-122"/>
                <a:cs typeface="微软雅黑" panose="020B0503020204020204" charset="-122"/>
              </a:rPr>
              <a:t>增值额</a:t>
            </a:r>
            <a:r>
              <a:rPr lang="en-US" altLang="zh-CN" sz="2000" dirty="0">
                <a:latin typeface="微软雅黑" panose="020B0503020204020204" charset="-122"/>
                <a:ea typeface="微软雅黑" panose="020B0503020204020204" charset="-122"/>
                <a:cs typeface="微软雅黑" panose="020B0503020204020204" charset="-122"/>
              </a:rPr>
              <a:t>=10 000-6 200=3 800</a:t>
            </a:r>
            <a:r>
              <a:rPr lang="zh-CN" altLang="en-US" sz="2000" dirty="0">
                <a:latin typeface="微软雅黑" panose="020B0503020204020204" charset="-122"/>
                <a:ea typeface="微软雅黑" panose="020B0503020204020204" charset="-122"/>
                <a:cs typeface="微软雅黑" panose="020B0503020204020204" charset="-122"/>
              </a:rPr>
              <a:t>（万元）</a:t>
            </a:r>
            <a:endParaRPr lang="zh-CN" altLang="en-US" sz="2000" dirty="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dirty="0">
                <a:latin typeface="微软雅黑" panose="020B0503020204020204" charset="-122"/>
                <a:ea typeface="微软雅黑" panose="020B0503020204020204" charset="-122"/>
                <a:cs typeface="微软雅黑" panose="020B0503020204020204" charset="-122"/>
              </a:rPr>
              <a:t>⑶计算增值率，确定税率和速算扣除系数</a:t>
            </a:r>
            <a:endParaRPr lang="zh-CN" altLang="en-US" sz="2000" dirty="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dirty="0">
                <a:latin typeface="微软雅黑" panose="020B0503020204020204" charset="-122"/>
                <a:ea typeface="微软雅黑" panose="020B0503020204020204" charset="-122"/>
                <a:cs typeface="微软雅黑" panose="020B0503020204020204" charset="-122"/>
              </a:rPr>
              <a:t>增值率</a:t>
            </a:r>
            <a:r>
              <a:rPr lang="en-US" altLang="zh-CN" sz="2000" dirty="0">
                <a:latin typeface="微软雅黑" panose="020B0503020204020204" charset="-122"/>
                <a:ea typeface="微软雅黑" panose="020B0503020204020204" charset="-122"/>
                <a:cs typeface="微软雅黑" panose="020B0503020204020204" charset="-122"/>
              </a:rPr>
              <a:t>=3 800÷6 200</a:t>
            </a:r>
            <a:r>
              <a:rPr lang="zh-CN" altLang="en-US" sz="2000" dirty="0">
                <a:latin typeface="微软雅黑" panose="020B0503020204020204" charset="-122"/>
                <a:ea typeface="微软雅黑" panose="020B0503020204020204" charset="-122"/>
                <a:cs typeface="微软雅黑" panose="020B0503020204020204" charset="-122"/>
                <a:sym typeface="宋体" panose="02010600030101010101" pitchFamily="2" charset="-122"/>
              </a:rPr>
              <a:t>×</a:t>
            </a:r>
            <a:r>
              <a:rPr lang="en-US" altLang="zh-CN" sz="2000" dirty="0">
                <a:latin typeface="微软雅黑" panose="020B0503020204020204" charset="-122"/>
                <a:ea typeface="微软雅黑" panose="020B0503020204020204" charset="-122"/>
                <a:cs typeface="微软雅黑" panose="020B0503020204020204" charset="-122"/>
              </a:rPr>
              <a:t>100%=61.29%</a:t>
            </a:r>
            <a:endParaRPr lang="en-US" altLang="zh-CN" sz="2000" dirty="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dirty="0">
                <a:latin typeface="微软雅黑" panose="020B0503020204020204" charset="-122"/>
                <a:ea typeface="微软雅黑" panose="020B0503020204020204" charset="-122"/>
                <a:cs typeface="微软雅黑" panose="020B0503020204020204" charset="-122"/>
              </a:rPr>
              <a:t>查“</a:t>
            </a:r>
            <a:r>
              <a:rPr lang="zh-CN" altLang="en-US" sz="2000" dirty="0">
                <a:latin typeface="微软雅黑" panose="020B0503020204020204" charset="-122"/>
                <a:ea typeface="微软雅黑" panose="020B0503020204020204" charset="-122"/>
                <a:cs typeface="微软雅黑" panose="020B0503020204020204" charset="-122"/>
                <a:hlinkClick r:id="rId1" action="ppaction://hlinksldjump"/>
              </a:rPr>
              <a:t>土地增值税税率表</a:t>
            </a:r>
            <a:r>
              <a:rPr lang="zh-CN" altLang="en-US" sz="2000" dirty="0">
                <a:latin typeface="微软雅黑" panose="020B0503020204020204" charset="-122"/>
                <a:ea typeface="微软雅黑" panose="020B0503020204020204" charset="-122"/>
                <a:cs typeface="微软雅黑" panose="020B0503020204020204" charset="-122"/>
              </a:rPr>
              <a:t>”，确定适用税率为</a:t>
            </a:r>
            <a:r>
              <a:rPr lang="en-US" altLang="zh-CN" sz="2000" dirty="0">
                <a:latin typeface="微软雅黑" panose="020B0503020204020204" charset="-122"/>
                <a:ea typeface="微软雅黑" panose="020B0503020204020204" charset="-122"/>
                <a:cs typeface="微软雅黑" panose="020B0503020204020204" charset="-122"/>
              </a:rPr>
              <a:t>40%</a:t>
            </a:r>
            <a:r>
              <a:rPr lang="zh-CN" altLang="en-US" sz="2000" dirty="0">
                <a:latin typeface="微软雅黑" panose="020B0503020204020204" charset="-122"/>
                <a:ea typeface="微软雅黑" panose="020B0503020204020204" charset="-122"/>
                <a:cs typeface="微软雅黑" panose="020B0503020204020204" charset="-122"/>
              </a:rPr>
              <a:t>、速算扣除系数为</a:t>
            </a:r>
            <a:r>
              <a:rPr lang="en-US" altLang="zh-CN" sz="2000" dirty="0">
                <a:latin typeface="微软雅黑" panose="020B0503020204020204" charset="-122"/>
                <a:ea typeface="微软雅黑" panose="020B0503020204020204" charset="-122"/>
                <a:cs typeface="微软雅黑" panose="020B0503020204020204" charset="-122"/>
              </a:rPr>
              <a:t>5%</a:t>
            </a:r>
            <a:endParaRPr lang="en-US" altLang="zh-CN" sz="2000" dirty="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en-US" altLang="zh-CN" sz="2000" dirty="0">
                <a:latin typeface="微软雅黑" panose="020B0503020204020204" charset="-122"/>
                <a:ea typeface="微软雅黑" panose="020B0503020204020204" charset="-122"/>
                <a:cs typeface="微软雅黑" panose="020B0503020204020204" charset="-122"/>
              </a:rPr>
              <a:t>⑷</a:t>
            </a:r>
            <a:r>
              <a:rPr lang="zh-CN" altLang="en-US" sz="2000" dirty="0">
                <a:latin typeface="微软雅黑" panose="020B0503020204020204" charset="-122"/>
                <a:ea typeface="微软雅黑" panose="020B0503020204020204" charset="-122"/>
                <a:cs typeface="微软雅黑" panose="020B0503020204020204" charset="-122"/>
              </a:rPr>
              <a:t>计算应纳税额</a:t>
            </a:r>
            <a:endParaRPr lang="zh-CN" altLang="en-US" sz="2000" dirty="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dirty="0">
                <a:latin typeface="微软雅黑" panose="020B0503020204020204" charset="-122"/>
                <a:ea typeface="微软雅黑" panose="020B0503020204020204" charset="-122"/>
                <a:cs typeface="微软雅黑" panose="020B0503020204020204" charset="-122"/>
              </a:rPr>
              <a:t>应纳税额</a:t>
            </a:r>
            <a:r>
              <a:rPr lang="en-US" altLang="zh-CN" sz="2000" dirty="0">
                <a:latin typeface="微软雅黑" panose="020B0503020204020204" charset="-122"/>
                <a:ea typeface="微软雅黑" panose="020B0503020204020204" charset="-122"/>
                <a:cs typeface="微软雅黑" panose="020B0503020204020204" charset="-122"/>
              </a:rPr>
              <a:t>=3 800</a:t>
            </a:r>
            <a:r>
              <a:rPr lang="zh-CN" altLang="en-US" sz="2000" dirty="0">
                <a:latin typeface="微软雅黑" panose="020B0503020204020204" charset="-122"/>
                <a:ea typeface="微软雅黑" panose="020B0503020204020204" charset="-122"/>
                <a:cs typeface="微软雅黑" panose="020B0503020204020204" charset="-122"/>
                <a:sym typeface="宋体" panose="02010600030101010101" pitchFamily="2" charset="-122"/>
              </a:rPr>
              <a:t>×</a:t>
            </a:r>
            <a:r>
              <a:rPr lang="en-US" altLang="zh-CN" sz="2000" dirty="0">
                <a:latin typeface="微软雅黑" panose="020B0503020204020204" charset="-122"/>
                <a:ea typeface="微软雅黑" panose="020B0503020204020204" charset="-122"/>
                <a:cs typeface="微软雅黑" panose="020B0503020204020204" charset="-122"/>
              </a:rPr>
              <a:t>40%-6 200</a:t>
            </a:r>
            <a:r>
              <a:rPr lang="zh-CN" altLang="en-US" sz="2000" dirty="0">
                <a:latin typeface="微软雅黑" panose="020B0503020204020204" charset="-122"/>
                <a:ea typeface="微软雅黑" panose="020B0503020204020204" charset="-122"/>
                <a:cs typeface="微软雅黑" panose="020B0503020204020204" charset="-122"/>
                <a:sym typeface="宋体" panose="02010600030101010101" pitchFamily="2" charset="-122"/>
              </a:rPr>
              <a:t>×</a:t>
            </a:r>
            <a:r>
              <a:rPr lang="en-US" altLang="zh-CN" sz="2000" dirty="0">
                <a:latin typeface="微软雅黑" panose="020B0503020204020204" charset="-122"/>
                <a:ea typeface="微软雅黑" panose="020B0503020204020204" charset="-122"/>
                <a:cs typeface="微软雅黑" panose="020B0503020204020204" charset="-122"/>
              </a:rPr>
              <a:t>5%=1 210</a:t>
            </a:r>
            <a:r>
              <a:rPr lang="zh-CN" altLang="en-US" sz="2000" dirty="0">
                <a:latin typeface="微软雅黑" panose="020B0503020204020204" charset="-122"/>
                <a:ea typeface="微软雅黑" panose="020B0503020204020204" charset="-122"/>
                <a:cs typeface="微软雅黑" panose="020B0503020204020204" charset="-122"/>
              </a:rPr>
              <a:t>（万元） </a:t>
            </a:r>
            <a:endParaRPr lang="zh-CN" altLang="en-US" sz="2000" dirty="0">
              <a:latin typeface="微软雅黑" panose="020B0503020204020204" charset="-122"/>
              <a:ea typeface="微软雅黑" panose="020B0503020204020204" charset="-122"/>
              <a:cs typeface="微软雅黑" panose="020B0503020204020204" charset="-122"/>
            </a:endParaRPr>
          </a:p>
        </p:txBody>
      </p:sp>
      <p:sp>
        <p:nvSpPr>
          <p:cNvPr id="198659" name="文本框 198658"/>
          <p:cNvSpPr txBox="1"/>
          <p:nvPr/>
        </p:nvSpPr>
        <p:spPr>
          <a:xfrm>
            <a:off x="1219200" y="334963"/>
            <a:ext cx="6934200" cy="519113"/>
          </a:xfrm>
          <a:prstGeom prst="rect">
            <a:avLst/>
          </a:prstGeom>
          <a:noFill/>
          <a:ln w="9525">
            <a:noFill/>
          </a:ln>
        </p:spPr>
        <p:txBody>
          <a:bodyPr>
            <a:spAutoFit/>
          </a:bodyPr>
          <a:p>
            <a:pPr>
              <a:spcBef>
                <a:spcPct val="20000"/>
              </a:spcBef>
              <a:buClr>
                <a:schemeClr val="hlink"/>
              </a:buClr>
              <a:buFont typeface="Wingdings" panose="05000000000000000000" pitchFamily="2" charset="2"/>
            </a:pPr>
            <a:r>
              <a:rPr lang="zh-CN" altLang="en-US" sz="2800" noProof="1" dirty="0">
                <a:solidFill>
                  <a:schemeClr val="bg1"/>
                </a:solidFill>
                <a:latin typeface="Arial" panose="020B0604020202020204" pitchFamily="34" charset="0"/>
                <a:ea typeface="宋体" panose="02010600030101010101" pitchFamily="2" charset="-122"/>
                <a:cs typeface="+mn-cs"/>
              </a:rPr>
              <a:t>第二节 土地增值税应纳税额的计算</a:t>
            </a:r>
            <a:r>
              <a:rPr lang="zh-CN" altLang="en-US" sz="2800" noProof="1" dirty="0">
                <a:solidFill>
                  <a:schemeClr val="bg1"/>
                </a:solidFill>
                <a:effectLst>
                  <a:outerShdw blurRad="38100" dist="38100" dir="2700000">
                    <a:srgbClr val="C0C0C0"/>
                  </a:outerShdw>
                </a:effectLst>
                <a:latin typeface="Arial" panose="020B0604020202020204" pitchFamily="34" charset="0"/>
                <a:ea typeface="宋体" panose="02010600030101010101" pitchFamily="2" charset="-122"/>
                <a:cs typeface="+mn-cs"/>
              </a:rPr>
              <a:t> </a:t>
            </a:r>
            <a:endParaRPr lang="zh-CN" altLang="en-US" sz="2800" noProof="1" dirty="0">
              <a:solidFill>
                <a:schemeClr val="bg1"/>
              </a:solidFill>
              <a:effectLst>
                <a:outerShdw blurRad="38100" dist="38100" dir="2700000">
                  <a:srgbClr val="C0C0C0"/>
                </a:outerShdw>
              </a:effectLst>
              <a:latin typeface="Arial" panose="020B0604020202020204" pitchFamily="34" charset="0"/>
              <a:ea typeface="宋体" panose="02010600030101010101" pitchFamily="2" charset="-122"/>
            </a:endParaRPr>
          </a:p>
        </p:txBody>
      </p:sp>
    </p:spTree>
  </p:cSld>
  <p:clrMapOvr>
    <a:masterClrMapping/>
  </p:clrMapOvr>
  <p:transition>
    <p:blinds dir="vert"/>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595870" cy="3908494"/>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46" y="3998"/>
              <a:ext cx="6996" cy="2727"/>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lang="en-US" altLang="zh-CN" sz="1400" spc="200">
                  <a:solidFill>
                    <a:srgbClr val="FF0000"/>
                  </a:solidFill>
                  <a:uFillTx/>
                  <a:latin typeface="微软雅黑" panose="020B0503020204020204" charset="-122"/>
                  <a:ea typeface="微软雅黑" panose="020B0503020204020204" charset="-122"/>
                  <a:cs typeface="微软雅黑" panose="020B0503020204020204" charset="-122"/>
                </a:rPr>
                <a:t> </a:t>
              </a:r>
              <a:r>
                <a:rPr lang="en-US" altLang="zh-CN" spc="200">
                  <a:solidFill>
                    <a:srgbClr val="FF0000"/>
                  </a:solidFill>
                  <a:uFillTx/>
                  <a:latin typeface="微软雅黑" panose="020B0503020204020204" charset="-122"/>
                  <a:ea typeface="微软雅黑" panose="020B0503020204020204" charset="-122"/>
                  <a:cs typeface="微软雅黑" panose="020B0503020204020204" charset="-122"/>
                </a:rPr>
                <a:t> </a:t>
              </a:r>
              <a:r>
                <a:rPr lang="zh-CN" altLang="zh-CN" sz="2000" dirty="0">
                  <a:solidFill>
                    <a:srgbClr val="FF0000"/>
                  </a:solidFill>
                  <a:latin typeface="微软雅黑" panose="020B0503020204020204" charset="-122"/>
                  <a:ea typeface="微软雅黑" panose="020B0503020204020204" charset="-122"/>
                  <a:sym typeface="+mn-ea"/>
                </a:rPr>
                <a:t>【考题</a:t>
              </a:r>
              <a:r>
                <a:rPr lang="en-US" altLang="zh-CN" sz="2000" dirty="0">
                  <a:solidFill>
                    <a:srgbClr val="FF0000"/>
                  </a:solidFill>
                  <a:latin typeface="微软雅黑" panose="020B0503020204020204" charset="-122"/>
                  <a:ea typeface="微软雅黑" panose="020B0503020204020204" charset="-122"/>
                  <a:sym typeface="+mn-ea"/>
                </a:rPr>
                <a:t>·</a:t>
              </a:r>
              <a:r>
                <a:rPr lang="zh-CN" altLang="zh-CN" sz="2000" dirty="0">
                  <a:solidFill>
                    <a:srgbClr val="FF0000"/>
                  </a:solidFill>
                  <a:latin typeface="微软雅黑" panose="020B0503020204020204" charset="-122"/>
                  <a:ea typeface="微软雅黑" panose="020B0503020204020204" charset="-122"/>
                  <a:sym typeface="+mn-ea"/>
                </a:rPr>
                <a:t>单选题】</a:t>
              </a:r>
              <a:r>
                <a:rPr lang="en-US" altLang="zh-CN" sz="2000" dirty="0">
                  <a:latin typeface="微软雅黑" panose="020B0503020204020204" charset="-122"/>
                  <a:ea typeface="微软雅黑" panose="020B0503020204020204" charset="-122"/>
                  <a:sym typeface="+mn-ea"/>
                </a:rPr>
                <a:t>2023</a:t>
              </a:r>
              <a:r>
                <a:rPr lang="zh-CN" altLang="zh-CN" sz="2000" dirty="0">
                  <a:latin typeface="微软雅黑" panose="020B0503020204020204" charset="-122"/>
                  <a:ea typeface="微软雅黑" panose="020B0503020204020204" charset="-122"/>
                  <a:sym typeface="+mn-ea"/>
                </a:rPr>
                <a:t>年</a:t>
              </a:r>
              <a:r>
                <a:rPr lang="en-US" altLang="zh-CN" sz="2000" dirty="0">
                  <a:latin typeface="微软雅黑" panose="020B0503020204020204" charset="-122"/>
                  <a:ea typeface="微软雅黑" panose="020B0503020204020204" charset="-122"/>
                  <a:sym typeface="+mn-ea"/>
                </a:rPr>
                <a:t>5</a:t>
              </a:r>
              <a:r>
                <a:rPr lang="zh-CN" altLang="zh-CN" sz="2000" dirty="0">
                  <a:latin typeface="微软雅黑" panose="020B0503020204020204" charset="-122"/>
                  <a:ea typeface="微软雅黑" panose="020B0503020204020204" charset="-122"/>
                  <a:sym typeface="+mn-ea"/>
                </a:rPr>
                <a:t>月，某国有企业转让</a:t>
              </a:r>
              <a:r>
                <a:rPr lang="en-US" altLang="zh-CN" sz="2000" dirty="0">
                  <a:latin typeface="微软雅黑" panose="020B0503020204020204" charset="-122"/>
                  <a:ea typeface="微软雅黑" panose="020B0503020204020204" charset="-122"/>
                  <a:sym typeface="+mn-ea"/>
                </a:rPr>
                <a:t>2021</a:t>
              </a:r>
              <a:r>
                <a:rPr lang="zh-CN" altLang="zh-CN" sz="2000" dirty="0">
                  <a:latin typeface="微软雅黑" panose="020B0503020204020204" charset="-122"/>
                  <a:ea typeface="微软雅黑" panose="020B0503020204020204" charset="-122"/>
                  <a:sym typeface="+mn-ea"/>
                </a:rPr>
                <a:t>年</a:t>
              </a:r>
              <a:r>
                <a:rPr lang="en-US" altLang="zh-CN" sz="2000" dirty="0">
                  <a:latin typeface="微软雅黑" panose="020B0503020204020204" charset="-122"/>
                  <a:ea typeface="微软雅黑" panose="020B0503020204020204" charset="-122"/>
                  <a:sym typeface="+mn-ea"/>
                </a:rPr>
                <a:t>5</a:t>
              </a:r>
              <a:r>
                <a:rPr lang="zh-CN" altLang="zh-CN" sz="2000" dirty="0">
                  <a:latin typeface="微软雅黑" panose="020B0503020204020204" charset="-122"/>
                  <a:ea typeface="微软雅黑" panose="020B0503020204020204" charset="-122"/>
                  <a:sym typeface="+mn-ea"/>
                </a:rPr>
                <a:t>月在市区购置的一栋办公楼，取得收入</a:t>
              </a:r>
              <a:r>
                <a:rPr lang="en-US" altLang="zh-CN" sz="2000" dirty="0">
                  <a:latin typeface="微软雅黑" panose="020B0503020204020204" charset="-122"/>
                  <a:ea typeface="微软雅黑" panose="020B0503020204020204" charset="-122"/>
                  <a:sym typeface="+mn-ea"/>
                </a:rPr>
                <a:t>10 000</a:t>
              </a:r>
              <a:r>
                <a:rPr lang="zh-CN" altLang="zh-CN" sz="2000" dirty="0">
                  <a:latin typeface="微软雅黑" panose="020B0503020204020204" charset="-122"/>
                  <a:ea typeface="微软雅黑" panose="020B0503020204020204" charset="-122"/>
                  <a:sym typeface="+mn-ea"/>
                </a:rPr>
                <a:t>万元，签订产权转移书据，相关税费</a:t>
              </a:r>
              <a:r>
                <a:rPr lang="en-US" altLang="zh-CN" sz="2000" dirty="0">
                  <a:latin typeface="微软雅黑" panose="020B0503020204020204" charset="-122"/>
                  <a:ea typeface="微软雅黑" panose="020B0503020204020204" charset="-122"/>
                  <a:sym typeface="+mn-ea"/>
                </a:rPr>
                <a:t>115</a:t>
              </a:r>
              <a:r>
                <a:rPr lang="zh-CN" altLang="zh-CN" sz="2000" dirty="0">
                  <a:latin typeface="微软雅黑" panose="020B0503020204020204" charset="-122"/>
                  <a:ea typeface="微软雅黑" panose="020B0503020204020204" charset="-122"/>
                  <a:sym typeface="+mn-ea"/>
                </a:rPr>
                <a:t>万元，</a:t>
              </a:r>
              <a:r>
                <a:rPr lang="en-US" altLang="zh-CN" sz="2000" dirty="0">
                  <a:latin typeface="微软雅黑" panose="020B0503020204020204" charset="-122"/>
                  <a:ea typeface="微软雅黑" panose="020B0503020204020204" charset="-122"/>
                  <a:sym typeface="+mn-ea"/>
                </a:rPr>
                <a:t>2021</a:t>
              </a:r>
              <a:r>
                <a:rPr lang="zh-CN" altLang="zh-CN" sz="2000" dirty="0">
                  <a:latin typeface="微软雅黑" panose="020B0503020204020204" charset="-122"/>
                  <a:ea typeface="微软雅黑" panose="020B0503020204020204" charset="-122"/>
                  <a:sym typeface="+mn-ea"/>
                </a:rPr>
                <a:t>年购买时支付价款</a:t>
              </a:r>
              <a:r>
                <a:rPr lang="en-US" altLang="zh-CN" sz="2000" dirty="0">
                  <a:latin typeface="微软雅黑" panose="020B0503020204020204" charset="-122"/>
                  <a:ea typeface="微软雅黑" panose="020B0503020204020204" charset="-122"/>
                  <a:sym typeface="+mn-ea"/>
                </a:rPr>
                <a:t>8 000 </a:t>
              </a:r>
              <a:r>
                <a:rPr lang="zh-CN" altLang="zh-CN" sz="2000" dirty="0">
                  <a:latin typeface="微软雅黑" panose="020B0503020204020204" charset="-122"/>
                  <a:ea typeface="微软雅黑" panose="020B0503020204020204" charset="-122"/>
                  <a:sym typeface="+mn-ea"/>
                </a:rPr>
                <a:t>万元，办公楼经税务机关认定的重置成本价为</a:t>
              </a:r>
              <a:r>
                <a:rPr lang="en-US" altLang="zh-CN" sz="2000" dirty="0">
                  <a:latin typeface="微软雅黑" panose="020B0503020204020204" charset="-122"/>
                  <a:ea typeface="微软雅黑" panose="020B0503020204020204" charset="-122"/>
                  <a:sym typeface="+mn-ea"/>
                </a:rPr>
                <a:t>12 000</a:t>
              </a:r>
              <a:r>
                <a:rPr lang="zh-CN" altLang="zh-CN" sz="2000" dirty="0">
                  <a:latin typeface="微软雅黑" panose="020B0503020204020204" charset="-122"/>
                  <a:ea typeface="微软雅黑" panose="020B0503020204020204" charset="-122"/>
                  <a:sym typeface="+mn-ea"/>
                </a:rPr>
                <a:t>万元，成新率</a:t>
              </a:r>
              <a:r>
                <a:rPr lang="en-US" altLang="zh-CN" sz="2000" dirty="0">
                  <a:latin typeface="微软雅黑" panose="020B0503020204020204" charset="-122"/>
                  <a:ea typeface="微软雅黑" panose="020B0503020204020204" charset="-122"/>
                  <a:sym typeface="+mn-ea"/>
                </a:rPr>
                <a:t>70%</a:t>
              </a:r>
              <a:r>
                <a:rPr lang="zh-CN" altLang="zh-CN" sz="2000" dirty="0">
                  <a:latin typeface="微软雅黑" panose="020B0503020204020204" charset="-122"/>
                  <a:ea typeface="微软雅黑" panose="020B0503020204020204" charset="-122"/>
                  <a:sym typeface="+mn-ea"/>
                </a:rPr>
                <a:t>。该企业在缴纳土地增值税时计算的增值额为</a:t>
              </a:r>
              <a:r>
                <a:rPr lang="zh-CN" altLang="en-US" sz="2000" dirty="0">
                  <a:latin typeface="微软雅黑" panose="020B0503020204020204" charset="-122"/>
                  <a:ea typeface="微软雅黑" panose="020B0503020204020204" charset="-122"/>
                  <a:sym typeface="+mn-ea"/>
                </a:rPr>
                <a:t>（　）</a:t>
              </a:r>
              <a:r>
                <a:rPr lang="zh-CN" altLang="zh-CN" sz="2000" dirty="0">
                  <a:latin typeface="微软雅黑" panose="020B0503020204020204" charset="-122"/>
                  <a:ea typeface="微软雅黑" panose="020B0503020204020204" charset="-122"/>
                  <a:sym typeface="+mn-ea"/>
                </a:rPr>
                <a:t>万元。</a:t>
              </a:r>
              <a:endParaRPr kumimoji="0" lang="zh-CN" altLang="zh-CN" sz="200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lang="en-US" altLang="zh-CN" sz="2000" dirty="0">
                  <a:latin typeface="微软雅黑" panose="020B0503020204020204" charset="-122"/>
                  <a:ea typeface="微软雅黑" panose="020B0503020204020204" charset="-122"/>
                  <a:sym typeface="+mn-ea"/>
                </a:rPr>
                <a:t>A.400       B.1 485</a:t>
              </a:r>
              <a:endParaRPr kumimoji="0" lang="zh-CN" altLang="zh-CN" sz="200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lang="en-US" altLang="zh-CN" sz="2000" dirty="0">
                  <a:latin typeface="微软雅黑" panose="020B0503020204020204" charset="-122"/>
                  <a:ea typeface="微软雅黑" panose="020B0503020204020204" charset="-122"/>
                  <a:sym typeface="+mn-ea"/>
                </a:rPr>
                <a:t>C.1 490     D.200</a:t>
              </a:r>
              <a:endParaRPr lang="zh-CN" altLang="en-US" sz="2000"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
        <p:nvSpPr>
          <p:cNvPr id="3" name="文本框 2"/>
          <p:cNvSpPr txBox="1"/>
          <p:nvPr/>
        </p:nvSpPr>
        <p:spPr>
          <a:xfrm>
            <a:off x="611505" y="4509135"/>
            <a:ext cx="7746365" cy="1617345"/>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charset="-122"/>
                <a:ea typeface="微软雅黑" panose="020B0503020204020204" charset="-122"/>
                <a:sym typeface="华康少女文字W5(P)" pitchFamily="82" charset="-122"/>
              </a:rPr>
              <a:t>【答案】</a:t>
            </a:r>
            <a:r>
              <a:rPr lang="en-US" altLang="zh-CN" sz="1800" dirty="0">
                <a:solidFill>
                  <a:srgbClr val="FF0000"/>
                </a:solidFill>
                <a:latin typeface="微软雅黑" panose="020B0503020204020204" charset="-122"/>
                <a:ea typeface="微软雅黑" panose="020B0503020204020204" charset="-122"/>
                <a:sym typeface="华康少女文字W5(P)" pitchFamily="82" charset="-122"/>
              </a:rPr>
              <a:t>B</a:t>
            </a:r>
            <a:endParaRPr lang="zh-CN" altLang="zh-CN" sz="1800" dirty="0">
              <a:solidFill>
                <a:srgbClr val="FF0000"/>
              </a:solidFill>
              <a:latin typeface="微软雅黑" panose="020B0503020204020204" charset="-122"/>
              <a:ea typeface="微软雅黑" panose="020B0503020204020204" charset="-122"/>
            </a:endParaRPr>
          </a:p>
          <a:p>
            <a:pPr indent="466725">
              <a:lnSpc>
                <a:spcPct val="140000"/>
              </a:lnSpc>
              <a:buSzTx/>
              <a:buFont typeface="Arial" panose="020B0604020202020204" pitchFamily="34" charset="0"/>
            </a:pPr>
            <a:r>
              <a:rPr lang="zh-CN" altLang="zh-CN" sz="1800" dirty="0">
                <a:solidFill>
                  <a:srgbClr val="FF0000"/>
                </a:solidFill>
                <a:latin typeface="微软雅黑" panose="020B0503020204020204" charset="-122"/>
                <a:ea typeface="微软雅黑" panose="020B0503020204020204" charset="-122"/>
                <a:sym typeface="华康少女文字W5(P)" pitchFamily="82" charset="-122"/>
              </a:rPr>
              <a:t>【解析】</a:t>
            </a:r>
            <a:r>
              <a:rPr lang="zh-CN" altLang="zh-CN" sz="2000" dirty="0">
                <a:latin typeface="微软雅黑" panose="020B0503020204020204" charset="-122"/>
                <a:ea typeface="微软雅黑" panose="020B0503020204020204" charset="-122"/>
                <a:sym typeface="+mn-ea"/>
              </a:rPr>
              <a:t>增值额＝</a:t>
            </a:r>
            <a:r>
              <a:rPr lang="en-US" altLang="zh-CN" sz="2000" dirty="0">
                <a:latin typeface="微软雅黑" panose="020B0503020204020204" charset="-122"/>
                <a:ea typeface="微软雅黑" panose="020B0503020204020204" charset="-122"/>
                <a:sym typeface="+mn-ea"/>
              </a:rPr>
              <a:t>10 000</a:t>
            </a:r>
            <a:r>
              <a:rPr lang="zh-CN" altLang="zh-CN" sz="2000" dirty="0">
                <a:latin typeface="微软雅黑" panose="020B0503020204020204" charset="-122"/>
                <a:ea typeface="微软雅黑" panose="020B0503020204020204" charset="-122"/>
                <a:sym typeface="+mn-ea"/>
              </a:rPr>
              <a:t>－</a:t>
            </a:r>
            <a:r>
              <a:rPr lang="en-US" altLang="zh-CN" sz="2000" dirty="0">
                <a:latin typeface="微软雅黑" panose="020B0503020204020204" charset="-122"/>
                <a:ea typeface="微软雅黑" panose="020B0503020204020204" charset="-122"/>
                <a:sym typeface="+mn-ea"/>
              </a:rPr>
              <a:t>115</a:t>
            </a:r>
            <a:r>
              <a:rPr lang="zh-CN" altLang="zh-CN" sz="2000" dirty="0">
                <a:latin typeface="微软雅黑" panose="020B0503020204020204" charset="-122"/>
                <a:ea typeface="微软雅黑" panose="020B0503020204020204" charset="-122"/>
                <a:sym typeface="+mn-ea"/>
              </a:rPr>
              <a:t>－</a:t>
            </a:r>
            <a:r>
              <a:rPr lang="en-US" altLang="zh-CN" sz="2000" dirty="0">
                <a:latin typeface="微软雅黑" panose="020B0503020204020204" charset="-122"/>
                <a:ea typeface="微软雅黑" panose="020B0503020204020204" charset="-122"/>
                <a:sym typeface="+mn-ea"/>
              </a:rPr>
              <a:t>12 000</a:t>
            </a:r>
            <a:r>
              <a:rPr lang="zh-CN" altLang="zh-CN" sz="2000" dirty="0">
                <a:latin typeface="微软雅黑" panose="020B0503020204020204" charset="-122"/>
                <a:ea typeface="微软雅黑" panose="020B0503020204020204" charset="-122"/>
                <a:sym typeface="+mn-ea"/>
              </a:rPr>
              <a:t>×</a:t>
            </a:r>
            <a:r>
              <a:rPr lang="en-US" altLang="zh-CN" sz="2000" dirty="0">
                <a:latin typeface="微软雅黑" panose="020B0503020204020204" charset="-122"/>
                <a:ea typeface="微软雅黑" panose="020B0503020204020204" charset="-122"/>
                <a:sym typeface="+mn-ea"/>
              </a:rPr>
              <a:t>70%</a:t>
            </a:r>
            <a:r>
              <a:rPr lang="zh-CN" altLang="zh-CN" sz="2000" dirty="0">
                <a:latin typeface="微软雅黑" panose="020B0503020204020204" charset="-122"/>
                <a:ea typeface="微软雅黑" panose="020B0503020204020204" charset="-122"/>
                <a:sym typeface="+mn-ea"/>
              </a:rPr>
              <a:t>＝</a:t>
            </a:r>
            <a:r>
              <a:rPr lang="en-US" altLang="zh-CN" sz="2000" dirty="0">
                <a:latin typeface="微软雅黑" panose="020B0503020204020204" charset="-122"/>
                <a:ea typeface="微软雅黑" panose="020B0503020204020204" charset="-122"/>
                <a:sym typeface="+mn-ea"/>
              </a:rPr>
              <a:t>1 485</a:t>
            </a:r>
            <a:r>
              <a:rPr lang="zh-CN" altLang="en-US" sz="2000" dirty="0">
                <a:latin typeface="微软雅黑" panose="020B0503020204020204" charset="-122"/>
                <a:ea typeface="微软雅黑" panose="020B0503020204020204" charset="-122"/>
                <a:sym typeface="+mn-ea"/>
              </a:rPr>
              <a:t>（</a:t>
            </a:r>
            <a:r>
              <a:rPr lang="zh-CN" altLang="zh-CN" sz="2000" dirty="0">
                <a:latin typeface="微软雅黑" panose="020B0503020204020204" charset="-122"/>
                <a:ea typeface="微软雅黑" panose="020B0503020204020204" charset="-122"/>
                <a:sym typeface="+mn-ea"/>
              </a:rPr>
              <a:t>万元</a:t>
            </a:r>
            <a:r>
              <a:rPr lang="zh-CN" altLang="en-US" sz="2000" dirty="0">
                <a:latin typeface="微软雅黑" panose="020B0503020204020204" charset="-122"/>
                <a:ea typeface="微软雅黑" panose="020B0503020204020204" charset="-122"/>
                <a:sym typeface="+mn-ea"/>
              </a:rPr>
              <a:t>）</a:t>
            </a:r>
            <a:r>
              <a:rPr lang="zh-CN" altLang="zh-CN" sz="2000" dirty="0">
                <a:latin typeface="微软雅黑" panose="020B0503020204020204" charset="-122"/>
                <a:ea typeface="微软雅黑" panose="020B0503020204020204" charset="-122"/>
                <a:sym typeface="+mn-ea"/>
              </a:rPr>
              <a:t>。旧房及建筑物按照评估价格扣除。</a:t>
            </a:r>
            <a:endParaRPr lang="zh-CN" altLang="zh-CN" sz="1800" kern="1200" dirty="0">
              <a:latin typeface="微软雅黑" panose="020B0503020204020204" charset="-122"/>
              <a:ea typeface="微软雅黑" panose="020B0503020204020204" charset="-122"/>
              <a:cs typeface="+mn-cs"/>
            </a:endParaRPr>
          </a:p>
          <a:p>
            <a:pPr indent="466725" defTabSz="685800">
              <a:spcBef>
                <a:spcPct val="0"/>
              </a:spcBef>
              <a:buClrTx/>
              <a:buSzTx/>
            </a:pPr>
            <a:endParaRPr lang="zh-CN" altLang="zh-CN" sz="1800" kern="1200" dirty="0">
              <a:latin typeface="微软雅黑" panose="020B0503020204020204" charset="-122"/>
              <a:ea typeface="微软雅黑" panose="020B050302020402020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4929" name="文本占位符 199681"/>
          <p:cNvSpPr>
            <a:spLocks noGrp="1"/>
          </p:cNvSpPr>
          <p:nvPr>
            <p:ph idx="1"/>
          </p:nvPr>
        </p:nvSpPr>
        <p:spPr>
          <a:xfrm>
            <a:off x="374015" y="1916430"/>
            <a:ext cx="8077835" cy="3070860"/>
          </a:xfrm>
        </p:spPr>
        <p:txBody>
          <a:bodyPr anchor="t" anchorCtr="0"/>
          <a:p>
            <a:pPr>
              <a:lnSpc>
                <a:spcPct val="120000"/>
              </a:lnSpc>
              <a:spcBef>
                <a:spcPts val="25"/>
              </a:spcBef>
            </a:pPr>
            <a:r>
              <a:rPr lang="zh-CN" altLang="en-US" sz="2400" dirty="0">
                <a:latin typeface="微软雅黑" panose="020B0503020204020204" charset="-122"/>
                <a:ea typeface="微软雅黑" panose="020B0503020204020204" charset="-122"/>
                <a:cs typeface="微软雅黑" panose="020B0503020204020204" charset="-122"/>
              </a:rPr>
              <a:t>某企业转让一幢旧厂房，当时造价</a:t>
            </a:r>
            <a:r>
              <a:rPr lang="en-US" altLang="zh-CN" sz="2400" dirty="0">
                <a:latin typeface="微软雅黑" panose="020B0503020204020204" charset="-122"/>
                <a:ea typeface="微软雅黑" panose="020B0503020204020204" charset="-122"/>
                <a:cs typeface="微软雅黑" panose="020B0503020204020204" charset="-122"/>
              </a:rPr>
              <a:t>200</a:t>
            </a:r>
            <a:r>
              <a:rPr lang="zh-CN" altLang="en-US" sz="2400" dirty="0">
                <a:latin typeface="微软雅黑" panose="020B0503020204020204" charset="-122"/>
                <a:ea typeface="微软雅黑" panose="020B0503020204020204" charset="-122"/>
                <a:cs typeface="微软雅黑" panose="020B0503020204020204" charset="-122"/>
              </a:rPr>
              <a:t>万元，无偿取得土地使用权。若现在建造同样的房子需要</a:t>
            </a:r>
            <a:r>
              <a:rPr lang="en-US" altLang="zh-CN" sz="2400" dirty="0">
                <a:latin typeface="微软雅黑" panose="020B0503020204020204" charset="-122"/>
                <a:ea typeface="微软雅黑" panose="020B0503020204020204" charset="-122"/>
                <a:cs typeface="微软雅黑" panose="020B0503020204020204" charset="-122"/>
              </a:rPr>
              <a:t>650</a:t>
            </a:r>
            <a:r>
              <a:rPr lang="zh-CN" altLang="en-US" sz="2400" dirty="0">
                <a:latin typeface="微软雅黑" panose="020B0503020204020204" charset="-122"/>
                <a:ea typeface="微软雅黑" panose="020B0503020204020204" charset="-122"/>
                <a:cs typeface="微软雅黑" panose="020B0503020204020204" charset="-122"/>
              </a:rPr>
              <a:t>万元，该房子</a:t>
            </a:r>
            <a:r>
              <a:rPr lang="en-US" altLang="zh-CN" sz="2400" dirty="0">
                <a:latin typeface="微软雅黑" panose="020B0503020204020204" charset="-122"/>
                <a:ea typeface="微软雅黑" panose="020B0503020204020204" charset="-122"/>
                <a:cs typeface="微软雅黑" panose="020B0503020204020204" charset="-122"/>
              </a:rPr>
              <a:t>7</a:t>
            </a:r>
            <a:r>
              <a:rPr lang="zh-CN" altLang="en-US" sz="2400" dirty="0">
                <a:latin typeface="微软雅黑" panose="020B0503020204020204" charset="-122"/>
                <a:ea typeface="微软雅黑" panose="020B0503020204020204" charset="-122"/>
                <a:cs typeface="微软雅黑" panose="020B0503020204020204" charset="-122"/>
              </a:rPr>
              <a:t>成新，按</a:t>
            </a:r>
            <a:r>
              <a:rPr lang="en-US" altLang="zh-CN" sz="2400" dirty="0">
                <a:latin typeface="微软雅黑" panose="020B0503020204020204" charset="-122"/>
                <a:ea typeface="微软雅黑" panose="020B0503020204020204" charset="-122"/>
                <a:cs typeface="微软雅黑" panose="020B0503020204020204" charset="-122"/>
              </a:rPr>
              <a:t>500</a:t>
            </a:r>
            <a:r>
              <a:rPr lang="zh-CN" altLang="en-US" sz="2400" dirty="0">
                <a:latin typeface="微软雅黑" panose="020B0503020204020204" charset="-122"/>
                <a:ea typeface="微软雅黑" panose="020B0503020204020204" charset="-122"/>
                <a:cs typeface="微软雅黑" panose="020B0503020204020204" charset="-122"/>
              </a:rPr>
              <a:t>万元出售，支付有关税费</a:t>
            </a:r>
            <a:r>
              <a:rPr lang="en-US" altLang="zh-CN" sz="2400" dirty="0">
                <a:latin typeface="微软雅黑" panose="020B0503020204020204" charset="-122"/>
                <a:ea typeface="微软雅黑" panose="020B0503020204020204" charset="-122"/>
                <a:cs typeface="微软雅黑" panose="020B0503020204020204" charset="-122"/>
              </a:rPr>
              <a:t>25</a:t>
            </a:r>
            <a:r>
              <a:rPr lang="zh-CN" altLang="en-US" sz="2400" dirty="0">
                <a:latin typeface="微软雅黑" panose="020B0503020204020204" charset="-122"/>
                <a:ea typeface="微软雅黑" panose="020B0503020204020204" charset="-122"/>
                <a:cs typeface="微软雅黑" panose="020B0503020204020204" charset="-122"/>
              </a:rPr>
              <a:t>万元。计算该企业应纳土地增值税税额为多少？ </a:t>
            </a:r>
            <a:endParaRPr lang="zh-CN" altLang="en-US" sz="2400" dirty="0">
              <a:latin typeface="微软雅黑" panose="020B0503020204020204" charset="-122"/>
              <a:ea typeface="微软雅黑" panose="020B0503020204020204" charset="-122"/>
              <a:cs typeface="微软雅黑" panose="020B0503020204020204" charset="-122"/>
            </a:endParaRPr>
          </a:p>
        </p:txBody>
      </p:sp>
      <p:sp>
        <p:nvSpPr>
          <p:cNvPr id="199683" name="文本框 199682"/>
          <p:cNvSpPr txBox="1"/>
          <p:nvPr/>
        </p:nvSpPr>
        <p:spPr>
          <a:xfrm>
            <a:off x="1219200" y="334963"/>
            <a:ext cx="6934200" cy="519113"/>
          </a:xfrm>
          <a:prstGeom prst="rect">
            <a:avLst/>
          </a:prstGeom>
          <a:noFill/>
          <a:ln w="9525">
            <a:noFill/>
          </a:ln>
        </p:spPr>
        <p:txBody>
          <a:bodyPr>
            <a:spAutoFit/>
          </a:bodyPr>
          <a:p>
            <a:pPr>
              <a:spcBef>
                <a:spcPct val="20000"/>
              </a:spcBef>
              <a:buClr>
                <a:schemeClr val="hlink"/>
              </a:buClr>
              <a:buFont typeface="Wingdings" panose="05000000000000000000" pitchFamily="2" charset="2"/>
            </a:pPr>
            <a:r>
              <a:rPr lang="zh-CN" altLang="en-US" sz="2800" noProof="1" dirty="0">
                <a:solidFill>
                  <a:schemeClr val="bg1"/>
                </a:solidFill>
                <a:latin typeface="Arial" panose="020B0604020202020204" pitchFamily="34" charset="0"/>
                <a:ea typeface="宋体" panose="02010600030101010101" pitchFamily="2" charset="-122"/>
                <a:cs typeface="+mn-cs"/>
              </a:rPr>
              <a:t>第二节 土地增值税应纳税额的计算</a:t>
            </a:r>
            <a:r>
              <a:rPr lang="zh-CN" altLang="en-US" sz="2800" noProof="1" dirty="0">
                <a:solidFill>
                  <a:schemeClr val="bg1"/>
                </a:solidFill>
                <a:effectLst>
                  <a:outerShdw blurRad="38100" dist="38100" dir="2700000">
                    <a:srgbClr val="C0C0C0"/>
                  </a:outerShdw>
                </a:effectLst>
                <a:latin typeface="Arial" panose="020B0604020202020204" pitchFamily="34" charset="0"/>
                <a:ea typeface="宋体" panose="02010600030101010101" pitchFamily="2" charset="-122"/>
                <a:cs typeface="+mn-cs"/>
              </a:rPr>
              <a:t> </a:t>
            </a:r>
            <a:endParaRPr lang="zh-CN" altLang="en-US" sz="2800" noProof="1" dirty="0">
              <a:solidFill>
                <a:schemeClr val="bg1"/>
              </a:solidFill>
              <a:effectLst>
                <a:outerShdw blurRad="38100" dist="38100" dir="2700000">
                  <a:srgbClr val="C0C0C0"/>
                </a:outerShdw>
              </a:effectLst>
              <a:latin typeface="Arial" panose="020B0604020202020204" pitchFamily="34" charset="0"/>
              <a:ea typeface="宋体" panose="02010600030101010101" pitchFamily="2" charset="-122"/>
            </a:endParaRPr>
          </a:p>
        </p:txBody>
      </p:sp>
      <p:sp>
        <p:nvSpPr>
          <p:cNvPr id="2" name="云形标注 1"/>
          <p:cNvSpPr/>
          <p:nvPr/>
        </p:nvSpPr>
        <p:spPr>
          <a:xfrm>
            <a:off x="5723890" y="548640"/>
            <a:ext cx="2736215" cy="1007745"/>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3600" b="1"/>
              <a:t>练一练</a:t>
            </a:r>
            <a:endParaRPr lang="zh-CN" altLang="en-US" sz="3600" b="1"/>
          </a:p>
        </p:txBody>
      </p:sp>
    </p:spTree>
  </p:cSld>
  <p:clrMapOvr>
    <a:masterClrMapping/>
  </p:clrMapOvr>
  <p:transition>
    <p:blinds dir="vert"/>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5953" name="文本占位符 200705"/>
          <p:cNvSpPr>
            <a:spLocks noGrp="1"/>
          </p:cNvSpPr>
          <p:nvPr>
            <p:ph idx="1"/>
          </p:nvPr>
        </p:nvSpPr>
        <p:spPr>
          <a:xfrm>
            <a:off x="-92075" y="533400"/>
            <a:ext cx="9144000" cy="5791200"/>
          </a:xfrm>
        </p:spPr>
        <p:txBody>
          <a:bodyPr anchor="t" anchorCtr="0"/>
          <a:p>
            <a:r>
              <a:rPr lang="en-US" altLang="zh-CN" sz="2400" b="1" dirty="0">
                <a:solidFill>
                  <a:srgbClr val="FF0000"/>
                </a:solidFill>
              </a:rPr>
              <a:t>【</a:t>
            </a:r>
            <a:r>
              <a:rPr lang="zh-CN" altLang="en-US" sz="2400" b="1" dirty="0">
                <a:solidFill>
                  <a:srgbClr val="FF0000"/>
                </a:solidFill>
              </a:rPr>
              <a:t>解析</a:t>
            </a:r>
            <a:r>
              <a:rPr lang="en-US" altLang="zh-CN" sz="2400" b="1" dirty="0">
                <a:solidFill>
                  <a:srgbClr val="FF0000"/>
                </a:solidFill>
              </a:rPr>
              <a:t>】</a:t>
            </a:r>
            <a:endParaRPr lang="en-US" altLang="zh-CN" sz="2400" b="1" dirty="0">
              <a:solidFill>
                <a:srgbClr val="FF0000"/>
              </a:solidFill>
            </a:endParaRPr>
          </a:p>
          <a:p>
            <a:pPr>
              <a:lnSpc>
                <a:spcPct val="120000"/>
              </a:lnSpc>
              <a:spcBef>
                <a:spcPts val="20"/>
              </a:spcBef>
              <a:spcAft>
                <a:spcPts val="0"/>
              </a:spcAft>
            </a:pPr>
            <a:r>
              <a:rPr lang="en-US" altLang="zh-CN" sz="2000" dirty="0">
                <a:latin typeface="微软雅黑" panose="020B0503020204020204" charset="-122"/>
                <a:ea typeface="微软雅黑" panose="020B0503020204020204" charset="-122"/>
                <a:cs typeface="微软雅黑" panose="020B0503020204020204" charset="-122"/>
              </a:rPr>
              <a:t>⑴</a:t>
            </a:r>
            <a:r>
              <a:rPr lang="zh-CN" altLang="en-US" sz="2000" dirty="0">
                <a:latin typeface="微软雅黑" panose="020B0503020204020204" charset="-122"/>
                <a:ea typeface="微软雅黑" panose="020B0503020204020204" charset="-122"/>
                <a:cs typeface="微软雅黑" panose="020B0503020204020204" charset="-122"/>
              </a:rPr>
              <a:t>计算允许扣除的金额</a:t>
            </a:r>
            <a:endParaRPr lang="zh-CN" altLang="en-US" sz="2000" dirty="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dirty="0">
                <a:latin typeface="微软雅黑" panose="020B0503020204020204" charset="-122"/>
                <a:ea typeface="微软雅黑" panose="020B0503020204020204" charset="-122"/>
                <a:cs typeface="微软雅黑" panose="020B0503020204020204" charset="-122"/>
              </a:rPr>
              <a:t>评估价格</a:t>
            </a:r>
            <a:r>
              <a:rPr lang="en-US" altLang="zh-CN" sz="2000" dirty="0">
                <a:latin typeface="微软雅黑" panose="020B0503020204020204" charset="-122"/>
                <a:ea typeface="微软雅黑" panose="020B0503020204020204" charset="-122"/>
                <a:cs typeface="微软雅黑" panose="020B0503020204020204" charset="-122"/>
              </a:rPr>
              <a:t>=650</a:t>
            </a:r>
            <a:r>
              <a:rPr lang="zh-CN" altLang="en-US" sz="2000" dirty="0">
                <a:latin typeface="微软雅黑" panose="020B0503020204020204" charset="-122"/>
                <a:ea typeface="微软雅黑" panose="020B0503020204020204" charset="-122"/>
                <a:cs typeface="微软雅黑" panose="020B0503020204020204" charset="-122"/>
                <a:sym typeface="宋体" panose="02010600030101010101" pitchFamily="2" charset="-122"/>
              </a:rPr>
              <a:t>×</a:t>
            </a:r>
            <a:r>
              <a:rPr lang="en-US" altLang="zh-CN" sz="2000" dirty="0">
                <a:latin typeface="微软雅黑" panose="020B0503020204020204" charset="-122"/>
                <a:ea typeface="微软雅黑" panose="020B0503020204020204" charset="-122"/>
                <a:cs typeface="微软雅黑" panose="020B0503020204020204" charset="-122"/>
              </a:rPr>
              <a:t>70%=455</a:t>
            </a:r>
            <a:r>
              <a:rPr lang="zh-CN" altLang="en-US" sz="2000" dirty="0">
                <a:latin typeface="微软雅黑" panose="020B0503020204020204" charset="-122"/>
                <a:ea typeface="微软雅黑" panose="020B0503020204020204" charset="-122"/>
                <a:cs typeface="微软雅黑" panose="020B0503020204020204" charset="-122"/>
              </a:rPr>
              <a:t>（万元）</a:t>
            </a:r>
            <a:endParaRPr lang="zh-CN" altLang="en-US" sz="2000" dirty="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dirty="0">
                <a:latin typeface="微软雅黑" panose="020B0503020204020204" charset="-122"/>
                <a:ea typeface="微软雅黑" panose="020B0503020204020204" charset="-122"/>
                <a:cs typeface="微软雅黑" panose="020B0503020204020204" charset="-122"/>
              </a:rPr>
              <a:t>有关税费为</a:t>
            </a:r>
            <a:r>
              <a:rPr lang="en-US" altLang="zh-CN" sz="2000" dirty="0">
                <a:latin typeface="微软雅黑" panose="020B0503020204020204" charset="-122"/>
                <a:ea typeface="微软雅黑" panose="020B0503020204020204" charset="-122"/>
                <a:cs typeface="微软雅黑" panose="020B0503020204020204" charset="-122"/>
              </a:rPr>
              <a:t>25</a:t>
            </a:r>
            <a:r>
              <a:rPr lang="zh-CN" altLang="en-US" sz="2000" dirty="0">
                <a:latin typeface="微软雅黑" panose="020B0503020204020204" charset="-122"/>
                <a:ea typeface="微软雅黑" panose="020B0503020204020204" charset="-122"/>
                <a:cs typeface="微软雅黑" panose="020B0503020204020204" charset="-122"/>
              </a:rPr>
              <a:t>万元</a:t>
            </a:r>
            <a:endParaRPr lang="zh-CN" altLang="en-US" sz="2000" dirty="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dirty="0">
                <a:latin typeface="微软雅黑" panose="020B0503020204020204" charset="-122"/>
                <a:ea typeface="微软雅黑" panose="020B0503020204020204" charset="-122"/>
                <a:cs typeface="微软雅黑" panose="020B0503020204020204" charset="-122"/>
              </a:rPr>
              <a:t>允许扣除的金额合计</a:t>
            </a:r>
            <a:r>
              <a:rPr lang="en-US" altLang="zh-CN" sz="2000" dirty="0">
                <a:latin typeface="微软雅黑" panose="020B0503020204020204" charset="-122"/>
                <a:ea typeface="微软雅黑" panose="020B0503020204020204" charset="-122"/>
                <a:cs typeface="微软雅黑" panose="020B0503020204020204" charset="-122"/>
              </a:rPr>
              <a:t>=455+25=480</a:t>
            </a:r>
            <a:r>
              <a:rPr lang="zh-CN" altLang="en-US" sz="2000" dirty="0">
                <a:latin typeface="微软雅黑" panose="020B0503020204020204" charset="-122"/>
                <a:ea typeface="微软雅黑" panose="020B0503020204020204" charset="-122"/>
                <a:cs typeface="微软雅黑" panose="020B0503020204020204" charset="-122"/>
              </a:rPr>
              <a:t>（万元）</a:t>
            </a:r>
            <a:endParaRPr lang="zh-CN" altLang="en-US" sz="2000" dirty="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dirty="0">
                <a:latin typeface="微软雅黑" panose="020B0503020204020204" charset="-122"/>
                <a:ea typeface="微软雅黑" panose="020B0503020204020204" charset="-122"/>
                <a:cs typeface="微软雅黑" panose="020B0503020204020204" charset="-122"/>
              </a:rPr>
              <a:t>⑵计算增值额</a:t>
            </a:r>
            <a:endParaRPr lang="zh-CN" altLang="en-US" sz="2000" dirty="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dirty="0">
                <a:latin typeface="微软雅黑" panose="020B0503020204020204" charset="-122"/>
                <a:ea typeface="微软雅黑" panose="020B0503020204020204" charset="-122"/>
                <a:cs typeface="微软雅黑" panose="020B0503020204020204" charset="-122"/>
              </a:rPr>
              <a:t>增值额</a:t>
            </a:r>
            <a:r>
              <a:rPr lang="en-US" altLang="zh-CN" sz="2000" dirty="0">
                <a:latin typeface="微软雅黑" panose="020B0503020204020204" charset="-122"/>
                <a:ea typeface="微软雅黑" panose="020B0503020204020204" charset="-122"/>
                <a:cs typeface="微软雅黑" panose="020B0503020204020204" charset="-122"/>
              </a:rPr>
              <a:t>=500-480=20</a:t>
            </a:r>
            <a:r>
              <a:rPr lang="zh-CN" altLang="en-US" sz="2000" dirty="0">
                <a:latin typeface="微软雅黑" panose="020B0503020204020204" charset="-122"/>
                <a:ea typeface="微软雅黑" panose="020B0503020204020204" charset="-122"/>
                <a:cs typeface="微软雅黑" panose="020B0503020204020204" charset="-122"/>
              </a:rPr>
              <a:t>（万元）</a:t>
            </a:r>
            <a:endParaRPr lang="zh-CN" altLang="en-US" sz="2000" dirty="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dirty="0">
                <a:latin typeface="微软雅黑" panose="020B0503020204020204" charset="-122"/>
                <a:ea typeface="微软雅黑" panose="020B0503020204020204" charset="-122"/>
                <a:cs typeface="微软雅黑" panose="020B0503020204020204" charset="-122"/>
              </a:rPr>
              <a:t>⑶计算增值率，确定税率和速算扣除系数</a:t>
            </a:r>
            <a:endParaRPr lang="zh-CN" altLang="en-US" sz="2000" dirty="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dirty="0">
                <a:latin typeface="微软雅黑" panose="020B0503020204020204" charset="-122"/>
                <a:ea typeface="微软雅黑" panose="020B0503020204020204" charset="-122"/>
                <a:cs typeface="微软雅黑" panose="020B0503020204020204" charset="-122"/>
              </a:rPr>
              <a:t>增值率</a:t>
            </a:r>
            <a:r>
              <a:rPr lang="en-US" altLang="zh-CN" sz="2000" dirty="0">
                <a:latin typeface="微软雅黑" panose="020B0503020204020204" charset="-122"/>
                <a:ea typeface="微软雅黑" panose="020B0503020204020204" charset="-122"/>
                <a:cs typeface="微软雅黑" panose="020B0503020204020204" charset="-122"/>
              </a:rPr>
              <a:t>=20÷480</a:t>
            </a:r>
            <a:r>
              <a:rPr lang="zh-CN" altLang="en-US" sz="2000" dirty="0">
                <a:latin typeface="微软雅黑" panose="020B0503020204020204" charset="-122"/>
                <a:ea typeface="微软雅黑" panose="020B0503020204020204" charset="-122"/>
                <a:cs typeface="微软雅黑" panose="020B0503020204020204" charset="-122"/>
                <a:sym typeface="宋体" panose="02010600030101010101" pitchFamily="2" charset="-122"/>
              </a:rPr>
              <a:t>×</a:t>
            </a:r>
            <a:r>
              <a:rPr lang="en-US" altLang="zh-CN" sz="2000" dirty="0">
                <a:latin typeface="微软雅黑" panose="020B0503020204020204" charset="-122"/>
                <a:ea typeface="微软雅黑" panose="020B0503020204020204" charset="-122"/>
                <a:cs typeface="微软雅黑" panose="020B0503020204020204" charset="-122"/>
              </a:rPr>
              <a:t>100%≈4.17%</a:t>
            </a:r>
            <a:endParaRPr lang="en-US" altLang="zh-CN" sz="2000" dirty="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dirty="0">
                <a:latin typeface="微软雅黑" panose="020B0503020204020204" charset="-122"/>
                <a:ea typeface="微软雅黑" panose="020B0503020204020204" charset="-122"/>
                <a:cs typeface="微软雅黑" panose="020B0503020204020204" charset="-122"/>
              </a:rPr>
              <a:t>查“</a:t>
            </a:r>
            <a:r>
              <a:rPr lang="zh-CN" altLang="en-US" sz="2000" dirty="0">
                <a:latin typeface="微软雅黑" panose="020B0503020204020204" charset="-122"/>
                <a:ea typeface="微软雅黑" panose="020B0503020204020204" charset="-122"/>
                <a:cs typeface="微软雅黑" panose="020B0503020204020204" charset="-122"/>
                <a:hlinkClick r:id="rId1" action="ppaction://hlinksldjump"/>
              </a:rPr>
              <a:t>土地增值税税率表</a:t>
            </a:r>
            <a:r>
              <a:rPr lang="zh-CN" altLang="en-US" sz="2000" dirty="0">
                <a:latin typeface="微软雅黑" panose="020B0503020204020204" charset="-122"/>
                <a:ea typeface="微软雅黑" panose="020B0503020204020204" charset="-122"/>
                <a:cs typeface="微软雅黑" panose="020B0503020204020204" charset="-122"/>
              </a:rPr>
              <a:t>”确定适用税率为</a:t>
            </a:r>
            <a:r>
              <a:rPr lang="en-US" altLang="zh-CN" sz="2000" dirty="0">
                <a:latin typeface="微软雅黑" panose="020B0503020204020204" charset="-122"/>
                <a:ea typeface="微软雅黑" panose="020B0503020204020204" charset="-122"/>
                <a:cs typeface="微软雅黑" panose="020B0503020204020204" charset="-122"/>
              </a:rPr>
              <a:t>30%</a:t>
            </a:r>
            <a:r>
              <a:rPr lang="zh-CN" altLang="en-US" sz="2000" dirty="0">
                <a:latin typeface="微软雅黑" panose="020B0503020204020204" charset="-122"/>
                <a:ea typeface="微软雅黑" panose="020B0503020204020204" charset="-122"/>
                <a:cs typeface="微软雅黑" panose="020B0503020204020204" charset="-122"/>
              </a:rPr>
              <a:t>、速算扣除系数为</a:t>
            </a:r>
            <a:r>
              <a:rPr lang="en-US" altLang="zh-CN" sz="2000" dirty="0">
                <a:latin typeface="微软雅黑" panose="020B0503020204020204" charset="-122"/>
                <a:ea typeface="微软雅黑" panose="020B0503020204020204" charset="-122"/>
                <a:cs typeface="微软雅黑" panose="020B0503020204020204" charset="-122"/>
              </a:rPr>
              <a:t>0</a:t>
            </a:r>
            <a:endParaRPr lang="en-US" altLang="zh-CN" sz="2000" dirty="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en-US" altLang="zh-CN" sz="2000" dirty="0">
                <a:latin typeface="微软雅黑" panose="020B0503020204020204" charset="-122"/>
                <a:ea typeface="微软雅黑" panose="020B0503020204020204" charset="-122"/>
                <a:cs typeface="微软雅黑" panose="020B0503020204020204" charset="-122"/>
              </a:rPr>
              <a:t>⑷</a:t>
            </a:r>
            <a:r>
              <a:rPr lang="zh-CN" altLang="en-US" sz="2000" dirty="0">
                <a:latin typeface="微软雅黑" panose="020B0503020204020204" charset="-122"/>
                <a:ea typeface="微软雅黑" panose="020B0503020204020204" charset="-122"/>
                <a:cs typeface="微软雅黑" panose="020B0503020204020204" charset="-122"/>
              </a:rPr>
              <a:t>计算应纳税额</a:t>
            </a:r>
            <a:endParaRPr lang="zh-CN" altLang="en-US" sz="2000" dirty="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dirty="0">
                <a:latin typeface="微软雅黑" panose="020B0503020204020204" charset="-122"/>
                <a:ea typeface="微软雅黑" panose="020B0503020204020204" charset="-122"/>
                <a:cs typeface="微软雅黑" panose="020B0503020204020204" charset="-122"/>
              </a:rPr>
              <a:t>应纳税额</a:t>
            </a:r>
            <a:r>
              <a:rPr lang="en-US" altLang="zh-CN" sz="2000" dirty="0">
                <a:latin typeface="微软雅黑" panose="020B0503020204020204" charset="-122"/>
                <a:ea typeface="微软雅黑" panose="020B0503020204020204" charset="-122"/>
                <a:cs typeface="微软雅黑" panose="020B0503020204020204" charset="-122"/>
              </a:rPr>
              <a:t>=20</a:t>
            </a:r>
            <a:r>
              <a:rPr lang="zh-CN" altLang="en-US" sz="2000" dirty="0">
                <a:latin typeface="微软雅黑" panose="020B0503020204020204" charset="-122"/>
                <a:ea typeface="微软雅黑" panose="020B0503020204020204" charset="-122"/>
                <a:cs typeface="微软雅黑" panose="020B0503020204020204" charset="-122"/>
                <a:sym typeface="宋体" panose="02010600030101010101" pitchFamily="2" charset="-122"/>
              </a:rPr>
              <a:t>×</a:t>
            </a:r>
            <a:r>
              <a:rPr lang="en-US" altLang="zh-CN" sz="2000" dirty="0">
                <a:latin typeface="微软雅黑" panose="020B0503020204020204" charset="-122"/>
                <a:ea typeface="微软雅黑" panose="020B0503020204020204" charset="-122"/>
                <a:cs typeface="微软雅黑" panose="020B0503020204020204" charset="-122"/>
              </a:rPr>
              <a:t>30%-480</a:t>
            </a:r>
            <a:r>
              <a:rPr lang="zh-CN" altLang="en-US" sz="2000" dirty="0">
                <a:latin typeface="微软雅黑" panose="020B0503020204020204" charset="-122"/>
                <a:ea typeface="微软雅黑" panose="020B0503020204020204" charset="-122"/>
                <a:cs typeface="微软雅黑" panose="020B0503020204020204" charset="-122"/>
                <a:sym typeface="宋体" panose="02010600030101010101" pitchFamily="2" charset="-122"/>
              </a:rPr>
              <a:t>×</a:t>
            </a:r>
            <a:r>
              <a:rPr lang="en-US" altLang="zh-CN" sz="2000" dirty="0">
                <a:latin typeface="微软雅黑" panose="020B0503020204020204" charset="-122"/>
                <a:ea typeface="微软雅黑" panose="020B0503020204020204" charset="-122"/>
                <a:cs typeface="微软雅黑" panose="020B0503020204020204" charset="-122"/>
              </a:rPr>
              <a:t>0=6</a:t>
            </a:r>
            <a:r>
              <a:rPr lang="zh-CN" altLang="en-US" sz="2000" dirty="0">
                <a:latin typeface="微软雅黑" panose="020B0503020204020204" charset="-122"/>
                <a:ea typeface="微软雅黑" panose="020B0503020204020204" charset="-122"/>
                <a:cs typeface="微软雅黑" panose="020B0503020204020204" charset="-122"/>
              </a:rPr>
              <a:t>（万元） </a:t>
            </a:r>
            <a:endParaRPr lang="zh-CN" altLang="en-US" sz="2000" dirty="0">
              <a:latin typeface="微软雅黑" panose="020B0503020204020204" charset="-122"/>
              <a:ea typeface="微软雅黑" panose="020B0503020204020204" charset="-122"/>
              <a:cs typeface="微软雅黑" panose="020B0503020204020204" charset="-122"/>
            </a:endParaRPr>
          </a:p>
        </p:txBody>
      </p:sp>
      <p:sp>
        <p:nvSpPr>
          <p:cNvPr id="200707" name="文本框 200706"/>
          <p:cNvSpPr txBox="1"/>
          <p:nvPr/>
        </p:nvSpPr>
        <p:spPr>
          <a:xfrm>
            <a:off x="1219200" y="334963"/>
            <a:ext cx="6934200" cy="519113"/>
          </a:xfrm>
          <a:prstGeom prst="rect">
            <a:avLst/>
          </a:prstGeom>
          <a:noFill/>
          <a:ln w="9525">
            <a:noFill/>
          </a:ln>
        </p:spPr>
        <p:txBody>
          <a:bodyPr>
            <a:spAutoFit/>
          </a:bodyPr>
          <a:p>
            <a:pPr>
              <a:spcBef>
                <a:spcPct val="20000"/>
              </a:spcBef>
              <a:buClr>
                <a:schemeClr val="hlink"/>
              </a:buClr>
              <a:buFont typeface="Wingdings" panose="05000000000000000000" pitchFamily="2" charset="2"/>
            </a:pPr>
            <a:r>
              <a:rPr lang="zh-CN" altLang="en-US" sz="2800" noProof="1" dirty="0">
                <a:solidFill>
                  <a:schemeClr val="bg1"/>
                </a:solidFill>
                <a:latin typeface="Arial" panose="020B0604020202020204" pitchFamily="34" charset="0"/>
                <a:ea typeface="宋体" panose="02010600030101010101" pitchFamily="2" charset="-122"/>
                <a:cs typeface="+mn-cs"/>
              </a:rPr>
              <a:t>第二节 土地增值税应纳税额的计算</a:t>
            </a:r>
            <a:r>
              <a:rPr lang="zh-CN" altLang="en-US" sz="2800" noProof="1" dirty="0">
                <a:solidFill>
                  <a:schemeClr val="bg1"/>
                </a:solidFill>
                <a:effectLst>
                  <a:outerShdw blurRad="38100" dist="38100" dir="2700000">
                    <a:srgbClr val="C0C0C0"/>
                  </a:outerShdw>
                </a:effectLst>
                <a:latin typeface="Arial" panose="020B0604020202020204" pitchFamily="34" charset="0"/>
                <a:ea typeface="宋体" panose="02010600030101010101" pitchFamily="2" charset="-122"/>
                <a:cs typeface="+mn-cs"/>
              </a:rPr>
              <a:t> </a:t>
            </a:r>
            <a:endParaRPr lang="zh-CN" altLang="en-US" sz="2800" noProof="1" dirty="0">
              <a:solidFill>
                <a:schemeClr val="bg1"/>
              </a:solidFill>
              <a:effectLst>
                <a:outerShdw blurRad="38100" dist="38100" dir="2700000">
                  <a:srgbClr val="C0C0C0"/>
                </a:outerShdw>
              </a:effectLst>
              <a:latin typeface="Arial" panose="020B0604020202020204" pitchFamily="34" charset="0"/>
              <a:ea typeface="宋体" panose="02010600030101010101" pitchFamily="2" charset="-122"/>
            </a:endParaRPr>
          </a:p>
        </p:txBody>
      </p:sp>
    </p:spTree>
  </p:cSld>
  <p:clrMapOvr>
    <a:masterClrMapping/>
  </p:clrMapOvr>
  <p:transition>
    <p:blinds dir="vert"/>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6977" name="文本占位符 188418"/>
          <p:cNvSpPr>
            <a:spLocks noGrp="1"/>
          </p:cNvSpPr>
          <p:nvPr>
            <p:ph idx="1"/>
          </p:nvPr>
        </p:nvSpPr>
        <p:spPr>
          <a:xfrm>
            <a:off x="457200" y="854075"/>
            <a:ext cx="8229600" cy="3886200"/>
          </a:xfrm>
        </p:spPr>
        <p:txBody>
          <a:bodyPr anchor="t" anchorCtr="0"/>
          <a:p>
            <a:r>
              <a:rPr lang="zh-CN" altLang="en-US" sz="2800" dirty="0">
                <a:solidFill>
                  <a:srgbClr val="FF0000"/>
                </a:solidFill>
                <a:latin typeface="微软雅黑" panose="020B0503020204020204" charset="-122"/>
                <a:ea typeface="微软雅黑" panose="020B0503020204020204" charset="-122"/>
                <a:cs typeface="微软雅黑" panose="020B0503020204020204" charset="-122"/>
              </a:rPr>
              <a:t>三 、土地增值税的纳税时间和纳税地点</a:t>
            </a:r>
            <a:r>
              <a:rPr lang="zh-CN" altLang="en-US" dirty="0">
                <a:latin typeface="隶书" panose="02010509060101010101" pitchFamily="49" charset="-122"/>
                <a:ea typeface="隶书" panose="02010509060101010101" pitchFamily="49" charset="-122"/>
              </a:rPr>
              <a:t> </a:t>
            </a:r>
            <a:endParaRPr lang="zh-CN" altLang="en-US" dirty="0">
              <a:latin typeface="隶书" panose="02010509060101010101" pitchFamily="49" charset="-122"/>
              <a:ea typeface="隶书" panose="02010509060101010101" pitchFamily="49" charset="-122"/>
            </a:endParaRPr>
          </a:p>
          <a:p>
            <a:r>
              <a:rPr lang="zh-CN" altLang="en-US" sz="2800" dirty="0">
                <a:latin typeface="隶书" panose="02010509060101010101" pitchFamily="49" charset="-122"/>
                <a:ea typeface="隶书" panose="02010509060101010101" pitchFamily="49" charset="-122"/>
              </a:rPr>
              <a:t> </a:t>
            </a:r>
            <a:r>
              <a:rPr lang="zh-CN" altLang="en-US" sz="2400" dirty="0">
                <a:latin typeface="隶书" panose="02010509060101010101" pitchFamily="49" charset="-122"/>
                <a:ea typeface="隶书" panose="02010509060101010101" pitchFamily="49" charset="-122"/>
              </a:rPr>
              <a:t>(一)纳税时间及缴纳方法</a:t>
            </a:r>
            <a:endParaRPr lang="zh-CN" altLang="en-US" sz="2400" dirty="0">
              <a:latin typeface="隶书" panose="02010509060101010101" pitchFamily="49" charset="-122"/>
              <a:ea typeface="隶书" panose="02010509060101010101" pitchFamily="49" charset="-122"/>
            </a:endParaRPr>
          </a:p>
          <a:p>
            <a:r>
              <a:rPr lang="zh-CN" altLang="en-US" sz="2400" dirty="0">
                <a:latin typeface="隶书" panose="02010509060101010101" pitchFamily="49" charset="-122"/>
                <a:ea typeface="隶书" panose="02010509060101010101" pitchFamily="49" charset="-122"/>
              </a:rPr>
              <a:t>纳税人应在转让房地产</a:t>
            </a:r>
            <a:r>
              <a:rPr lang="zh-CN" altLang="en-US" sz="2400" dirty="0">
                <a:solidFill>
                  <a:srgbClr val="FF0000"/>
                </a:solidFill>
                <a:latin typeface="隶书" panose="02010509060101010101" pitchFamily="49" charset="-122"/>
                <a:ea typeface="隶书" panose="02010509060101010101" pitchFamily="49" charset="-122"/>
              </a:rPr>
              <a:t>合同签订后的7日内</a:t>
            </a:r>
            <a:r>
              <a:rPr lang="zh-CN" altLang="en-US" sz="2400" dirty="0">
                <a:latin typeface="隶书" panose="02010509060101010101" pitchFamily="49" charset="-122"/>
                <a:ea typeface="隶书" panose="02010509060101010101" pitchFamily="49" charset="-122"/>
              </a:rPr>
              <a:t>，到房地产所在地主管税务机关办理纳税申报。</a:t>
            </a:r>
            <a:endParaRPr lang="zh-CN" altLang="en-US" sz="2400" dirty="0">
              <a:latin typeface="隶书" panose="02010509060101010101" pitchFamily="49" charset="-122"/>
              <a:ea typeface="隶书" panose="02010509060101010101" pitchFamily="49" charset="-122"/>
            </a:endParaRPr>
          </a:p>
          <a:p>
            <a:r>
              <a:rPr lang="zh-CN" altLang="en-US" sz="2400" dirty="0">
                <a:latin typeface="隶书" panose="02010509060101010101" pitchFamily="49" charset="-122"/>
                <a:ea typeface="隶书" panose="02010509060101010101" pitchFamily="49" charset="-122"/>
              </a:rPr>
              <a:t>（二）纳税地点 </a:t>
            </a:r>
            <a:endParaRPr lang="zh-CN" altLang="en-US" sz="2400" dirty="0">
              <a:latin typeface="隶书" panose="02010509060101010101" pitchFamily="49" charset="-122"/>
              <a:ea typeface="隶书" panose="02010509060101010101" pitchFamily="49" charset="-122"/>
            </a:endParaRPr>
          </a:p>
          <a:p>
            <a:r>
              <a:rPr lang="zh-CN" altLang="en-US" sz="2400" dirty="0">
                <a:latin typeface="隶书" panose="02010509060101010101" pitchFamily="49" charset="-122"/>
                <a:ea typeface="隶书" panose="02010509060101010101" pitchFamily="49" charset="-122"/>
              </a:rPr>
              <a:t>  土地增值税纳税人发生应税行为应向</a:t>
            </a:r>
            <a:r>
              <a:rPr lang="zh-CN" altLang="en-US" sz="2400" dirty="0">
                <a:solidFill>
                  <a:srgbClr val="FF0000"/>
                </a:solidFill>
                <a:latin typeface="隶书" panose="02010509060101010101" pitchFamily="49" charset="-122"/>
                <a:ea typeface="隶书" panose="02010509060101010101" pitchFamily="49" charset="-122"/>
              </a:rPr>
              <a:t>房地产所在地主管税务机关</a:t>
            </a:r>
            <a:r>
              <a:rPr lang="zh-CN" altLang="en-US" sz="2400" dirty="0">
                <a:latin typeface="隶书" panose="02010509060101010101" pitchFamily="49" charset="-122"/>
                <a:ea typeface="隶书" panose="02010509060101010101" pitchFamily="49" charset="-122"/>
              </a:rPr>
              <a:t>缴纳税款。房地产所在地是指房地产的坐落地。纳税人转让的房地产坐落地在两个或两个以上地区的，应按房地产所在地分别申报纳税。</a:t>
            </a:r>
            <a:endParaRPr lang="zh-CN" altLang="en-US" sz="2400" dirty="0">
              <a:latin typeface="隶书" panose="02010509060101010101" pitchFamily="49" charset="-122"/>
              <a:ea typeface="隶书" panose="02010509060101010101" pitchFamily="49" charset="-122"/>
            </a:endParaRPr>
          </a:p>
        </p:txBody>
      </p:sp>
      <p:sp>
        <p:nvSpPr>
          <p:cNvPr id="126978" name="文本框 188420"/>
          <p:cNvSpPr txBox="1"/>
          <p:nvPr/>
        </p:nvSpPr>
        <p:spPr>
          <a:xfrm>
            <a:off x="1219200" y="334963"/>
            <a:ext cx="5334000" cy="519112"/>
          </a:xfrm>
          <a:prstGeom prst="rect">
            <a:avLst/>
          </a:prstGeom>
          <a:noFill/>
          <a:ln w="9525">
            <a:noFill/>
          </a:ln>
        </p:spPr>
        <p:txBody>
          <a:bodyPr anchor="t" anchorCtr="0">
            <a:spAutoFit/>
          </a:bodyPr>
          <a:p>
            <a:pPr>
              <a:spcBef>
                <a:spcPct val="20000"/>
              </a:spcBef>
              <a:buClr>
                <a:schemeClr val="hlink"/>
              </a:buClr>
            </a:pPr>
            <a:r>
              <a:rPr lang="zh-CN" altLang="en-US" sz="2800" dirty="0">
                <a:solidFill>
                  <a:schemeClr val="bg1"/>
                </a:solidFill>
                <a:latin typeface="Arial" panose="020B0604020202020204" pitchFamily="34" charset="0"/>
                <a:ea typeface="宋体" panose="02010600030101010101" pitchFamily="2" charset="-122"/>
              </a:rPr>
              <a:t>第四节 土地增值税的申报</a:t>
            </a:r>
            <a:endParaRPr lang="zh-CN" altLang="en-US" sz="2800" dirty="0">
              <a:solidFill>
                <a:schemeClr val="bg1"/>
              </a:solidFill>
              <a:latin typeface="Arial" panose="020B0604020202020204" pitchFamily="34" charset="0"/>
              <a:ea typeface="宋体" panose="02010600030101010101" pitchFamily="2" charset="-122"/>
            </a:endParaRPr>
          </a:p>
        </p:txBody>
      </p:sp>
    </p:spTree>
  </p:cSld>
  <p:clrMapOvr>
    <a:masterClrMapping/>
  </p:clrMapOvr>
  <p:transition>
    <p:blinds dir="vert"/>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8001" name="标题 1"/>
          <p:cNvSpPr>
            <a:spLocks noGrp="1"/>
          </p:cNvSpPr>
          <p:nvPr>
            <p:ph type="title"/>
          </p:nvPr>
        </p:nvSpPr>
        <p:spPr/>
        <p:txBody>
          <a:bodyPr anchor="ctr" anchorCtr="0"/>
          <a:p>
            <a:endParaRPr lang="zh-CN" altLang="en-US"/>
          </a:p>
        </p:txBody>
      </p:sp>
      <p:sp>
        <p:nvSpPr>
          <p:cNvPr id="128002" name="内容占位符 2"/>
          <p:cNvSpPr>
            <a:spLocks noGrp="1"/>
          </p:cNvSpPr>
          <p:nvPr>
            <p:ph idx="1"/>
          </p:nvPr>
        </p:nvSpPr>
        <p:spPr>
          <a:xfrm>
            <a:off x="457200" y="1125538"/>
            <a:ext cx="8229600" cy="4451350"/>
          </a:xfrm>
        </p:spPr>
        <p:txBody>
          <a:bodyPr anchor="t" anchorCtr="0"/>
          <a:p>
            <a:r>
              <a:rPr lang="zh-CN" altLang="en-US" sz="2400" dirty="0">
                <a:latin typeface="隶书" panose="02010509060101010101" pitchFamily="49" charset="-122"/>
                <a:ea typeface="隶书" panose="02010509060101010101" pitchFamily="49" charset="-122"/>
              </a:rPr>
              <a:t>（三）纳税申报</a:t>
            </a:r>
            <a:endParaRPr lang="zh-CN" altLang="en-US" sz="2400" dirty="0">
              <a:latin typeface="隶书" panose="02010509060101010101" pitchFamily="49" charset="-122"/>
              <a:ea typeface="隶书" panose="02010509060101010101" pitchFamily="49" charset="-122"/>
            </a:endParaRPr>
          </a:p>
          <a:p>
            <a:r>
              <a:rPr lang="zh-CN" altLang="en-US" sz="2400" dirty="0">
                <a:latin typeface="隶书" panose="02010509060101010101" pitchFamily="49" charset="-122"/>
                <a:ea typeface="隶书" panose="02010509060101010101" pitchFamily="49" charset="-122"/>
              </a:rPr>
              <a:t>房地产开发公司应当在签订房地产转让合同、发生纳税义务后7日内，按照规定向主管税务机关办理纳税申报并提交房屋及建筑物产权、土地使用权证书、土地转让、房产买卖合同，房地产评估报告及其他与转让房地产有关的资料。房地产开发公司以外的其他纳税人则是到房地产所在地主管税务机关进行纳税申报及</a:t>
            </a:r>
            <a:r>
              <a:rPr lang="zh-CN" altLang="zh-CN" sz="2400" dirty="0">
                <a:ea typeface="隶书" panose="02010509060101010101" pitchFamily="49" charset="-122"/>
                <a:sym typeface="宋体" panose="02010600030101010101" pitchFamily="2" charset="-122"/>
                <a:hlinkClick r:id="rId1" action="ppaction://hlinkfile"/>
              </a:rPr>
              <a:t>土地增值税</a:t>
            </a:r>
            <a:r>
              <a:rPr lang="zh-CN" altLang="zh-CN" sz="2400" dirty="0">
                <a:ea typeface="隶书" panose="02010509060101010101" pitchFamily="49" charset="-122"/>
                <a:hlinkClick r:id="rId1" action="ppaction://hlinkfile"/>
              </a:rPr>
              <a:t>税</a:t>
            </a:r>
            <a:r>
              <a:rPr lang="zh-CN" altLang="zh-CN" sz="2400" dirty="0">
                <a:ea typeface="隶书" panose="02010509060101010101" pitchFamily="49" charset="-122"/>
                <a:sym typeface="宋体" panose="02010600030101010101" pitchFamily="2" charset="-122"/>
                <a:hlinkClick r:id="rId1" action="ppaction://hlinkfile"/>
              </a:rPr>
              <a:t>税源明细表</a:t>
            </a:r>
            <a:r>
              <a:rPr lang="zh-CN" altLang="en-US" sz="2400" dirty="0">
                <a:latin typeface="隶书" panose="02010509060101010101" pitchFamily="49" charset="-122"/>
                <a:ea typeface="隶书" panose="02010509060101010101" pitchFamily="49" charset="-122"/>
              </a:rPr>
              <a:t>，并提交有关的资料。</a:t>
            </a:r>
            <a:endParaRPr lang="zh-CN" altLang="en-US" sz="2400" dirty="0">
              <a:latin typeface="隶书" panose="02010509060101010101" pitchFamily="49" charset="-122"/>
              <a:ea typeface="隶书" panose="02010509060101010101" pitchFamily="49" charset="-122"/>
            </a:endParaRPr>
          </a:p>
          <a:p>
            <a:r>
              <a:rPr lang="zh-CN" altLang="en-US" sz="2400" dirty="0">
                <a:solidFill>
                  <a:srgbClr val="FF0000"/>
                </a:solidFill>
                <a:latin typeface="隶书" panose="02010509060101010101" pitchFamily="49" charset="-122"/>
                <a:ea typeface="隶书" panose="02010509060101010101" pitchFamily="49" charset="-122"/>
              </a:rPr>
              <a:t>案例分析</a:t>
            </a:r>
            <a:r>
              <a:rPr lang="zh-CN" altLang="en-US" sz="2400" dirty="0">
                <a:latin typeface="隶书" panose="02010509060101010101" pitchFamily="49" charset="-122"/>
                <a:ea typeface="隶书" panose="02010509060101010101" pitchFamily="49" charset="-122"/>
              </a:rPr>
              <a:t>（略）</a:t>
            </a:r>
            <a:endParaRPr lang="zh-CN" altLang="en-US" sz="2400" dirty="0">
              <a:latin typeface="隶书" panose="02010509060101010101" pitchFamily="49" charset="-122"/>
              <a:ea typeface="隶书" panose="02010509060101010101" pitchFamily="49" charset="-122"/>
            </a:endParaRPr>
          </a:p>
        </p:txBody>
      </p:sp>
    </p:spTree>
  </p:cSld>
  <p:clrMapOvr>
    <a:masterClrMapping/>
  </p:clrMapOvr>
  <p:transition>
    <p:blinds dir="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1" name="标题 1"/>
          <p:cNvSpPr>
            <a:spLocks noGrp="1"/>
          </p:cNvSpPr>
          <p:nvPr>
            <p:ph type="title"/>
          </p:nvPr>
        </p:nvSpPr>
        <p:spPr/>
        <p:txBody>
          <a:bodyPr anchor="ctr" anchorCtr="0"/>
          <a:p>
            <a:endParaRPr lang="zh-CN" altLang="en-US"/>
          </a:p>
        </p:txBody>
      </p:sp>
      <p:sp>
        <p:nvSpPr>
          <p:cNvPr id="35842" name="内容占位符 2"/>
          <p:cNvSpPr>
            <a:spLocks noGrp="1"/>
          </p:cNvSpPr>
          <p:nvPr>
            <p:ph idx="1"/>
          </p:nvPr>
        </p:nvSpPr>
        <p:spPr>
          <a:xfrm>
            <a:off x="457200" y="1246188"/>
            <a:ext cx="8229600" cy="3886200"/>
          </a:xfrm>
        </p:spPr>
        <p:txBody>
          <a:bodyPr anchor="t" anchorCtr="0"/>
          <a:p>
            <a:pPr>
              <a:lnSpc>
                <a:spcPct val="120000"/>
              </a:lnSpc>
              <a:spcBef>
                <a:spcPts val="25"/>
              </a:spcBef>
            </a:pPr>
            <a:r>
              <a:rPr lang="zh-CN" altLang="zh-CN" sz="2800" dirty="0">
                <a:solidFill>
                  <a:srgbClr val="FF0000"/>
                </a:solidFill>
                <a:latin typeface="微软雅黑" panose="020B0503020204020204" charset="-122"/>
                <a:ea typeface="微软雅黑" panose="020B0503020204020204" charset="-122"/>
              </a:rPr>
              <a:t>【提示</a:t>
            </a:r>
            <a:r>
              <a:rPr lang="en-US" altLang="zh-CN" sz="2800" dirty="0">
                <a:solidFill>
                  <a:srgbClr val="FF0000"/>
                </a:solidFill>
                <a:latin typeface="微软雅黑" panose="020B0503020204020204" charset="-122"/>
                <a:ea typeface="微软雅黑" panose="020B0503020204020204" charset="-122"/>
              </a:rPr>
              <a:t>1</a:t>
            </a:r>
            <a:r>
              <a:rPr lang="zh-CN" altLang="zh-CN" sz="2800" dirty="0">
                <a:solidFill>
                  <a:srgbClr val="FF0000"/>
                </a:solidFill>
                <a:latin typeface="微软雅黑" panose="020B0503020204020204" charset="-122"/>
                <a:ea typeface="微软雅黑" panose="020B0503020204020204" charset="-122"/>
              </a:rPr>
              <a:t>】</a:t>
            </a:r>
            <a:r>
              <a:rPr lang="zh-CN" altLang="zh-CN" sz="2800" dirty="0">
                <a:latin typeface="微软雅黑" panose="020B0503020204020204" charset="-122"/>
                <a:ea typeface="微软雅黑" panose="020B0503020204020204" charset="-122"/>
              </a:rPr>
              <a:t>纳税人开采或者生产不同税目应税产品的，应当分别核算不同税目应税产品的销售额或者销售数量；未分别核算或者不能准确提供不同税目应税产品的销售额或者销售数量的，从高适用税率。</a:t>
            </a:r>
            <a:endParaRPr lang="zh-CN" altLang="zh-CN" sz="2800" dirty="0">
              <a:latin typeface="微软雅黑" panose="020B0503020204020204" charset="-122"/>
              <a:ea typeface="微软雅黑" panose="020B0503020204020204" charset="-122"/>
            </a:endParaRPr>
          </a:p>
          <a:p>
            <a:pPr>
              <a:lnSpc>
                <a:spcPct val="120000"/>
              </a:lnSpc>
              <a:spcBef>
                <a:spcPts val="25"/>
              </a:spcBef>
            </a:pPr>
            <a:endParaRPr lang="zh-CN" altLang="en-US" sz="2800"/>
          </a:p>
        </p:txBody>
      </p:sp>
    </p:spTree>
  </p:cSld>
  <p:clrMapOvr>
    <a:masterClrMapping/>
  </p:clrMapOvr>
  <p:transition>
    <p:blinds dir="vert"/>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9025" name="标题 1"/>
          <p:cNvSpPr>
            <a:spLocks noGrp="1"/>
          </p:cNvSpPr>
          <p:nvPr>
            <p:ph type="title"/>
          </p:nvPr>
        </p:nvSpPr>
        <p:spPr/>
        <p:txBody>
          <a:bodyPr anchor="ctr" anchorCtr="0"/>
          <a:p>
            <a:endParaRPr lang="zh-CN" altLang="en-US"/>
          </a:p>
        </p:txBody>
      </p:sp>
      <p:sp>
        <p:nvSpPr>
          <p:cNvPr id="129026" name="内容占位符 2"/>
          <p:cNvSpPr>
            <a:spLocks noGrp="1"/>
          </p:cNvSpPr>
          <p:nvPr>
            <p:ph idx="1"/>
          </p:nvPr>
        </p:nvSpPr>
        <p:spPr/>
        <p:txBody>
          <a:bodyPr anchor="t" anchorCtr="0"/>
          <a:p>
            <a:r>
              <a:rPr lang="zh-CN" altLang="zh-CN" sz="2800" dirty="0">
                <a:ea typeface="隶书" panose="02010509060101010101" pitchFamily="49" charset="-122"/>
              </a:rPr>
              <a:t>了解土地增值税纳税义务人、征税范围、税率、税收优惠；</a:t>
            </a:r>
            <a:endParaRPr lang="zh-CN" altLang="zh-CN" sz="2800" dirty="0">
              <a:ea typeface="隶书" panose="02010509060101010101" pitchFamily="49" charset="-122"/>
            </a:endParaRPr>
          </a:p>
          <a:p>
            <a:r>
              <a:rPr lang="zh-CN" altLang="zh-CN" sz="2800" dirty="0">
                <a:ea typeface="隶书" panose="02010509060101010101" pitchFamily="49" charset="-122"/>
              </a:rPr>
              <a:t>正确计算土地增值税的应纳税额；</a:t>
            </a:r>
            <a:endParaRPr lang="zh-CN" altLang="zh-CN" sz="2800" dirty="0">
              <a:ea typeface="隶书" panose="02010509060101010101" pitchFamily="49" charset="-122"/>
            </a:endParaRPr>
          </a:p>
          <a:p>
            <a:r>
              <a:rPr lang="zh-CN" altLang="zh-CN" sz="2800" dirty="0">
                <a:ea typeface="隶书" panose="02010509060101010101" pitchFamily="49" charset="-122"/>
              </a:rPr>
              <a:t>能熟练编制</a:t>
            </a:r>
            <a:r>
              <a:rPr lang="zh-CN" altLang="zh-CN" sz="2800" dirty="0">
                <a:ea typeface="隶书" panose="02010509060101010101" pitchFamily="49" charset="-122"/>
                <a:sym typeface="宋体" panose="02010600030101010101" pitchFamily="2" charset="-122"/>
              </a:rPr>
              <a:t>“</a:t>
            </a:r>
            <a:r>
              <a:rPr lang="zh-CN" altLang="en-US" sz="2800" dirty="0">
                <a:ea typeface="隶书" panose="02010509060101010101" pitchFamily="49" charset="-122"/>
                <a:sym typeface="宋体" panose="02010600030101010101" pitchFamily="2" charset="-122"/>
              </a:rPr>
              <a:t>财产和行为税纳税申报表</a:t>
            </a:r>
            <a:r>
              <a:rPr lang="en-US" altLang="zh-CN" sz="2800" dirty="0">
                <a:ea typeface="隶书" panose="02010509060101010101" pitchFamily="49" charset="-122"/>
                <a:sym typeface="宋体" panose="02010600030101010101" pitchFamily="2" charset="-122"/>
              </a:rPr>
              <a:t>”</a:t>
            </a:r>
            <a:r>
              <a:rPr lang="zh-CN" altLang="zh-CN" sz="2800" dirty="0">
                <a:ea typeface="隶书" panose="02010509060101010101" pitchFamily="49" charset="-122"/>
                <a:sym typeface="宋体" panose="02010600030101010101" pitchFamily="2" charset="-122"/>
              </a:rPr>
              <a:t>“</a:t>
            </a:r>
            <a:r>
              <a:rPr lang="zh-CN" altLang="zh-CN" sz="2800" dirty="0">
                <a:ea typeface="隶书" panose="02010509060101010101" pitchFamily="49" charset="-122"/>
              </a:rPr>
              <a:t>土地增值税税</a:t>
            </a:r>
            <a:r>
              <a:rPr lang="zh-CN" altLang="zh-CN" sz="2800" dirty="0">
                <a:ea typeface="隶书" panose="02010509060101010101" pitchFamily="49" charset="-122"/>
                <a:sym typeface="宋体" panose="02010600030101010101" pitchFamily="2" charset="-122"/>
              </a:rPr>
              <a:t>税源明细表”。</a:t>
            </a:r>
            <a:endParaRPr lang="zh-CN" altLang="en-US" sz="2800"/>
          </a:p>
        </p:txBody>
      </p:sp>
      <p:sp>
        <p:nvSpPr>
          <p:cNvPr id="4" name="云形标注 3"/>
          <p:cNvSpPr/>
          <p:nvPr/>
        </p:nvSpPr>
        <p:spPr>
          <a:xfrm>
            <a:off x="6083300" y="765175"/>
            <a:ext cx="2016125" cy="1223963"/>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r>
              <a:rPr lang="zh-CN" altLang="en-US" sz="4000" b="1" strike="noStrike" noProof="1"/>
              <a:t>小结</a:t>
            </a:r>
            <a:endParaRPr lang="zh-CN" altLang="en-US" sz="4000" b="1" strike="noStrike" noProof="1"/>
          </a:p>
        </p:txBody>
      </p:sp>
    </p:spTree>
  </p:cSld>
  <p:clrMapOvr>
    <a:masterClrMapping/>
  </p:clrMapOvr>
  <p:transition>
    <p:blinds dir="vert"/>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6022" name="矩形 86021"/>
          <p:cNvSpPr/>
          <p:nvPr/>
        </p:nvSpPr>
        <p:spPr>
          <a:xfrm>
            <a:off x="3581400" y="3429000"/>
            <a:ext cx="4343400" cy="609600"/>
          </a:xfrm>
          <a:prstGeom prst="rect">
            <a:avLst/>
          </a:prstGeom>
        </p:spPr>
        <p:txBody>
          <a:bodyPr wrap="none" fromWordArt="1">
            <a:prstTxWarp prst="textDeflate">
              <a:avLst>
                <a:gd name="adj" fmla="val 0"/>
              </a:avLst>
            </a:prstTxWarp>
            <a:normAutofit/>
          </a:bodyPr>
          <a:p>
            <a:pPr algn="ctr"/>
            <a:r>
              <a:rPr lang="zh-CN" altLang="en-US" sz="3600" b="1">
                <a:ln w="28575" cap="flat" cmpd="sng">
                  <a:solidFill>
                    <a:srgbClr val="FFFFFF"/>
                  </a:solidFill>
                  <a:prstDash val="solid"/>
                  <a:round/>
                  <a:headEnd type="none" w="med" len="med"/>
                  <a:tailEnd type="none" w="med" len="med"/>
                </a:ln>
                <a:gradFill rotWithShape="1">
                  <a:gsLst>
                    <a:gs pos="0">
                      <a:schemeClr val="tx2"/>
                    </a:gs>
                    <a:gs pos="100000">
                      <a:schemeClr val="accent1"/>
                    </a:gs>
                  </a:gsLst>
                  <a:lin ang="0" scaled="1"/>
                  <a:tileRect/>
                </a:gradFill>
                <a:effectLst>
                  <a:outerShdw dist="71842" dir="2699999" algn="ctr" rotWithShape="0">
                    <a:schemeClr val="tx1">
                      <a:alpha val="50000"/>
                    </a:schemeClr>
                  </a:outerShdw>
                </a:effectLst>
                <a:latin typeface="Arial" panose="020B0604020202020204" pitchFamily="34" charset="0"/>
                <a:ea typeface="Arial" panose="020B0604020202020204" pitchFamily="34" charset="0"/>
              </a:rPr>
              <a:t>Thank You!</a:t>
            </a:r>
            <a:endParaRPr lang="zh-CN" altLang="en-US" sz="3600" b="1">
              <a:ln w="28575" cap="flat" cmpd="sng">
                <a:solidFill>
                  <a:srgbClr val="FFFFFF"/>
                </a:solidFill>
                <a:prstDash val="solid"/>
                <a:round/>
                <a:headEnd type="none" w="med" len="med"/>
                <a:tailEnd type="none" w="med" len="med"/>
              </a:ln>
              <a:gradFill rotWithShape="1">
                <a:gsLst>
                  <a:gs pos="0">
                    <a:schemeClr val="tx2"/>
                  </a:gs>
                  <a:gs pos="100000">
                    <a:schemeClr val="accent1"/>
                  </a:gs>
                </a:gsLst>
                <a:lin ang="0" scaled="1"/>
                <a:tileRect/>
              </a:gradFill>
              <a:effectLst>
                <a:outerShdw dist="71842" dir="2699999" algn="ctr" rotWithShape="0">
                  <a:schemeClr val="tx1">
                    <a:alpha val="50000"/>
                  </a:schemeClr>
                </a:outerShdw>
              </a:effectLst>
              <a:latin typeface="Arial" panose="020B0604020202020204" pitchFamily="34" charset="0"/>
              <a:ea typeface="Arial" panose="020B0604020202020204" pitchFamily="34" charset="0"/>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6022"/>
                                        </p:tgtEl>
                                        <p:attrNameLst>
                                          <p:attrName>style.visibility</p:attrName>
                                        </p:attrNameLst>
                                      </p:cBhvr>
                                      <p:to>
                                        <p:strVal val="visible"/>
                                      </p:to>
                                    </p:set>
                                    <p:anim calcmode="lin" valueType="num">
                                      <p:cBhvr>
                                        <p:cTn id="7" dur="500" fill="hold"/>
                                        <p:tgtEl>
                                          <p:spTgt spid="86022"/>
                                        </p:tgtEl>
                                        <p:attrNameLst>
                                          <p:attrName>ppt_w</p:attrName>
                                        </p:attrNameLst>
                                      </p:cBhvr>
                                      <p:tavLst>
                                        <p:tav tm="0">
                                          <p:val>
                                            <p:fltVal val="0.000000"/>
                                          </p:val>
                                        </p:tav>
                                        <p:tav tm="100000">
                                          <p:val>
                                            <p:strVal val="#ppt_w"/>
                                          </p:val>
                                        </p:tav>
                                      </p:tavLst>
                                    </p:anim>
                                    <p:anim calcmode="lin" valueType="num">
                                      <p:cBhvr>
                                        <p:cTn id="8" dur="500" fill="hold"/>
                                        <p:tgtEl>
                                          <p:spTgt spid="86022"/>
                                        </p:tgtEl>
                                        <p:attrNameLst>
                                          <p:attrName>ppt_h</p:attrName>
                                        </p:attrNameLst>
                                      </p:cBhvr>
                                      <p:tavLst>
                                        <p:tav tm="0">
                                          <p:val>
                                            <p:fltVal val="0.000000"/>
                                          </p:val>
                                        </p:tav>
                                        <p:tav tm="100000">
                                          <p:val>
                                            <p:strVal val="#ppt_h"/>
                                          </p:val>
                                        </p:tav>
                                      </p:tavLst>
                                    </p:anim>
                                    <p:animEffect transition="in" filter="fade">
                                      <p:cBhvr>
                                        <p:cTn id="9" dur="500"/>
                                        <p:tgtEl>
                                          <p:spTgt spid="860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MH" val="20161022203400"/>
  <p:tag name="MH_LIBRARY" val="GRAPHIC"/>
  <p:tag name="MH_TYPE" val="Other"/>
  <p:tag name="MH_ORDER" val="1"/>
</p:tagLst>
</file>

<file path=ppt/tags/tag10.xml><?xml version="1.0" encoding="utf-8"?>
<p:tagLst xmlns:p="http://schemas.openxmlformats.org/presentationml/2006/main">
  <p:tag name="MH_TYPE" val="#NeiR#"/>
  <p:tag name="MH_NUMBER" val="4"/>
  <p:tag name="MH_CATEGORY" val="#BingLLB#"/>
  <p:tag name="MH_LAYOUT" val="SubTitle"/>
  <p:tag name="MH" val="20161022203400"/>
  <p:tag name="MH_LIBRARY" val="GRAPHIC"/>
</p:tagLst>
</file>

<file path=ppt/tags/tag100.xml><?xml version="1.0" encoding="utf-8"?>
<p:tagLst xmlns:p="http://schemas.openxmlformats.org/presentationml/2006/main">
  <p:tag name="KSO_WM_BEAUTIFY_FLAG" val=""/>
</p:tagLst>
</file>

<file path=ppt/tags/tag101.xml><?xml version="1.0" encoding="utf-8"?>
<p:tagLst xmlns:p="http://schemas.openxmlformats.org/presentationml/2006/main">
  <p:tag name="KSO_WM_BEAUTIFY_FLAG" val=""/>
</p:tagLst>
</file>

<file path=ppt/tags/tag102.xml><?xml version="1.0" encoding="utf-8"?>
<p:tagLst xmlns:p="http://schemas.openxmlformats.org/presentationml/2006/main">
  <p:tag name="KSO_WM_BEAUTIFY_FLAG" val=""/>
</p:tagLst>
</file>

<file path=ppt/tags/tag103.xml><?xml version="1.0" encoding="utf-8"?>
<p:tagLst xmlns:p="http://schemas.openxmlformats.org/presentationml/2006/main">
  <p:tag name="KSO_WM_BEAUTIFY_FLAG" val=""/>
</p:tagLst>
</file>

<file path=ppt/tags/tag104.xml><?xml version="1.0" encoding="utf-8"?>
<p:tagLst xmlns:p="http://schemas.openxmlformats.org/presentationml/2006/main">
  <p:tag name="KSO_WM_BEAUTIFY_FLAG" val=""/>
</p:tagLst>
</file>

<file path=ppt/tags/tag105.xml><?xml version="1.0" encoding="utf-8"?>
<p:tagLst xmlns:p="http://schemas.openxmlformats.org/presentationml/2006/main">
  <p:tag name="KSO_WM_BEAUTIFY_FLAG" val=""/>
</p:tagLst>
</file>

<file path=ppt/tags/tag106.xml><?xml version="1.0" encoding="utf-8"?>
<p:tagLst xmlns:p="http://schemas.openxmlformats.org/presentationml/2006/main">
  <p:tag name="KSO_WM_BEAUTIFY_FLAG" val=""/>
</p:tagLst>
</file>

<file path=ppt/tags/tag107.xml><?xml version="1.0" encoding="utf-8"?>
<p:tagLst xmlns:p="http://schemas.openxmlformats.org/presentationml/2006/main">
  <p:tag name="KSO_WM_BEAUTIFY_FLAG" val=""/>
</p:tagLst>
</file>

<file path=ppt/tags/tag108.xml><?xml version="1.0" encoding="utf-8"?>
<p:tagLst xmlns:p="http://schemas.openxmlformats.org/presentationml/2006/main">
  <p:tag name="KSO_WM_BEAUTIFY_FLAG" val=""/>
</p:tagLst>
</file>

<file path=ppt/tags/tag109.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10.xml><?xml version="1.0" encoding="utf-8"?>
<p:tagLst xmlns:p="http://schemas.openxmlformats.org/presentationml/2006/main">
  <p:tag name="KSO_WM_BEAUTIFY_FLAG" val=""/>
</p:tagLst>
</file>

<file path=ppt/tags/tag111.xml><?xml version="1.0" encoding="utf-8"?>
<p:tagLst xmlns:p="http://schemas.openxmlformats.org/presentationml/2006/main">
  <p:tag name="KSO_WM_BEAUTIFY_FLAG" val=""/>
</p:tagLst>
</file>

<file path=ppt/tags/tag112.xml><?xml version="1.0" encoding="utf-8"?>
<p:tagLst xmlns:p="http://schemas.openxmlformats.org/presentationml/2006/main">
  <p:tag name="KSO_WM_BEAUTIFY_FLAG" val=""/>
</p:tagLst>
</file>

<file path=ppt/tags/tag113.xml><?xml version="1.0" encoding="utf-8"?>
<p:tagLst xmlns:p="http://schemas.openxmlformats.org/presentationml/2006/main">
  <p:tag name="KSO_WM_BEAUTIFY_FLAG" val=""/>
</p:tagLst>
</file>

<file path=ppt/tags/tag114.xml><?xml version="1.0" encoding="utf-8"?>
<p:tagLst xmlns:p="http://schemas.openxmlformats.org/presentationml/2006/main">
  <p:tag name="KSO_WM_BEAUTIFY_FLAG" val=""/>
</p:tagLst>
</file>

<file path=ppt/tags/tag115.xml><?xml version="1.0" encoding="utf-8"?>
<p:tagLst xmlns:p="http://schemas.openxmlformats.org/presentationml/2006/main">
  <p:tag name="KSO_WM_BEAUTIFY_FLAG" val=""/>
</p:tagLst>
</file>

<file path=ppt/tags/tag116.xml><?xml version="1.0" encoding="utf-8"?>
<p:tagLst xmlns:p="http://schemas.openxmlformats.org/presentationml/2006/main">
  <p:tag name="KSO_WM_BEAUTIFY_FLAG" val=""/>
</p:tagLst>
</file>

<file path=ppt/tags/tag117.xml><?xml version="1.0" encoding="utf-8"?>
<p:tagLst xmlns:p="http://schemas.openxmlformats.org/presentationml/2006/main">
  <p:tag name="KSO_WM_BEAUTIFY_FLAG" val=""/>
</p:tagLst>
</file>

<file path=ppt/tags/tag118.xml><?xml version="1.0" encoding="utf-8"?>
<p:tagLst xmlns:p="http://schemas.openxmlformats.org/presentationml/2006/main">
  <p:tag name="KSO_WM_BEAUTIFY_FLAG" val=""/>
</p:tagLst>
</file>

<file path=ppt/tags/tag119.xml><?xml version="1.0" encoding="utf-8"?>
<p:tagLst xmlns:p="http://schemas.openxmlformats.org/presentationml/2006/main">
  <p:tag name="KSO_WM_BEAUTIFY_FLAG" val=""/>
</p:tagLst>
</file>

<file path=ppt/tags/tag12.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7979_3*l_h_a*1_1_1"/>
  <p:tag name="KSO_WM_TEMPLATE_CATEGORY" val="diagram"/>
  <p:tag name="KSO_WM_TEMPLATE_INDEX" val="20227979"/>
  <p:tag name="KSO_WM_UNIT_LAYERLEVEL" val="1_1_1"/>
  <p:tag name="KSO_WM_TAG_VERSION" val="1.0"/>
  <p:tag name="KSO_WM_BEAUTIFY_FLAG" val="#wm#"/>
  <p:tag name="KSO_WM_UNIT_TEXT_FILL_FORE_SCHEMECOLOR_INDEX" val="5"/>
  <p:tag name="KSO_WM_UNIT_TEXT_FILL_TYPE" val="1"/>
</p:tagLst>
</file>

<file path=ppt/tags/tag120.xml><?xml version="1.0" encoding="utf-8"?>
<p:tagLst xmlns:p="http://schemas.openxmlformats.org/presentationml/2006/main">
  <p:tag name="KSO_WM_BEAUTIFY_FLAG" val=""/>
</p:tagLst>
</file>

<file path=ppt/tags/tag121.xml><?xml version="1.0" encoding="utf-8"?>
<p:tagLst xmlns:p="http://schemas.openxmlformats.org/presentationml/2006/main">
  <p:tag name="KSO_WM_BEAUTIFY_FLAG" val=""/>
</p:tagLst>
</file>

<file path=ppt/tags/tag122.xml><?xml version="1.0" encoding="utf-8"?>
<p:tagLst xmlns:p="http://schemas.openxmlformats.org/presentationml/2006/main">
  <p:tag name="KSO_WM_BEAUTIFY_FLAG" val=""/>
</p:tagLst>
</file>

<file path=ppt/tags/tag123.xml><?xml version="1.0" encoding="utf-8"?>
<p:tagLst xmlns:p="http://schemas.openxmlformats.org/presentationml/2006/main">
  <p:tag name="KSO_WM_BEAUTIFY_FLAG" val=""/>
</p:tagLst>
</file>

<file path=ppt/tags/tag124.xml><?xml version="1.0" encoding="utf-8"?>
<p:tagLst xmlns:p="http://schemas.openxmlformats.org/presentationml/2006/main">
  <p:tag name="KSO_WM_BEAUTIFY_FLAG" val=""/>
</p:tagLst>
</file>

<file path=ppt/tags/tag125.xml><?xml version="1.0" encoding="utf-8"?>
<p:tagLst xmlns:p="http://schemas.openxmlformats.org/presentationml/2006/main">
  <p:tag name="KSO_WM_BEAUTIFY_FLAG" val=""/>
</p:tagLst>
</file>

<file path=ppt/tags/tag126.xml><?xml version="1.0" encoding="utf-8"?>
<p:tagLst xmlns:p="http://schemas.openxmlformats.org/presentationml/2006/main">
  <p:tag name="KSO_WM_BEAUTIFY_FLAG" val=""/>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BEAUTIFY_FLAG" val=""/>
</p:tagLst>
</file>

<file path=ppt/tags/tag129.xml><?xml version="1.0" encoding="utf-8"?>
<p:tagLst xmlns:p="http://schemas.openxmlformats.org/presentationml/2006/main">
  <p:tag name="KSO_WM_BEAUTIFY_FLAG" val=""/>
</p:tagLst>
</file>

<file path=ppt/tags/tag13.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7979_3*l_h_f*1_1_1"/>
  <p:tag name="KSO_WM_TEMPLATE_CATEGORY" val="diagram"/>
  <p:tag name="KSO_WM_TEMPLATE_INDEX" val="20227979"/>
  <p:tag name="KSO_WM_UNIT_LAYERLEVEL" val="1_1_1"/>
  <p:tag name="KSO_WM_TAG_VERSION" val="1.0"/>
  <p:tag name="KSO_WM_BEAUTIFY_FLAG" val="#wm#"/>
  <p:tag name="KSO_WM_UNIT_TEXT_FILL_FORE_SCHEMECOLOR_INDEX" val="13"/>
  <p:tag name="KSO_WM_UNIT_TEXT_FILL_TYPE" val="1"/>
</p:tagLst>
</file>

<file path=ppt/tags/tag130.xml><?xml version="1.0" encoding="utf-8"?>
<p:tagLst xmlns:p="http://schemas.openxmlformats.org/presentationml/2006/main">
  <p:tag name="KSO_WM_BEAUTIFY_FLAG" val=""/>
</p:tagLst>
</file>

<file path=ppt/tags/tag131.xml><?xml version="1.0" encoding="utf-8"?>
<p:tagLst xmlns:p="http://schemas.openxmlformats.org/presentationml/2006/main">
  <p:tag name="KSO_WM_BEAUTIFY_FLAG" val=""/>
</p:tagLst>
</file>

<file path=ppt/tags/tag132.xml><?xml version="1.0" encoding="utf-8"?>
<p:tagLst xmlns:p="http://schemas.openxmlformats.org/presentationml/2006/main">
  <p:tag name="KSO_WM_BEAUTIFY_FLAG" val=""/>
</p:tagLst>
</file>

<file path=ppt/tags/tag133.xml><?xml version="1.0" encoding="utf-8"?>
<p:tagLst xmlns:p="http://schemas.openxmlformats.org/presentationml/2006/main">
  <p:tag name="KSO_WM_BEAUTIFY_FLAG" val=""/>
</p:tagLst>
</file>

<file path=ppt/tags/tag134.xml><?xml version="1.0" encoding="utf-8"?>
<p:tagLst xmlns:p="http://schemas.openxmlformats.org/presentationml/2006/main">
  <p:tag name="KSO_WM_BEAUTIFY_FLAG" val=""/>
</p:tagLst>
</file>

<file path=ppt/tags/tag135.xml><?xml version="1.0" encoding="utf-8"?>
<p:tagLst xmlns:p="http://schemas.openxmlformats.org/presentationml/2006/main">
  <p:tag name="KSO_WM_BEAUTIFY_FLAG" val=""/>
</p:tagLst>
</file>

<file path=ppt/tags/tag136.xml><?xml version="1.0" encoding="utf-8"?>
<p:tagLst xmlns:p="http://schemas.openxmlformats.org/presentationml/2006/main">
  <p:tag name="KSO_WM_BEAUTIFY_FLAG" val=""/>
</p:tagLst>
</file>

<file path=ppt/tags/tag137.xml><?xml version="1.0" encoding="utf-8"?>
<p:tagLst xmlns:p="http://schemas.openxmlformats.org/presentationml/2006/main">
  <p:tag name="KSO_WM_BEAUTIFY_FLAG" val=""/>
</p:tagLst>
</file>

<file path=ppt/tags/tag138.xml><?xml version="1.0" encoding="utf-8"?>
<p:tagLst xmlns:p="http://schemas.openxmlformats.org/presentationml/2006/main">
  <p:tag name="KSO_WM_BEAUTIFY_FLAG" val=""/>
</p:tagLst>
</file>

<file path=ppt/tags/tag139.xml><?xml version="1.0" encoding="utf-8"?>
<p:tagLst xmlns:p="http://schemas.openxmlformats.org/presentationml/2006/main">
  <p:tag name="KSO_WM_BEAUTIFY_FLAG" val=""/>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7979_3*l_h_i*1_1_1"/>
  <p:tag name="KSO_WM_TEMPLATE_CATEGORY" val="diagram"/>
  <p:tag name="KSO_WM_TEMPLATE_INDEX" val="20227979"/>
  <p:tag name="KSO_WM_UNIT_LAYERLEVEL" val="1_1_1"/>
  <p:tag name="KSO_WM_TAG_VERSION" val="1.0"/>
  <p:tag name="KSO_WM_BEAUTIFY_FLAG" val="#wm#"/>
  <p:tag name="KSO_WM_UNIT_LINE_FORE_SCHEMECOLOR_INDEX" val="10"/>
  <p:tag name="KSO_WM_UNIT_LINE_FILL_TYPE" val="2"/>
</p:tagLst>
</file>

<file path=ppt/tags/tag140.xml><?xml version="1.0" encoding="utf-8"?>
<p:tagLst xmlns:p="http://schemas.openxmlformats.org/presentationml/2006/main">
  <p:tag name="KSO_WM_BEAUTIFY_FLAG" val=""/>
</p:tagLst>
</file>

<file path=ppt/tags/tag141.xml><?xml version="1.0" encoding="utf-8"?>
<p:tagLst xmlns:p="http://schemas.openxmlformats.org/presentationml/2006/main">
  <p:tag name="KSO_WM_BEAUTIFY_FLAG" val=""/>
</p:tagLst>
</file>

<file path=ppt/tags/tag142.xml><?xml version="1.0" encoding="utf-8"?>
<p:tagLst xmlns:p="http://schemas.openxmlformats.org/presentationml/2006/main">
  <p:tag name="KSO_WM_BEAUTIFY_FLAG" val=""/>
</p:tagLst>
</file>

<file path=ppt/tags/tag143.xml><?xml version="1.0" encoding="utf-8"?>
<p:tagLst xmlns:p="http://schemas.openxmlformats.org/presentationml/2006/main">
  <p:tag name="KSO_WM_BEAUTIFY_FLAG" val=""/>
</p:tagLst>
</file>

<file path=ppt/tags/tag144.xml><?xml version="1.0" encoding="utf-8"?>
<p:tagLst xmlns:p="http://schemas.openxmlformats.org/presentationml/2006/main">
  <p:tag name="KSO_WM_BEAUTIFY_FLAG" val=""/>
</p:tagLst>
</file>

<file path=ppt/tags/tag145.xml><?xml version="1.0" encoding="utf-8"?>
<p:tagLst xmlns:p="http://schemas.openxmlformats.org/presentationml/2006/main">
  <p:tag name="KSO_WM_BEAUTIFY_FLAG" val=""/>
</p:tagLst>
</file>

<file path=ppt/tags/tag146.xml><?xml version="1.0" encoding="utf-8"?>
<p:tagLst xmlns:p="http://schemas.openxmlformats.org/presentationml/2006/main">
  <p:tag name="KSO_WM_BEAUTIFY_FLAG" val=""/>
</p:tagLst>
</file>

<file path=ppt/tags/tag147.xml><?xml version="1.0" encoding="utf-8"?>
<p:tagLst xmlns:p="http://schemas.openxmlformats.org/presentationml/2006/main">
  <p:tag name="KSO_WM_BEAUTIFY_FLAG" val=""/>
</p:tagLst>
</file>

<file path=ppt/tags/tag148.xml><?xml version="1.0" encoding="utf-8"?>
<p:tagLst xmlns:p="http://schemas.openxmlformats.org/presentationml/2006/main">
  <p:tag name="KSO_WM_BEAUTIFY_FLAG" val=""/>
</p:tagLst>
</file>

<file path=ppt/tags/tag149.xml><?xml version="1.0" encoding="utf-8"?>
<p:tagLst xmlns:p="http://schemas.openxmlformats.org/presentationml/2006/main">
  <p:tag name="KSO_WM_BEAUTIFY_FLAG" val=""/>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7979_3*l_h_i*1_1_2"/>
  <p:tag name="KSO_WM_TEMPLATE_CATEGORY" val="diagram"/>
  <p:tag name="KSO_WM_TEMPLATE_INDEX" val="20227979"/>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50.xml><?xml version="1.0" encoding="utf-8"?>
<p:tagLst xmlns:p="http://schemas.openxmlformats.org/presentationml/2006/main">
  <p:tag name="KSO_WM_BEAUTIFY_FLAG" val=""/>
</p:tagLst>
</file>

<file path=ppt/tags/tag151.xml><?xml version="1.0" encoding="utf-8"?>
<p:tagLst xmlns:p="http://schemas.openxmlformats.org/presentationml/2006/main">
  <p:tag name="KSO_WM_BEAUTIFY_FLAG" val=""/>
</p:tagLst>
</file>

<file path=ppt/tags/tag152.xml><?xml version="1.0" encoding="utf-8"?>
<p:tagLst xmlns:p="http://schemas.openxmlformats.org/presentationml/2006/main">
  <p:tag name="KSO_WM_BEAUTIFY_FLAG" val=""/>
</p:tagLst>
</file>

<file path=ppt/tags/tag153.xml><?xml version="1.0" encoding="utf-8"?>
<p:tagLst xmlns:p="http://schemas.openxmlformats.org/presentationml/2006/main">
  <p:tag name="KSO_WM_BEAUTIFY_FLAG" val=""/>
</p:tagLst>
</file>

<file path=ppt/tags/tag154.xml><?xml version="1.0" encoding="utf-8"?>
<p:tagLst xmlns:p="http://schemas.openxmlformats.org/presentationml/2006/main">
  <p:tag name="KSO_WM_BEAUTIFY_FLAG" val=""/>
</p:tagLst>
</file>

<file path=ppt/tags/tag155.xml><?xml version="1.0" encoding="utf-8"?>
<p:tagLst xmlns:p="http://schemas.openxmlformats.org/presentationml/2006/main">
  <p:tag name="KSO_WM_BEAUTIFY_FLAG" val=""/>
</p:tagLst>
</file>

<file path=ppt/tags/tag156.xml><?xml version="1.0" encoding="utf-8"?>
<p:tagLst xmlns:p="http://schemas.openxmlformats.org/presentationml/2006/main">
  <p:tag name="KSO_WM_BEAUTIFY_FLAG" val=""/>
</p:tagLst>
</file>

<file path=ppt/tags/tag157.xml><?xml version="1.0" encoding="utf-8"?>
<p:tagLst xmlns:p="http://schemas.openxmlformats.org/presentationml/2006/main">
  <p:tag name="KSO_WM_BEAUTIFY_FLAG" val=""/>
</p:tagLst>
</file>

<file path=ppt/tags/tag158.xml><?xml version="1.0" encoding="utf-8"?>
<p:tagLst xmlns:p="http://schemas.openxmlformats.org/presentationml/2006/main">
  <p:tag name="KSO_WM_BEAUTIFY_FLAG" val=""/>
</p:tagLst>
</file>

<file path=ppt/tags/tag159.xml><?xml version="1.0" encoding="utf-8"?>
<p:tagLst xmlns:p="http://schemas.openxmlformats.org/presentationml/2006/main">
  <p:tag name="KSO_WM_BEAUTIFY_FLAG" val=""/>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7979_3*l_h_i*1_2_1"/>
  <p:tag name="KSO_WM_TEMPLATE_CATEGORY" val="diagram"/>
  <p:tag name="KSO_WM_TEMPLATE_INDEX" val="20227979"/>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60.xml><?xml version="1.0" encoding="utf-8"?>
<p:tagLst xmlns:p="http://schemas.openxmlformats.org/presentationml/2006/main">
  <p:tag name="KSO_WPP_MARK_KEY" val="65bf9b42-0ca2-46e5-bece-6be0dfb2b966"/>
  <p:tag name="COMMONDATA" val="eyJoZGlkIjoiYTVhMzUzYzA1OWE2YTZhOTEzZGE3MDg3NWE2YTcxMjAifQ=="/>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7979_3*l_h_i*1_3_1"/>
  <p:tag name="KSO_WM_TEMPLATE_CATEGORY" val="diagram"/>
  <p:tag name="KSO_WM_TEMPLATE_INDEX" val="20227979"/>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8.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7979_3*l_h_a*1_3_1"/>
  <p:tag name="KSO_WM_TEMPLATE_CATEGORY" val="diagram"/>
  <p:tag name="KSO_WM_TEMPLATE_INDEX" val="20227979"/>
  <p:tag name="KSO_WM_UNIT_LAYERLEVEL" val="1_1_1"/>
  <p:tag name="KSO_WM_TAG_VERSION" val="1.0"/>
  <p:tag name="KSO_WM_BEAUTIFY_FLAG" val="#wm#"/>
  <p:tag name="KSO_WM_UNIT_TEXT_FILL_FORE_SCHEMECOLOR_INDEX" val="5"/>
  <p:tag name="KSO_WM_UNIT_TEXT_FILL_TYPE" val="1"/>
</p:tagLst>
</file>

<file path=ppt/tags/tag19.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27979_3*l_h_f*1_3_1"/>
  <p:tag name="KSO_WM_TEMPLATE_CATEGORY" val="diagram"/>
  <p:tag name="KSO_WM_TEMPLATE_INDEX" val="20227979"/>
  <p:tag name="KSO_WM_UNIT_LAYERLEVEL" val="1_1_1"/>
  <p:tag name="KSO_WM_TAG_VERSION" val="1.0"/>
  <p:tag name="KSO_WM_BEAUTIFY_FLAG" val="#wm#"/>
  <p:tag name="KSO_WM_UNIT_TEXT_FILL_FORE_SCHEMECOLOR_INDEX" val="13"/>
  <p:tag name="KSO_WM_UNIT_TEXT_FILL_TYPE" val="1"/>
</p:tagLst>
</file>

<file path=ppt/tags/tag2.xml><?xml version="1.0" encoding="utf-8"?>
<p:tagLst xmlns:p="http://schemas.openxmlformats.org/presentationml/2006/main">
  <p:tag name="MH" val="20161022203400"/>
  <p:tag name="MH_LIBRARY" val="GRAPHIC"/>
  <p:tag name="MH_TYPE" val="Other"/>
  <p:tag name="MH_ORDER" val="2"/>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7979_3*l_h_i*1_3_2"/>
  <p:tag name="KSO_WM_TEMPLATE_CATEGORY" val="diagram"/>
  <p:tag name="KSO_WM_TEMPLATE_INDEX" val="20227979"/>
  <p:tag name="KSO_WM_UNIT_LAYERLEVEL" val="1_1_1"/>
  <p:tag name="KSO_WM_TAG_VERSION" val="1.0"/>
  <p:tag name="KSO_WM_BEAUTIFY_FLAG" val="#wm#"/>
  <p:tag name="KSO_WM_UNIT_LINE_FORE_SCHEMECOLOR_INDEX" val="10"/>
  <p:tag name="KSO_WM_UNIT_LINE_FILL_TYPE" val="2"/>
</p:tagLst>
</file>

<file path=ppt/tags/tag21.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7979_3*l_h_a*1_2_1"/>
  <p:tag name="KSO_WM_TEMPLATE_CATEGORY" val="diagram"/>
  <p:tag name="KSO_WM_TEMPLATE_INDEX" val="20227979"/>
  <p:tag name="KSO_WM_UNIT_LAYERLEVEL" val="1_1_1"/>
  <p:tag name="KSO_WM_TAG_VERSION" val="1.0"/>
  <p:tag name="KSO_WM_BEAUTIFY_FLAG" val="#wm#"/>
  <p:tag name="KSO_WM_UNIT_TEXT_FILL_FORE_SCHEMECOLOR_INDEX" val="5"/>
  <p:tag name="KSO_WM_UNIT_TEXT_FILL_TYPE" val="1"/>
</p:tagLst>
</file>

<file path=ppt/tags/tag22.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7979_3*l_h_f*1_2_1"/>
  <p:tag name="KSO_WM_TEMPLATE_CATEGORY" val="diagram"/>
  <p:tag name="KSO_WM_TEMPLATE_INDEX" val="20227979"/>
  <p:tag name="KSO_WM_UNIT_LAYERLEVEL" val="1_1_1"/>
  <p:tag name="KSO_WM_TAG_VERSION" val="1.0"/>
  <p:tag name="KSO_WM_BEAUTIFY_FLAG" val="#wm#"/>
  <p:tag name="KSO_WM_UNIT_TEXT_FILL_FORE_SCHEMECOLOR_INDEX" val="13"/>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7979_3*l_h_i*1_2_2"/>
  <p:tag name="KSO_WM_TEMPLATE_CATEGORY" val="diagram"/>
  <p:tag name="KSO_WM_TEMPLATE_INDEX" val="20227979"/>
  <p:tag name="KSO_WM_UNIT_LAYERLEVEL" val="1_1_1"/>
  <p:tag name="KSO_WM_TAG_VERSION" val="1.0"/>
  <p:tag name="KSO_WM_BEAUTIFY_FLAG" val="#wm#"/>
  <p:tag name="KSO_WM_UNIT_LINE_FORE_SCHEMECOLOR_INDEX" val="10"/>
  <p:tag name="KSO_WM_UNIT_LINE_FILL_TYPE" val="2"/>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7979_3*l_h_i*1_1_3"/>
  <p:tag name="KSO_WM_TEMPLATE_CATEGORY" val="diagram"/>
  <p:tag name="KSO_WM_TEMPLATE_INDEX" val="20227979"/>
  <p:tag name="KSO_WM_UNIT_LAYERLEVEL" val="1_1_1"/>
  <p:tag name="KSO_WM_TAG_VERSION" val="1.0"/>
  <p:tag name="KSO_WM_BEAUTIFY_FLAG" val="#wm#"/>
  <p:tag name="KSO_WM_UNIT_FILL_FORE_SCHEMECOLOR_INDEX" val="10"/>
  <p:tag name="KSO_WM_UNIT_FILL_TYPE" val="1"/>
  <p:tag name="KSO_WM_UNIT_TEXT_FILL_FORE_SCHEMECOLOR_INDEX" val="2"/>
  <p:tag name="KSO_WM_UNIT_TEXT_FILL_TYPE" val="1"/>
</p:tagLst>
</file>

<file path=ppt/tags/tag25.xml><?xml version="1.0" encoding="utf-8"?>
<p:tagLst xmlns:p="http://schemas.openxmlformats.org/presentationml/2006/main">
  <p:tag name="KSO_WM_UNIT_VALUE" val="223*223"/>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7979_3*l_h_x*1_1_1"/>
  <p:tag name="KSO_WM_TEMPLATE_CATEGORY" val="diagram"/>
  <p:tag name="KSO_WM_TEMPLATE_INDEX" val="20227979"/>
  <p:tag name="KSO_WM_UNIT_LAYERLEVEL" val="1_1_1"/>
  <p:tag name="KSO_WM_TAG_VERSION" val="1.0"/>
  <p:tag name="KSO_WM_BEAUTIFY_FLAG" val="#wm#"/>
</p:tagLst>
</file>

<file path=ppt/tags/tag26.xml><?xml version="1.0" encoding="utf-8"?>
<p:tagLst xmlns:p="http://schemas.openxmlformats.org/presentationml/2006/main">
  <p:tag name="KSO_WM_UNIT_VALUE" val="209*209"/>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7979_3*l_h_x*1_2_1"/>
  <p:tag name="KSO_WM_TEMPLATE_CATEGORY" val="diagram"/>
  <p:tag name="KSO_WM_TEMPLATE_INDEX" val="20227979"/>
  <p:tag name="KSO_WM_UNIT_LAYERLEVEL" val="1_1_1"/>
  <p:tag name="KSO_WM_TAG_VERSION" val="1.0"/>
  <p:tag name="KSO_WM_BEAUTIFY_FLAG" val="#wm#"/>
</p:tagLst>
</file>

<file path=ppt/tags/tag27.xml><?xml version="1.0" encoding="utf-8"?>
<p:tagLst xmlns:p="http://schemas.openxmlformats.org/presentationml/2006/main">
  <p:tag name="KSO_WM_UNIT_VALUE" val="208*208"/>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27979_3*l_h_x*1_3_1"/>
  <p:tag name="KSO_WM_TEMPLATE_CATEGORY" val="diagram"/>
  <p:tag name="KSO_WM_TEMPLATE_INDEX" val="20227979"/>
  <p:tag name="KSO_WM_UNIT_LAYERLEVEL" val="1_1_1"/>
  <p:tag name="KSO_WM_TAG_VERSION" val="1.0"/>
  <p:tag name="KSO_WM_BEAUTIFY_FLAG" val="#wm#"/>
</p:tagLst>
</file>

<file path=ppt/tags/tag28.xml><?xml version="1.0" encoding="utf-8"?>
<p:tagLst xmlns:p="http://schemas.openxmlformats.org/presentationml/2006/main">
  <p:tag name="MH" val="20161022203400"/>
  <p:tag name="MH_LIBRARY" val="GRAPHIC"/>
  <p:tag name="MH_TYPE" val="Other"/>
  <p:tag name="MH_ORDER" val="1"/>
</p:tagLst>
</file>

<file path=ppt/tags/tag29.xml><?xml version="1.0" encoding="utf-8"?>
<p:tagLst xmlns:p="http://schemas.openxmlformats.org/presentationml/2006/main">
  <p:tag name="MH" val="20161022203400"/>
  <p:tag name="MH_LIBRARY" val="GRAPHIC"/>
  <p:tag name="MH_TYPE" val="Other"/>
  <p:tag name="MH_ORDER" val="3"/>
</p:tagLst>
</file>

<file path=ppt/tags/tag3.xml><?xml version="1.0" encoding="utf-8"?>
<p:tagLst xmlns:p="http://schemas.openxmlformats.org/presentationml/2006/main">
  <p:tag name="MH" val="20161022203400"/>
  <p:tag name="MH_LIBRARY" val="GRAPHIC"/>
  <p:tag name="MH_TYPE" val="Other"/>
  <p:tag name="MH_ORDER" val="3"/>
</p:tagLst>
</file>

<file path=ppt/tags/tag30.xml><?xml version="1.0" encoding="utf-8"?>
<p:tagLst xmlns:p="http://schemas.openxmlformats.org/presentationml/2006/main">
  <p:tag name="MH" val="20160830110146"/>
  <p:tag name="MH_LIBRARY" val="CONTENTS"/>
  <p:tag name="MH_TYPE" val="OTHERS"/>
  <p:tag name="ID" val="553512"/>
</p:tagLst>
</file>

<file path=ppt/tags/tag31.xml><?xml version="1.0" encoding="utf-8"?>
<p:tagLst xmlns:p="http://schemas.openxmlformats.org/presentationml/2006/main">
  <p:tag name="MH" val="20161022192605"/>
  <p:tag name="MH_LIBRARY" val="GRAPHIC"/>
  <p:tag name="MH_TYPE" val="Text"/>
  <p:tag name="MH_ORDER" val="1"/>
</p:tagLst>
</file>

<file path=ppt/tags/tag32.xml><?xml version="1.0" encoding="utf-8"?>
<p:tagLst xmlns:p="http://schemas.openxmlformats.org/presentationml/2006/main">
  <p:tag name="MH" val="20161022192605"/>
  <p:tag name="MH_LIBRARY" val="GRAPHIC"/>
  <p:tag name="MH_TYPE" val="Text"/>
  <p:tag name="MH_ORDER" val="3"/>
</p:tagLst>
</file>

<file path=ppt/tags/tag33.xml><?xml version="1.0" encoding="utf-8"?>
<p:tagLst xmlns:p="http://schemas.openxmlformats.org/presentationml/2006/main">
  <p:tag name="MH_TYPE" val="#NeiR#"/>
  <p:tag name="MH_NUMBER" val="4"/>
  <p:tag name="MH_CATEGORY" val="#BingLLB#"/>
  <p:tag name="MH_LAYOUT" val="SubTitle"/>
  <p:tag name="MH" val="20161022203400"/>
  <p:tag name="MH_LIBRARY" val="GRAPHIC"/>
</p:tagLst>
</file>

<file path=ppt/tags/tag34.xml><?xml version="1.0" encoding="utf-8"?>
<p:tagLst xmlns:p="http://schemas.openxmlformats.org/presentationml/2006/main">
  <p:tag name="KSO_WM_BEAUTIFY_FLAG" val=""/>
</p:tagLst>
</file>

<file path=ppt/tags/tag35.xml><?xml version="1.0" encoding="utf-8"?>
<p:tagLst xmlns:p="http://schemas.openxmlformats.org/presentationml/2006/main">
  <p:tag name="KSO_WM_BEAUTIFY_FLAG" val=""/>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KSO_WM_BEAUTIFY_FLAG" val=""/>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MH" val="20160830110146"/>
  <p:tag name="MH_LIBRARY" val="CONTENTS"/>
  <p:tag name="MH_TYPE" val="OTHERS"/>
  <p:tag name="ID" val="553512"/>
</p:tagLst>
</file>

<file path=ppt/tags/tag40.xml><?xml version="1.0" encoding="utf-8"?>
<p:tagLst xmlns:p="http://schemas.openxmlformats.org/presentationml/2006/main">
  <p:tag name="KSO_WM_BEAUTIFY_FLAG" val=""/>
</p:tagLst>
</file>

<file path=ppt/tags/tag41.xml><?xml version="1.0" encoding="utf-8"?>
<p:tagLst xmlns:p="http://schemas.openxmlformats.org/presentationml/2006/main">
  <p:tag name="KSO_WM_BEAUTIFY_FLAG" val=""/>
</p:tagLst>
</file>

<file path=ppt/tags/tag42.xml><?xml version="1.0" encoding="utf-8"?>
<p:tagLst xmlns:p="http://schemas.openxmlformats.org/presentationml/2006/main">
  <p:tag name="KSO_WM_BEAUTIFY_FLAG" val=""/>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MH" val="20161022192605"/>
  <p:tag name="MH_LIBRARY" val="GRAPHIC"/>
  <p:tag name="MH_TYPE" val="Text"/>
  <p:tag name="MH_ORDER" val="1"/>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KSO_WM_BEAUTIFY_FLAG" val=""/>
</p:tagLst>
</file>

<file path=ppt/tags/tag53.xml><?xml version="1.0" encoding="utf-8"?>
<p:tagLst xmlns:p="http://schemas.openxmlformats.org/presentationml/2006/main">
  <p:tag name="KSO_WM_BEAUTIFY_FLAG" val=""/>
</p:tagLst>
</file>

<file path=ppt/tags/tag54.xml><?xml version="1.0" encoding="utf-8"?>
<p:tagLst xmlns:p="http://schemas.openxmlformats.org/presentationml/2006/main">
  <p:tag name="KSO_WM_BEAUTIFY_FLAG" val=""/>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MH" val="20161022192605"/>
  <p:tag name="MH_LIBRARY" val="GRAPHIC"/>
  <p:tag name="MH_TYPE" val="Text"/>
  <p:tag name="MH_ORDER" val="2"/>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KSO_WM_BEAUTIFY_FLAG" val=""/>
</p:tagLst>
</file>

<file path=ppt/tags/tag62.xml><?xml version="1.0" encoding="utf-8"?>
<p:tagLst xmlns:p="http://schemas.openxmlformats.org/presentationml/2006/main">
  <p:tag name="KSO_WM_BEAUTIFY_FLAG" val=""/>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MH" val="20161022192605"/>
  <p:tag name="MH_LIBRARY" val="GRAPHIC"/>
  <p:tag name="MH_TYPE" val="Text"/>
  <p:tag name="MH_ORDER" val="3"/>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KSO_WM_BEAUTIFY_FLAG" val=""/>
</p:tagLst>
</file>

<file path=ppt/tags/tag73.xml><?xml version="1.0" encoding="utf-8"?>
<p:tagLst xmlns:p="http://schemas.openxmlformats.org/presentationml/2006/main">
  <p:tag name="KSO_WM_BEAUTIFY_FLAG" val=""/>
</p:tagLst>
</file>

<file path=ppt/tags/tag74.xml><?xml version="1.0" encoding="utf-8"?>
<p:tagLst xmlns:p="http://schemas.openxmlformats.org/presentationml/2006/main">
  <p:tag name="KSO_WM_BEAUTIFY_FLAG" val=""/>
</p:tagLst>
</file>

<file path=ppt/tags/tag75.xml><?xml version="1.0" encoding="utf-8"?>
<p:tagLst xmlns:p="http://schemas.openxmlformats.org/presentationml/2006/main">
  <p:tag name="KSO_WM_BEAUTIFY_FLAG" val=""/>
</p:tagLst>
</file>

<file path=ppt/tags/tag76.xml><?xml version="1.0" encoding="utf-8"?>
<p:tagLst xmlns:p="http://schemas.openxmlformats.org/presentationml/2006/main">
  <p:tag name="KSO_WM_BEAUTIFY_FLAG" val=""/>
</p:tagLst>
</file>

<file path=ppt/tags/tag77.xml><?xml version="1.0" encoding="utf-8"?>
<p:tagLst xmlns:p="http://schemas.openxmlformats.org/presentationml/2006/main">
  <p:tag name="KSO_WM_BEAUTIFY_FLAG" val=""/>
</p:tagLst>
</file>

<file path=ppt/tags/tag78.xml><?xml version="1.0" encoding="utf-8"?>
<p:tagLst xmlns:p="http://schemas.openxmlformats.org/presentationml/2006/main">
  <p:tag name="KSO_WM_BEAUTIFY_FLAG" val=""/>
</p:tagLst>
</file>

<file path=ppt/tags/tag79.xml><?xml version="1.0" encoding="utf-8"?>
<p:tagLst xmlns:p="http://schemas.openxmlformats.org/presentationml/2006/main">
  <p:tag name="KSO_WM_BEAUTIFY_FLAG" val=""/>
</p:tagLst>
</file>

<file path=ppt/tags/tag8.xml><?xml version="1.0" encoding="utf-8"?>
<p:tagLst xmlns:p="http://schemas.openxmlformats.org/presentationml/2006/main">
  <p:tag name="MH" val="20161022203400"/>
  <p:tag name="MH_LIBRARY" val="GRAPHIC"/>
  <p:tag name="MH_TYPE" val="Other"/>
  <p:tag name="MH_ORDER" val="3"/>
</p:tagLst>
</file>

<file path=ppt/tags/tag80.xml><?xml version="1.0" encoding="utf-8"?>
<p:tagLst xmlns:p="http://schemas.openxmlformats.org/presentationml/2006/main">
  <p:tag name="KSO_WM_BEAUTIFY_FLAG" val=""/>
</p:tagLst>
</file>

<file path=ppt/tags/tag81.xml><?xml version="1.0" encoding="utf-8"?>
<p:tagLst xmlns:p="http://schemas.openxmlformats.org/presentationml/2006/main">
  <p:tag name="KSO_WM_BEAUTIFY_FLAG" val=""/>
</p:tagLst>
</file>

<file path=ppt/tags/tag82.xml><?xml version="1.0" encoding="utf-8"?>
<p:tagLst xmlns:p="http://schemas.openxmlformats.org/presentationml/2006/main">
  <p:tag name="KSO_WM_BEAUTIFY_FLAG" val=""/>
</p:tagLst>
</file>

<file path=ppt/tags/tag83.xml><?xml version="1.0" encoding="utf-8"?>
<p:tagLst xmlns:p="http://schemas.openxmlformats.org/presentationml/2006/main">
  <p:tag name="KSO_WM_BEAUTIFY_FLAG" val=""/>
</p:tagLst>
</file>

<file path=ppt/tags/tag84.xml><?xml version="1.0" encoding="utf-8"?>
<p:tagLst xmlns:p="http://schemas.openxmlformats.org/presentationml/2006/main">
  <p:tag name="KSO_WM_BEAUTIFY_FLAG" val=""/>
</p:tagLst>
</file>

<file path=ppt/tags/tag85.xml><?xml version="1.0" encoding="utf-8"?>
<p:tagLst xmlns:p="http://schemas.openxmlformats.org/presentationml/2006/main">
  <p:tag name="KSO_WM_BEAUTIFY_FLAG" val=""/>
</p:tagLst>
</file>

<file path=ppt/tags/tag86.xml><?xml version="1.0" encoding="utf-8"?>
<p:tagLst xmlns:p="http://schemas.openxmlformats.org/presentationml/2006/main">
  <p:tag name="KSO_WM_BEAUTIFY_FLAG" val=""/>
</p:tagLst>
</file>

<file path=ppt/tags/tag87.xml><?xml version="1.0" encoding="utf-8"?>
<p:tagLst xmlns:p="http://schemas.openxmlformats.org/presentationml/2006/main">
  <p:tag name="KSO_WM_BEAUTIFY_FLAG" val=""/>
</p:tagLst>
</file>

<file path=ppt/tags/tag88.xml><?xml version="1.0" encoding="utf-8"?>
<p:tagLst xmlns:p="http://schemas.openxmlformats.org/presentationml/2006/main">
  <p:tag name="KSO_WM_BEAUTIFY_FLAG" val=""/>
</p:tagLst>
</file>

<file path=ppt/tags/tag89.xml><?xml version="1.0" encoding="utf-8"?>
<p:tagLst xmlns:p="http://schemas.openxmlformats.org/presentationml/2006/main">
  <p:tag name="KSO_WM_BEAUTIFY_FLAG" val=""/>
</p:tagLst>
</file>

<file path=ppt/tags/tag9.xml><?xml version="1.0" encoding="utf-8"?>
<p:tagLst xmlns:p="http://schemas.openxmlformats.org/presentationml/2006/main">
  <p:tag name="MH" val="20161022192605"/>
  <p:tag name="MH_LIBRARY" val="GRAPHIC"/>
  <p:tag name="MH_TYPE" val="Text"/>
  <p:tag name="MH_ORDER" val="3"/>
</p:tagLst>
</file>

<file path=ppt/tags/tag90.xml><?xml version="1.0" encoding="utf-8"?>
<p:tagLst xmlns:p="http://schemas.openxmlformats.org/presentationml/2006/main">
  <p:tag name="KSO_WM_BEAUTIFY_FLAG" val=""/>
</p:tagLst>
</file>

<file path=ppt/tags/tag91.xml><?xml version="1.0" encoding="utf-8"?>
<p:tagLst xmlns:p="http://schemas.openxmlformats.org/presentationml/2006/main">
  <p:tag name="KSO_WM_BEAUTIFY_FLAG" val=""/>
</p:tagLst>
</file>

<file path=ppt/tags/tag92.xml><?xml version="1.0" encoding="utf-8"?>
<p:tagLst xmlns:p="http://schemas.openxmlformats.org/presentationml/2006/main">
  <p:tag name="KSO_WM_BEAUTIFY_FLAG" val=""/>
</p:tagLst>
</file>

<file path=ppt/tags/tag93.xml><?xml version="1.0" encoding="utf-8"?>
<p:tagLst xmlns:p="http://schemas.openxmlformats.org/presentationml/2006/main">
  <p:tag name="KSO_WM_BEAUTIFY_FLAG" val=""/>
</p:tagLst>
</file>

<file path=ppt/tags/tag94.xml><?xml version="1.0" encoding="utf-8"?>
<p:tagLst xmlns:p="http://schemas.openxmlformats.org/presentationml/2006/main">
  <p:tag name="KSO_WM_BEAUTIFY_FLAG" val=""/>
</p:tagLst>
</file>

<file path=ppt/tags/tag95.xml><?xml version="1.0" encoding="utf-8"?>
<p:tagLst xmlns:p="http://schemas.openxmlformats.org/presentationml/2006/main">
  <p:tag name="KSO_WM_BEAUTIFY_FLAG" val=""/>
</p:tagLst>
</file>

<file path=ppt/tags/tag96.xml><?xml version="1.0" encoding="utf-8"?>
<p:tagLst xmlns:p="http://schemas.openxmlformats.org/presentationml/2006/main">
  <p:tag name="KSO_WM_BEAUTIFY_FLAG" val=""/>
</p:tagLst>
</file>

<file path=ppt/tags/tag97.xml><?xml version="1.0" encoding="utf-8"?>
<p:tagLst xmlns:p="http://schemas.openxmlformats.org/presentationml/2006/main">
  <p:tag name="KSO_WM_BEAUTIFY_FLAG" val=""/>
</p:tagLst>
</file>

<file path=ppt/tags/tag98.xml><?xml version="1.0" encoding="utf-8"?>
<p:tagLst xmlns:p="http://schemas.openxmlformats.org/presentationml/2006/main">
  <p:tag name="KSO_WM_BEAUTIFY_FLAG" val=""/>
</p:tagLst>
</file>

<file path=ppt/tags/tag99.xml><?xml version="1.0" encoding="utf-8"?>
<p:tagLst xmlns:p="http://schemas.openxmlformats.org/presentationml/2006/main">
  <p:tag name="KSO_WM_BEAUTIFY_FLAG" val=""/>
</p:tagLst>
</file>

<file path=ppt/theme/theme1.xml><?xml version="1.0" encoding="utf-8"?>
<a:theme xmlns:a="http://schemas.openxmlformats.org/drawingml/2006/main" name="Pixel">
  <a:themeElements>
    <a:clrScheme name="">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989B7"/>
      </a:accent6>
      <a:hlink>
        <a:srgbClr val="666699"/>
      </a:hlink>
      <a:folHlink>
        <a:srgbClr val="CCCCE6"/>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000066"/>
        </a:lt1>
        <a:dk2>
          <a:srgbClr val="FFFFFF"/>
        </a:dk2>
        <a:lt2>
          <a:srgbClr val="0066FF"/>
        </a:lt2>
        <a:accent1>
          <a:srgbClr val="6699FF"/>
        </a:accent1>
        <a:accent2>
          <a:srgbClr val="3333FF"/>
        </a:accent2>
        <a:accent3>
          <a:srgbClr val="AAAAB9"/>
        </a:accent3>
        <a:accent4>
          <a:srgbClr val="DCDCDC"/>
        </a:accent4>
        <a:accent5>
          <a:srgbClr val="B9CAFF"/>
        </a:accent5>
        <a:accent6>
          <a:srgbClr val="2D2DE5"/>
        </a:accent6>
        <a:hlink>
          <a:srgbClr val="FFCC00"/>
        </a:hlink>
        <a:folHlink>
          <a:srgbClr val="0000CC"/>
        </a:folHlink>
      </a:clrScheme>
      <a:clrMap bg1="lt1" tx1="dk1" bg2="lt2" tx2="dk2" accent1="accent1" accent2="accent2" accent3="accent3" accent4="accent4" accent5="accent5" accent6="accent6" hlink="hlink" folHlink="folHlink"/>
    </a:extraClrScheme>
    <a:extraClrScheme>
      <a:clrScheme name="">
        <a:dk1>
          <a:srgbClr val="FFFFFF"/>
        </a:dk1>
        <a:lt1>
          <a:srgbClr val="334B49"/>
        </a:lt1>
        <a:dk2>
          <a:srgbClr val="FFFFFF"/>
        </a:dk2>
        <a:lt2>
          <a:srgbClr val="009999"/>
        </a:lt2>
        <a:accent1>
          <a:srgbClr val="33CCCC"/>
        </a:accent1>
        <a:accent2>
          <a:srgbClr val="008080"/>
        </a:accent2>
        <a:accent3>
          <a:srgbClr val="ADB2B1"/>
        </a:accent3>
        <a:accent4>
          <a:srgbClr val="DCDCDC"/>
        </a:accent4>
        <a:accent5>
          <a:srgbClr val="ADE2E2"/>
        </a:accent5>
        <a:accent6>
          <a:srgbClr val="007272"/>
        </a:accent6>
        <a:hlink>
          <a:srgbClr val="FFCC00"/>
        </a:hlink>
        <a:folHlink>
          <a:srgbClr val="006666"/>
        </a:folHlink>
      </a:clrScheme>
      <a:clrMap bg1="lt1" tx1="dk1" bg2="lt2" tx2="dk2" accent1="accent1" accent2="accent2" accent3="accent3" accent4="accent4" accent5="accent5" accent6="accent6" hlink="hlink" folHlink="folHlink"/>
    </a:extraClrScheme>
    <a:extraClrScheme>
      <a:clrScheme name="">
        <a:dk1>
          <a:srgbClr val="FFFFFF"/>
        </a:dk1>
        <a:lt1>
          <a:srgbClr val="333399"/>
        </a:lt1>
        <a:dk2>
          <a:srgbClr val="FFFFFF"/>
        </a:dk2>
        <a:lt2>
          <a:srgbClr val="006699"/>
        </a:lt2>
        <a:accent1>
          <a:srgbClr val="0099CC"/>
        </a:accent1>
        <a:accent2>
          <a:srgbClr val="0386AF"/>
        </a:accent2>
        <a:accent3>
          <a:srgbClr val="ADADCA"/>
        </a:accent3>
        <a:accent4>
          <a:srgbClr val="DCDCDC"/>
        </a:accent4>
        <a:accent5>
          <a:srgbClr val="AACAE2"/>
        </a:accent5>
        <a:accent6>
          <a:srgbClr val="02789D"/>
        </a:accent6>
        <a:hlink>
          <a:srgbClr val="FFCC00"/>
        </a:hlink>
        <a:folHlink>
          <a:srgbClr val="6699FF"/>
        </a:folHlink>
      </a:clrScheme>
      <a:clrMap bg1="lt1" tx1="dk1" bg2="lt2" tx2="dk2" accent1="accent1" accent2="accent2" accent3="accent3" accent4="accent4" accent5="accent5" accent6="accent6" hlink="hlink" folHlink="folHlink"/>
    </a:extraClrScheme>
    <a:extraClrScheme>
      <a:clrScheme name="">
        <a:dk1>
          <a:srgbClr val="FFFFFF"/>
        </a:dk1>
        <a:lt1>
          <a:srgbClr val="2F978D"/>
        </a:lt1>
        <a:dk2>
          <a:srgbClr val="FFFFFF"/>
        </a:dk2>
        <a:lt2>
          <a:srgbClr val="008080"/>
        </a:lt2>
        <a:accent1>
          <a:srgbClr val="0099FF"/>
        </a:accent1>
        <a:accent2>
          <a:srgbClr val="009999"/>
        </a:accent2>
        <a:accent3>
          <a:srgbClr val="ADC9C5"/>
        </a:accent3>
        <a:accent4>
          <a:srgbClr val="DCDCDC"/>
        </a:accent4>
        <a:accent5>
          <a:srgbClr val="AACAFF"/>
        </a:accent5>
        <a:accent6>
          <a:srgbClr val="008989"/>
        </a:accent6>
        <a:hlink>
          <a:srgbClr val="FFFFCC"/>
        </a:hlink>
        <a:folHlink>
          <a:srgbClr val="70CAC6"/>
        </a:folHlink>
      </a:clrScheme>
      <a:clrMap bg1="lt1" tx1="dk1" bg2="lt2" tx2="dk2" accent1="accent1" accent2="accent2" accent3="accent3" accent4="accent4" accent5="accent5" accent6="accent6" hlink="hlink" folHlink="folHlink"/>
    </a:extraClrScheme>
    <a:extraClrScheme>
      <a:clrScheme name="">
        <a:dk1>
          <a:srgbClr val="FFFFFF"/>
        </a:dk1>
        <a:lt1>
          <a:srgbClr val="330000"/>
        </a:lt1>
        <a:dk2>
          <a:srgbClr val="FFFFFF"/>
        </a:dk2>
        <a:lt2>
          <a:srgbClr val="822504"/>
        </a:lt2>
        <a:accent1>
          <a:srgbClr val="FF9900"/>
        </a:accent1>
        <a:accent2>
          <a:srgbClr val="9E2A06"/>
        </a:accent2>
        <a:accent3>
          <a:srgbClr val="ADAAAA"/>
        </a:accent3>
        <a:accent4>
          <a:srgbClr val="DCDCDC"/>
        </a:accent4>
        <a:accent5>
          <a:srgbClr val="FFCAAA"/>
        </a:accent5>
        <a:accent6>
          <a:srgbClr val="8D2504"/>
        </a:accent6>
        <a:hlink>
          <a:srgbClr val="FF3300"/>
        </a:hlink>
        <a:folHlink>
          <a:srgbClr val="7C0704"/>
        </a:folHlink>
      </a:clrScheme>
      <a:clrMap bg1="lt1" tx1="dk1" bg2="lt2" tx2="dk2" accent1="accent1" accent2="accent2" accent3="accent3" accent4="accent4" accent5="accent5" accent6="accent6" hlink="hlink" folHlink="folHlink"/>
    </a:extraClrScheme>
    <a:extraClrScheme>
      <a:clrScheme name="">
        <a:dk1>
          <a:srgbClr val="FFFFFF"/>
        </a:dk1>
        <a:lt1>
          <a:srgbClr val="4A7911"/>
        </a:lt1>
        <a:dk2>
          <a:srgbClr val="FFFFFF"/>
        </a:dk2>
        <a:lt2>
          <a:srgbClr val="336600"/>
        </a:lt2>
        <a:accent1>
          <a:srgbClr val="666633"/>
        </a:accent1>
        <a:accent2>
          <a:srgbClr val="669900"/>
        </a:accent2>
        <a:accent3>
          <a:srgbClr val="B2BEAA"/>
        </a:accent3>
        <a:accent4>
          <a:srgbClr val="DCDCDC"/>
        </a:accent4>
        <a:accent5>
          <a:srgbClr val="B9B9AD"/>
        </a:accent5>
        <a:accent6>
          <a:srgbClr val="5B8900"/>
        </a:accent6>
        <a:hlink>
          <a:srgbClr val="FFCC00"/>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75B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B89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C0465"/>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192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CAEC1"/>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989B7"/>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Pixel">
  <a:themeElements>
    <a:clrScheme name="">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989B7"/>
      </a:accent6>
      <a:hlink>
        <a:srgbClr val="666699"/>
      </a:hlink>
      <a:folHlink>
        <a:srgbClr val="CCCCE6"/>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000066"/>
        </a:lt1>
        <a:dk2>
          <a:srgbClr val="FFFFFF"/>
        </a:dk2>
        <a:lt2>
          <a:srgbClr val="0066FF"/>
        </a:lt2>
        <a:accent1>
          <a:srgbClr val="6699FF"/>
        </a:accent1>
        <a:accent2>
          <a:srgbClr val="3333FF"/>
        </a:accent2>
        <a:accent3>
          <a:srgbClr val="AAAAB9"/>
        </a:accent3>
        <a:accent4>
          <a:srgbClr val="DCDCDC"/>
        </a:accent4>
        <a:accent5>
          <a:srgbClr val="B9CAFF"/>
        </a:accent5>
        <a:accent6>
          <a:srgbClr val="2D2DE5"/>
        </a:accent6>
        <a:hlink>
          <a:srgbClr val="FFCC00"/>
        </a:hlink>
        <a:folHlink>
          <a:srgbClr val="0000CC"/>
        </a:folHlink>
      </a:clrScheme>
      <a:clrMap bg1="lt1" tx1="dk1" bg2="lt2" tx2="dk2" accent1="accent1" accent2="accent2" accent3="accent3" accent4="accent4" accent5="accent5" accent6="accent6" hlink="hlink" folHlink="folHlink"/>
    </a:extraClrScheme>
    <a:extraClrScheme>
      <a:clrScheme name="">
        <a:dk1>
          <a:srgbClr val="FFFFFF"/>
        </a:dk1>
        <a:lt1>
          <a:srgbClr val="334B49"/>
        </a:lt1>
        <a:dk2>
          <a:srgbClr val="FFFFFF"/>
        </a:dk2>
        <a:lt2>
          <a:srgbClr val="009999"/>
        </a:lt2>
        <a:accent1>
          <a:srgbClr val="33CCCC"/>
        </a:accent1>
        <a:accent2>
          <a:srgbClr val="008080"/>
        </a:accent2>
        <a:accent3>
          <a:srgbClr val="ADB2B1"/>
        </a:accent3>
        <a:accent4>
          <a:srgbClr val="DCDCDC"/>
        </a:accent4>
        <a:accent5>
          <a:srgbClr val="ADE2E2"/>
        </a:accent5>
        <a:accent6>
          <a:srgbClr val="007272"/>
        </a:accent6>
        <a:hlink>
          <a:srgbClr val="FFCC00"/>
        </a:hlink>
        <a:folHlink>
          <a:srgbClr val="006666"/>
        </a:folHlink>
      </a:clrScheme>
      <a:clrMap bg1="lt1" tx1="dk1" bg2="lt2" tx2="dk2" accent1="accent1" accent2="accent2" accent3="accent3" accent4="accent4" accent5="accent5" accent6="accent6" hlink="hlink" folHlink="folHlink"/>
    </a:extraClrScheme>
    <a:extraClrScheme>
      <a:clrScheme name="">
        <a:dk1>
          <a:srgbClr val="FFFFFF"/>
        </a:dk1>
        <a:lt1>
          <a:srgbClr val="333399"/>
        </a:lt1>
        <a:dk2>
          <a:srgbClr val="FFFFFF"/>
        </a:dk2>
        <a:lt2>
          <a:srgbClr val="006699"/>
        </a:lt2>
        <a:accent1>
          <a:srgbClr val="0099CC"/>
        </a:accent1>
        <a:accent2>
          <a:srgbClr val="0386AF"/>
        </a:accent2>
        <a:accent3>
          <a:srgbClr val="ADADCA"/>
        </a:accent3>
        <a:accent4>
          <a:srgbClr val="DCDCDC"/>
        </a:accent4>
        <a:accent5>
          <a:srgbClr val="AACAE2"/>
        </a:accent5>
        <a:accent6>
          <a:srgbClr val="02789D"/>
        </a:accent6>
        <a:hlink>
          <a:srgbClr val="FFCC00"/>
        </a:hlink>
        <a:folHlink>
          <a:srgbClr val="6699FF"/>
        </a:folHlink>
      </a:clrScheme>
      <a:clrMap bg1="lt1" tx1="dk1" bg2="lt2" tx2="dk2" accent1="accent1" accent2="accent2" accent3="accent3" accent4="accent4" accent5="accent5" accent6="accent6" hlink="hlink" folHlink="folHlink"/>
    </a:extraClrScheme>
    <a:extraClrScheme>
      <a:clrScheme name="">
        <a:dk1>
          <a:srgbClr val="FFFFFF"/>
        </a:dk1>
        <a:lt1>
          <a:srgbClr val="2F978D"/>
        </a:lt1>
        <a:dk2>
          <a:srgbClr val="FFFFFF"/>
        </a:dk2>
        <a:lt2>
          <a:srgbClr val="008080"/>
        </a:lt2>
        <a:accent1>
          <a:srgbClr val="0099FF"/>
        </a:accent1>
        <a:accent2>
          <a:srgbClr val="009999"/>
        </a:accent2>
        <a:accent3>
          <a:srgbClr val="ADC9C5"/>
        </a:accent3>
        <a:accent4>
          <a:srgbClr val="DCDCDC"/>
        </a:accent4>
        <a:accent5>
          <a:srgbClr val="AACAFF"/>
        </a:accent5>
        <a:accent6>
          <a:srgbClr val="008989"/>
        </a:accent6>
        <a:hlink>
          <a:srgbClr val="FFFFCC"/>
        </a:hlink>
        <a:folHlink>
          <a:srgbClr val="70CAC6"/>
        </a:folHlink>
      </a:clrScheme>
      <a:clrMap bg1="lt1" tx1="dk1" bg2="lt2" tx2="dk2" accent1="accent1" accent2="accent2" accent3="accent3" accent4="accent4" accent5="accent5" accent6="accent6" hlink="hlink" folHlink="folHlink"/>
    </a:extraClrScheme>
    <a:extraClrScheme>
      <a:clrScheme name="">
        <a:dk1>
          <a:srgbClr val="FFFFFF"/>
        </a:dk1>
        <a:lt1>
          <a:srgbClr val="330000"/>
        </a:lt1>
        <a:dk2>
          <a:srgbClr val="FFFFFF"/>
        </a:dk2>
        <a:lt2>
          <a:srgbClr val="822504"/>
        </a:lt2>
        <a:accent1>
          <a:srgbClr val="FF9900"/>
        </a:accent1>
        <a:accent2>
          <a:srgbClr val="9E2A06"/>
        </a:accent2>
        <a:accent3>
          <a:srgbClr val="ADAAAA"/>
        </a:accent3>
        <a:accent4>
          <a:srgbClr val="DCDCDC"/>
        </a:accent4>
        <a:accent5>
          <a:srgbClr val="FFCAAA"/>
        </a:accent5>
        <a:accent6>
          <a:srgbClr val="8D2504"/>
        </a:accent6>
        <a:hlink>
          <a:srgbClr val="FF3300"/>
        </a:hlink>
        <a:folHlink>
          <a:srgbClr val="7C0704"/>
        </a:folHlink>
      </a:clrScheme>
      <a:clrMap bg1="lt1" tx1="dk1" bg2="lt2" tx2="dk2" accent1="accent1" accent2="accent2" accent3="accent3" accent4="accent4" accent5="accent5" accent6="accent6" hlink="hlink" folHlink="folHlink"/>
    </a:extraClrScheme>
    <a:extraClrScheme>
      <a:clrScheme name="">
        <a:dk1>
          <a:srgbClr val="FFFFFF"/>
        </a:dk1>
        <a:lt1>
          <a:srgbClr val="4A7911"/>
        </a:lt1>
        <a:dk2>
          <a:srgbClr val="FFFFFF"/>
        </a:dk2>
        <a:lt2>
          <a:srgbClr val="336600"/>
        </a:lt2>
        <a:accent1>
          <a:srgbClr val="666633"/>
        </a:accent1>
        <a:accent2>
          <a:srgbClr val="669900"/>
        </a:accent2>
        <a:accent3>
          <a:srgbClr val="B2BEAA"/>
        </a:accent3>
        <a:accent4>
          <a:srgbClr val="DCDCDC"/>
        </a:accent4>
        <a:accent5>
          <a:srgbClr val="B9B9AD"/>
        </a:accent5>
        <a:accent6>
          <a:srgbClr val="5B8900"/>
        </a:accent6>
        <a:hlink>
          <a:srgbClr val="FFCC00"/>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75B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B89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C0465"/>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192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CAEC1"/>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989B7"/>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Pixel">
  <a:themeElements>
    <a:clrScheme name="">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989B7"/>
      </a:accent6>
      <a:hlink>
        <a:srgbClr val="666699"/>
      </a:hlink>
      <a:folHlink>
        <a:srgbClr val="CCCCE6"/>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000066"/>
        </a:lt1>
        <a:dk2>
          <a:srgbClr val="FFFFFF"/>
        </a:dk2>
        <a:lt2>
          <a:srgbClr val="0066FF"/>
        </a:lt2>
        <a:accent1>
          <a:srgbClr val="6699FF"/>
        </a:accent1>
        <a:accent2>
          <a:srgbClr val="3333FF"/>
        </a:accent2>
        <a:accent3>
          <a:srgbClr val="AAAAB9"/>
        </a:accent3>
        <a:accent4>
          <a:srgbClr val="DCDCDC"/>
        </a:accent4>
        <a:accent5>
          <a:srgbClr val="B9CAFF"/>
        </a:accent5>
        <a:accent6>
          <a:srgbClr val="2D2DE5"/>
        </a:accent6>
        <a:hlink>
          <a:srgbClr val="FFCC00"/>
        </a:hlink>
        <a:folHlink>
          <a:srgbClr val="0000CC"/>
        </a:folHlink>
      </a:clrScheme>
      <a:clrMap bg1="lt1" tx1="dk1" bg2="lt2" tx2="dk2" accent1="accent1" accent2="accent2" accent3="accent3" accent4="accent4" accent5="accent5" accent6="accent6" hlink="hlink" folHlink="folHlink"/>
    </a:extraClrScheme>
    <a:extraClrScheme>
      <a:clrScheme name="">
        <a:dk1>
          <a:srgbClr val="FFFFFF"/>
        </a:dk1>
        <a:lt1>
          <a:srgbClr val="334B49"/>
        </a:lt1>
        <a:dk2>
          <a:srgbClr val="FFFFFF"/>
        </a:dk2>
        <a:lt2>
          <a:srgbClr val="009999"/>
        </a:lt2>
        <a:accent1>
          <a:srgbClr val="33CCCC"/>
        </a:accent1>
        <a:accent2>
          <a:srgbClr val="008080"/>
        </a:accent2>
        <a:accent3>
          <a:srgbClr val="ADB2B1"/>
        </a:accent3>
        <a:accent4>
          <a:srgbClr val="DCDCDC"/>
        </a:accent4>
        <a:accent5>
          <a:srgbClr val="ADE2E2"/>
        </a:accent5>
        <a:accent6>
          <a:srgbClr val="007272"/>
        </a:accent6>
        <a:hlink>
          <a:srgbClr val="FFCC00"/>
        </a:hlink>
        <a:folHlink>
          <a:srgbClr val="006666"/>
        </a:folHlink>
      </a:clrScheme>
      <a:clrMap bg1="lt1" tx1="dk1" bg2="lt2" tx2="dk2" accent1="accent1" accent2="accent2" accent3="accent3" accent4="accent4" accent5="accent5" accent6="accent6" hlink="hlink" folHlink="folHlink"/>
    </a:extraClrScheme>
    <a:extraClrScheme>
      <a:clrScheme name="">
        <a:dk1>
          <a:srgbClr val="FFFFFF"/>
        </a:dk1>
        <a:lt1>
          <a:srgbClr val="333399"/>
        </a:lt1>
        <a:dk2>
          <a:srgbClr val="FFFFFF"/>
        </a:dk2>
        <a:lt2>
          <a:srgbClr val="006699"/>
        </a:lt2>
        <a:accent1>
          <a:srgbClr val="0099CC"/>
        </a:accent1>
        <a:accent2>
          <a:srgbClr val="0386AF"/>
        </a:accent2>
        <a:accent3>
          <a:srgbClr val="ADADCA"/>
        </a:accent3>
        <a:accent4>
          <a:srgbClr val="DCDCDC"/>
        </a:accent4>
        <a:accent5>
          <a:srgbClr val="AACAE2"/>
        </a:accent5>
        <a:accent6>
          <a:srgbClr val="02789D"/>
        </a:accent6>
        <a:hlink>
          <a:srgbClr val="FFCC00"/>
        </a:hlink>
        <a:folHlink>
          <a:srgbClr val="6699FF"/>
        </a:folHlink>
      </a:clrScheme>
      <a:clrMap bg1="lt1" tx1="dk1" bg2="lt2" tx2="dk2" accent1="accent1" accent2="accent2" accent3="accent3" accent4="accent4" accent5="accent5" accent6="accent6" hlink="hlink" folHlink="folHlink"/>
    </a:extraClrScheme>
    <a:extraClrScheme>
      <a:clrScheme name="">
        <a:dk1>
          <a:srgbClr val="FFFFFF"/>
        </a:dk1>
        <a:lt1>
          <a:srgbClr val="2F978D"/>
        </a:lt1>
        <a:dk2>
          <a:srgbClr val="FFFFFF"/>
        </a:dk2>
        <a:lt2>
          <a:srgbClr val="008080"/>
        </a:lt2>
        <a:accent1>
          <a:srgbClr val="0099FF"/>
        </a:accent1>
        <a:accent2>
          <a:srgbClr val="009999"/>
        </a:accent2>
        <a:accent3>
          <a:srgbClr val="ADC9C5"/>
        </a:accent3>
        <a:accent4>
          <a:srgbClr val="DCDCDC"/>
        </a:accent4>
        <a:accent5>
          <a:srgbClr val="AACAFF"/>
        </a:accent5>
        <a:accent6>
          <a:srgbClr val="008989"/>
        </a:accent6>
        <a:hlink>
          <a:srgbClr val="FFFFCC"/>
        </a:hlink>
        <a:folHlink>
          <a:srgbClr val="70CAC6"/>
        </a:folHlink>
      </a:clrScheme>
      <a:clrMap bg1="lt1" tx1="dk1" bg2="lt2" tx2="dk2" accent1="accent1" accent2="accent2" accent3="accent3" accent4="accent4" accent5="accent5" accent6="accent6" hlink="hlink" folHlink="folHlink"/>
    </a:extraClrScheme>
    <a:extraClrScheme>
      <a:clrScheme name="">
        <a:dk1>
          <a:srgbClr val="FFFFFF"/>
        </a:dk1>
        <a:lt1>
          <a:srgbClr val="330000"/>
        </a:lt1>
        <a:dk2>
          <a:srgbClr val="FFFFFF"/>
        </a:dk2>
        <a:lt2>
          <a:srgbClr val="822504"/>
        </a:lt2>
        <a:accent1>
          <a:srgbClr val="FF9900"/>
        </a:accent1>
        <a:accent2>
          <a:srgbClr val="9E2A06"/>
        </a:accent2>
        <a:accent3>
          <a:srgbClr val="ADAAAA"/>
        </a:accent3>
        <a:accent4>
          <a:srgbClr val="DCDCDC"/>
        </a:accent4>
        <a:accent5>
          <a:srgbClr val="FFCAAA"/>
        </a:accent5>
        <a:accent6>
          <a:srgbClr val="8D2504"/>
        </a:accent6>
        <a:hlink>
          <a:srgbClr val="FF3300"/>
        </a:hlink>
        <a:folHlink>
          <a:srgbClr val="7C0704"/>
        </a:folHlink>
      </a:clrScheme>
      <a:clrMap bg1="lt1" tx1="dk1" bg2="lt2" tx2="dk2" accent1="accent1" accent2="accent2" accent3="accent3" accent4="accent4" accent5="accent5" accent6="accent6" hlink="hlink" folHlink="folHlink"/>
    </a:extraClrScheme>
    <a:extraClrScheme>
      <a:clrScheme name="">
        <a:dk1>
          <a:srgbClr val="FFFFFF"/>
        </a:dk1>
        <a:lt1>
          <a:srgbClr val="4A7911"/>
        </a:lt1>
        <a:dk2>
          <a:srgbClr val="FFFFFF"/>
        </a:dk2>
        <a:lt2>
          <a:srgbClr val="336600"/>
        </a:lt2>
        <a:accent1>
          <a:srgbClr val="666633"/>
        </a:accent1>
        <a:accent2>
          <a:srgbClr val="669900"/>
        </a:accent2>
        <a:accent3>
          <a:srgbClr val="B2BEAA"/>
        </a:accent3>
        <a:accent4>
          <a:srgbClr val="DCDCDC"/>
        </a:accent4>
        <a:accent5>
          <a:srgbClr val="B9B9AD"/>
        </a:accent5>
        <a:accent6>
          <a:srgbClr val="5B8900"/>
        </a:accent6>
        <a:hlink>
          <a:srgbClr val="FFCC00"/>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75B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B89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C0465"/>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192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CAEC1"/>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989B7"/>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_Pixel">
  <a:themeElements>
    <a:clrScheme name="">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989B7"/>
      </a:accent6>
      <a:hlink>
        <a:srgbClr val="666699"/>
      </a:hlink>
      <a:folHlink>
        <a:srgbClr val="CCCCE6"/>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000066"/>
        </a:lt1>
        <a:dk2>
          <a:srgbClr val="FFFFFF"/>
        </a:dk2>
        <a:lt2>
          <a:srgbClr val="0066FF"/>
        </a:lt2>
        <a:accent1>
          <a:srgbClr val="6699FF"/>
        </a:accent1>
        <a:accent2>
          <a:srgbClr val="3333FF"/>
        </a:accent2>
        <a:accent3>
          <a:srgbClr val="AAAAB9"/>
        </a:accent3>
        <a:accent4>
          <a:srgbClr val="DCDCDC"/>
        </a:accent4>
        <a:accent5>
          <a:srgbClr val="B9CAFF"/>
        </a:accent5>
        <a:accent6>
          <a:srgbClr val="2D2DE5"/>
        </a:accent6>
        <a:hlink>
          <a:srgbClr val="FFCC00"/>
        </a:hlink>
        <a:folHlink>
          <a:srgbClr val="0000CC"/>
        </a:folHlink>
      </a:clrScheme>
      <a:clrMap bg1="lt1" tx1="dk1" bg2="lt2" tx2="dk2" accent1="accent1" accent2="accent2" accent3="accent3" accent4="accent4" accent5="accent5" accent6="accent6" hlink="hlink" folHlink="folHlink"/>
    </a:extraClrScheme>
    <a:extraClrScheme>
      <a:clrScheme name="">
        <a:dk1>
          <a:srgbClr val="FFFFFF"/>
        </a:dk1>
        <a:lt1>
          <a:srgbClr val="334B49"/>
        </a:lt1>
        <a:dk2>
          <a:srgbClr val="FFFFFF"/>
        </a:dk2>
        <a:lt2>
          <a:srgbClr val="009999"/>
        </a:lt2>
        <a:accent1>
          <a:srgbClr val="33CCCC"/>
        </a:accent1>
        <a:accent2>
          <a:srgbClr val="008080"/>
        </a:accent2>
        <a:accent3>
          <a:srgbClr val="ADB2B1"/>
        </a:accent3>
        <a:accent4>
          <a:srgbClr val="DCDCDC"/>
        </a:accent4>
        <a:accent5>
          <a:srgbClr val="ADE2E2"/>
        </a:accent5>
        <a:accent6>
          <a:srgbClr val="007272"/>
        </a:accent6>
        <a:hlink>
          <a:srgbClr val="FFCC00"/>
        </a:hlink>
        <a:folHlink>
          <a:srgbClr val="006666"/>
        </a:folHlink>
      </a:clrScheme>
      <a:clrMap bg1="lt1" tx1="dk1" bg2="lt2" tx2="dk2" accent1="accent1" accent2="accent2" accent3="accent3" accent4="accent4" accent5="accent5" accent6="accent6" hlink="hlink" folHlink="folHlink"/>
    </a:extraClrScheme>
    <a:extraClrScheme>
      <a:clrScheme name="">
        <a:dk1>
          <a:srgbClr val="FFFFFF"/>
        </a:dk1>
        <a:lt1>
          <a:srgbClr val="333399"/>
        </a:lt1>
        <a:dk2>
          <a:srgbClr val="FFFFFF"/>
        </a:dk2>
        <a:lt2>
          <a:srgbClr val="006699"/>
        </a:lt2>
        <a:accent1>
          <a:srgbClr val="0099CC"/>
        </a:accent1>
        <a:accent2>
          <a:srgbClr val="0386AF"/>
        </a:accent2>
        <a:accent3>
          <a:srgbClr val="ADADCA"/>
        </a:accent3>
        <a:accent4>
          <a:srgbClr val="DCDCDC"/>
        </a:accent4>
        <a:accent5>
          <a:srgbClr val="AACAE2"/>
        </a:accent5>
        <a:accent6>
          <a:srgbClr val="02789D"/>
        </a:accent6>
        <a:hlink>
          <a:srgbClr val="FFCC00"/>
        </a:hlink>
        <a:folHlink>
          <a:srgbClr val="6699FF"/>
        </a:folHlink>
      </a:clrScheme>
      <a:clrMap bg1="lt1" tx1="dk1" bg2="lt2" tx2="dk2" accent1="accent1" accent2="accent2" accent3="accent3" accent4="accent4" accent5="accent5" accent6="accent6" hlink="hlink" folHlink="folHlink"/>
    </a:extraClrScheme>
    <a:extraClrScheme>
      <a:clrScheme name="">
        <a:dk1>
          <a:srgbClr val="FFFFFF"/>
        </a:dk1>
        <a:lt1>
          <a:srgbClr val="2F978D"/>
        </a:lt1>
        <a:dk2>
          <a:srgbClr val="FFFFFF"/>
        </a:dk2>
        <a:lt2>
          <a:srgbClr val="008080"/>
        </a:lt2>
        <a:accent1>
          <a:srgbClr val="0099FF"/>
        </a:accent1>
        <a:accent2>
          <a:srgbClr val="009999"/>
        </a:accent2>
        <a:accent3>
          <a:srgbClr val="ADC9C5"/>
        </a:accent3>
        <a:accent4>
          <a:srgbClr val="DCDCDC"/>
        </a:accent4>
        <a:accent5>
          <a:srgbClr val="AACAFF"/>
        </a:accent5>
        <a:accent6>
          <a:srgbClr val="008989"/>
        </a:accent6>
        <a:hlink>
          <a:srgbClr val="FFFFCC"/>
        </a:hlink>
        <a:folHlink>
          <a:srgbClr val="70CAC6"/>
        </a:folHlink>
      </a:clrScheme>
      <a:clrMap bg1="lt1" tx1="dk1" bg2="lt2" tx2="dk2" accent1="accent1" accent2="accent2" accent3="accent3" accent4="accent4" accent5="accent5" accent6="accent6" hlink="hlink" folHlink="folHlink"/>
    </a:extraClrScheme>
    <a:extraClrScheme>
      <a:clrScheme name="">
        <a:dk1>
          <a:srgbClr val="FFFFFF"/>
        </a:dk1>
        <a:lt1>
          <a:srgbClr val="330000"/>
        </a:lt1>
        <a:dk2>
          <a:srgbClr val="FFFFFF"/>
        </a:dk2>
        <a:lt2>
          <a:srgbClr val="822504"/>
        </a:lt2>
        <a:accent1>
          <a:srgbClr val="FF9900"/>
        </a:accent1>
        <a:accent2>
          <a:srgbClr val="9E2A06"/>
        </a:accent2>
        <a:accent3>
          <a:srgbClr val="ADAAAA"/>
        </a:accent3>
        <a:accent4>
          <a:srgbClr val="DCDCDC"/>
        </a:accent4>
        <a:accent5>
          <a:srgbClr val="FFCAAA"/>
        </a:accent5>
        <a:accent6>
          <a:srgbClr val="8D2504"/>
        </a:accent6>
        <a:hlink>
          <a:srgbClr val="FF3300"/>
        </a:hlink>
        <a:folHlink>
          <a:srgbClr val="7C0704"/>
        </a:folHlink>
      </a:clrScheme>
      <a:clrMap bg1="lt1" tx1="dk1" bg2="lt2" tx2="dk2" accent1="accent1" accent2="accent2" accent3="accent3" accent4="accent4" accent5="accent5" accent6="accent6" hlink="hlink" folHlink="folHlink"/>
    </a:extraClrScheme>
    <a:extraClrScheme>
      <a:clrScheme name="">
        <a:dk1>
          <a:srgbClr val="FFFFFF"/>
        </a:dk1>
        <a:lt1>
          <a:srgbClr val="4A7911"/>
        </a:lt1>
        <a:dk2>
          <a:srgbClr val="FFFFFF"/>
        </a:dk2>
        <a:lt2>
          <a:srgbClr val="336600"/>
        </a:lt2>
        <a:accent1>
          <a:srgbClr val="666633"/>
        </a:accent1>
        <a:accent2>
          <a:srgbClr val="669900"/>
        </a:accent2>
        <a:accent3>
          <a:srgbClr val="B2BEAA"/>
        </a:accent3>
        <a:accent4>
          <a:srgbClr val="DCDCDC"/>
        </a:accent4>
        <a:accent5>
          <a:srgbClr val="B9B9AD"/>
        </a:accent5>
        <a:accent6>
          <a:srgbClr val="5B8900"/>
        </a:accent6>
        <a:hlink>
          <a:srgbClr val="FFCC00"/>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75B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B89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C0465"/>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192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CAEC1"/>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989B7"/>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5_Pixel">
  <a:themeElements>
    <a:clrScheme name="">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989B7"/>
      </a:accent6>
      <a:hlink>
        <a:srgbClr val="666699"/>
      </a:hlink>
      <a:folHlink>
        <a:srgbClr val="CCCCE6"/>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000066"/>
        </a:lt1>
        <a:dk2>
          <a:srgbClr val="FFFFFF"/>
        </a:dk2>
        <a:lt2>
          <a:srgbClr val="0066FF"/>
        </a:lt2>
        <a:accent1>
          <a:srgbClr val="6699FF"/>
        </a:accent1>
        <a:accent2>
          <a:srgbClr val="3333FF"/>
        </a:accent2>
        <a:accent3>
          <a:srgbClr val="AAAAB9"/>
        </a:accent3>
        <a:accent4>
          <a:srgbClr val="DCDCDC"/>
        </a:accent4>
        <a:accent5>
          <a:srgbClr val="B9CAFF"/>
        </a:accent5>
        <a:accent6>
          <a:srgbClr val="2D2DE5"/>
        </a:accent6>
        <a:hlink>
          <a:srgbClr val="FFCC00"/>
        </a:hlink>
        <a:folHlink>
          <a:srgbClr val="0000CC"/>
        </a:folHlink>
      </a:clrScheme>
      <a:clrMap bg1="lt1" tx1="dk1" bg2="lt2" tx2="dk2" accent1="accent1" accent2="accent2" accent3="accent3" accent4="accent4" accent5="accent5" accent6="accent6" hlink="hlink" folHlink="folHlink"/>
    </a:extraClrScheme>
    <a:extraClrScheme>
      <a:clrScheme name="">
        <a:dk1>
          <a:srgbClr val="FFFFFF"/>
        </a:dk1>
        <a:lt1>
          <a:srgbClr val="334B49"/>
        </a:lt1>
        <a:dk2>
          <a:srgbClr val="FFFFFF"/>
        </a:dk2>
        <a:lt2>
          <a:srgbClr val="009999"/>
        </a:lt2>
        <a:accent1>
          <a:srgbClr val="33CCCC"/>
        </a:accent1>
        <a:accent2>
          <a:srgbClr val="008080"/>
        </a:accent2>
        <a:accent3>
          <a:srgbClr val="ADB2B1"/>
        </a:accent3>
        <a:accent4>
          <a:srgbClr val="DCDCDC"/>
        </a:accent4>
        <a:accent5>
          <a:srgbClr val="ADE2E2"/>
        </a:accent5>
        <a:accent6>
          <a:srgbClr val="007272"/>
        </a:accent6>
        <a:hlink>
          <a:srgbClr val="FFCC00"/>
        </a:hlink>
        <a:folHlink>
          <a:srgbClr val="006666"/>
        </a:folHlink>
      </a:clrScheme>
      <a:clrMap bg1="lt1" tx1="dk1" bg2="lt2" tx2="dk2" accent1="accent1" accent2="accent2" accent3="accent3" accent4="accent4" accent5="accent5" accent6="accent6" hlink="hlink" folHlink="folHlink"/>
    </a:extraClrScheme>
    <a:extraClrScheme>
      <a:clrScheme name="">
        <a:dk1>
          <a:srgbClr val="FFFFFF"/>
        </a:dk1>
        <a:lt1>
          <a:srgbClr val="333399"/>
        </a:lt1>
        <a:dk2>
          <a:srgbClr val="FFFFFF"/>
        </a:dk2>
        <a:lt2>
          <a:srgbClr val="006699"/>
        </a:lt2>
        <a:accent1>
          <a:srgbClr val="0099CC"/>
        </a:accent1>
        <a:accent2>
          <a:srgbClr val="0386AF"/>
        </a:accent2>
        <a:accent3>
          <a:srgbClr val="ADADCA"/>
        </a:accent3>
        <a:accent4>
          <a:srgbClr val="DCDCDC"/>
        </a:accent4>
        <a:accent5>
          <a:srgbClr val="AACAE2"/>
        </a:accent5>
        <a:accent6>
          <a:srgbClr val="02789D"/>
        </a:accent6>
        <a:hlink>
          <a:srgbClr val="FFCC00"/>
        </a:hlink>
        <a:folHlink>
          <a:srgbClr val="6699FF"/>
        </a:folHlink>
      </a:clrScheme>
      <a:clrMap bg1="lt1" tx1="dk1" bg2="lt2" tx2="dk2" accent1="accent1" accent2="accent2" accent3="accent3" accent4="accent4" accent5="accent5" accent6="accent6" hlink="hlink" folHlink="folHlink"/>
    </a:extraClrScheme>
    <a:extraClrScheme>
      <a:clrScheme name="">
        <a:dk1>
          <a:srgbClr val="FFFFFF"/>
        </a:dk1>
        <a:lt1>
          <a:srgbClr val="2F978D"/>
        </a:lt1>
        <a:dk2>
          <a:srgbClr val="FFFFFF"/>
        </a:dk2>
        <a:lt2>
          <a:srgbClr val="008080"/>
        </a:lt2>
        <a:accent1>
          <a:srgbClr val="0099FF"/>
        </a:accent1>
        <a:accent2>
          <a:srgbClr val="009999"/>
        </a:accent2>
        <a:accent3>
          <a:srgbClr val="ADC9C5"/>
        </a:accent3>
        <a:accent4>
          <a:srgbClr val="DCDCDC"/>
        </a:accent4>
        <a:accent5>
          <a:srgbClr val="AACAFF"/>
        </a:accent5>
        <a:accent6>
          <a:srgbClr val="008989"/>
        </a:accent6>
        <a:hlink>
          <a:srgbClr val="FFFFCC"/>
        </a:hlink>
        <a:folHlink>
          <a:srgbClr val="70CAC6"/>
        </a:folHlink>
      </a:clrScheme>
      <a:clrMap bg1="lt1" tx1="dk1" bg2="lt2" tx2="dk2" accent1="accent1" accent2="accent2" accent3="accent3" accent4="accent4" accent5="accent5" accent6="accent6" hlink="hlink" folHlink="folHlink"/>
    </a:extraClrScheme>
    <a:extraClrScheme>
      <a:clrScheme name="">
        <a:dk1>
          <a:srgbClr val="FFFFFF"/>
        </a:dk1>
        <a:lt1>
          <a:srgbClr val="330000"/>
        </a:lt1>
        <a:dk2>
          <a:srgbClr val="FFFFFF"/>
        </a:dk2>
        <a:lt2>
          <a:srgbClr val="822504"/>
        </a:lt2>
        <a:accent1>
          <a:srgbClr val="FF9900"/>
        </a:accent1>
        <a:accent2>
          <a:srgbClr val="9E2A06"/>
        </a:accent2>
        <a:accent3>
          <a:srgbClr val="ADAAAA"/>
        </a:accent3>
        <a:accent4>
          <a:srgbClr val="DCDCDC"/>
        </a:accent4>
        <a:accent5>
          <a:srgbClr val="FFCAAA"/>
        </a:accent5>
        <a:accent6>
          <a:srgbClr val="8D2504"/>
        </a:accent6>
        <a:hlink>
          <a:srgbClr val="FF3300"/>
        </a:hlink>
        <a:folHlink>
          <a:srgbClr val="7C0704"/>
        </a:folHlink>
      </a:clrScheme>
      <a:clrMap bg1="lt1" tx1="dk1" bg2="lt2" tx2="dk2" accent1="accent1" accent2="accent2" accent3="accent3" accent4="accent4" accent5="accent5" accent6="accent6" hlink="hlink" folHlink="folHlink"/>
    </a:extraClrScheme>
    <a:extraClrScheme>
      <a:clrScheme name="">
        <a:dk1>
          <a:srgbClr val="FFFFFF"/>
        </a:dk1>
        <a:lt1>
          <a:srgbClr val="4A7911"/>
        </a:lt1>
        <a:dk2>
          <a:srgbClr val="FFFFFF"/>
        </a:dk2>
        <a:lt2>
          <a:srgbClr val="336600"/>
        </a:lt2>
        <a:accent1>
          <a:srgbClr val="666633"/>
        </a:accent1>
        <a:accent2>
          <a:srgbClr val="669900"/>
        </a:accent2>
        <a:accent3>
          <a:srgbClr val="B2BEAA"/>
        </a:accent3>
        <a:accent4>
          <a:srgbClr val="DCDCDC"/>
        </a:accent4>
        <a:accent5>
          <a:srgbClr val="B9B9AD"/>
        </a:accent5>
        <a:accent6>
          <a:srgbClr val="5B8900"/>
        </a:accent6>
        <a:hlink>
          <a:srgbClr val="FFCC00"/>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75B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B89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C0465"/>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192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CAEC1"/>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989B7"/>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Pixel</Template>
  <TotalTime>0</TotalTime>
  <Words>15362</Words>
  <Application>WPS 演示</Application>
  <PresentationFormat/>
  <Paragraphs>914</Paragraphs>
  <Slides>91</Slides>
  <Notes>0</Notes>
  <HiddenSlides>0</HiddenSlides>
  <MMClips>0</MMClips>
  <ScaleCrop>false</ScaleCrop>
  <HeadingPairs>
    <vt:vector size="6" baseType="variant">
      <vt:variant>
        <vt:lpstr>已用的字体</vt:lpstr>
      </vt:variant>
      <vt:variant>
        <vt:i4>29</vt:i4>
      </vt:variant>
      <vt:variant>
        <vt:lpstr>主题</vt:lpstr>
      </vt:variant>
      <vt:variant>
        <vt:i4>5</vt:i4>
      </vt:variant>
      <vt:variant>
        <vt:lpstr>幻灯片标题</vt:lpstr>
      </vt:variant>
      <vt:variant>
        <vt:i4>91</vt:i4>
      </vt:variant>
    </vt:vector>
  </HeadingPairs>
  <TitlesOfParts>
    <vt:vector size="125" baseType="lpstr">
      <vt:lpstr>Arial</vt:lpstr>
      <vt:lpstr>宋体</vt:lpstr>
      <vt:lpstr>Wingdings</vt:lpstr>
      <vt:lpstr>Arial Black</vt:lpstr>
      <vt:lpstr>Times New Roman</vt:lpstr>
      <vt:lpstr>微软雅黑</vt:lpstr>
      <vt:lpstr>Nexa Light</vt:lpstr>
      <vt:lpstr>文鼎中特广告体</vt:lpstr>
      <vt:lpstr>华文新魏</vt:lpstr>
      <vt:lpstr>Calibri</vt:lpstr>
      <vt:lpstr>隶书</vt:lpstr>
      <vt:lpstr>Arial Unicode MS</vt:lpstr>
      <vt:lpstr>Segoe Print</vt:lpstr>
      <vt:lpstr>华文中宋</vt:lpstr>
      <vt:lpstr>Verdana</vt:lpstr>
      <vt:lpstr>Gulim</vt:lpstr>
      <vt:lpstr>Malgun Gothic</vt:lpstr>
      <vt:lpstr>Times New Roman</vt:lpstr>
      <vt:lpstr>黑体</vt:lpstr>
      <vt:lpstr>思源黑体 CN Heavy</vt:lpstr>
      <vt:lpstr>方正粗黑宋简体</vt:lpstr>
      <vt:lpstr>等线 Light</vt:lpstr>
      <vt:lpstr>等线</vt:lpstr>
      <vt:lpstr>华康少女文字W5(P)</vt:lpstr>
      <vt:lpstr>楷体</vt:lpstr>
      <vt:lpstr>方正舒体</vt:lpstr>
      <vt:lpstr>华文仿宋</vt:lpstr>
      <vt:lpstr>华文宋体</vt:lpstr>
      <vt:lpstr>微软雅黑 Light</vt:lpstr>
      <vt:lpstr>Pixel</vt:lpstr>
      <vt:lpstr>2_Pixel</vt:lpstr>
      <vt:lpstr>3_Pixel</vt:lpstr>
      <vt:lpstr>4_Pixel</vt:lpstr>
      <vt:lpstr>5_Pixel</vt:lpstr>
      <vt:lpstr>项目八   资源税计算与申报</vt:lpstr>
      <vt:lpstr>PowerPoint 演示文稿</vt:lpstr>
      <vt:lpstr>PowerPoint 演示文稿</vt:lpstr>
      <vt:lpstr>PowerPoint 演示文稿</vt:lpstr>
      <vt:lpstr>PowerPoint 演示文稿</vt:lpstr>
      <vt:lpstr>（一）资源税征税范围</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三、资源税纳税申报  （一）资源税纳税义务发生环节及时间 </vt:lpstr>
      <vt:lpstr>PowerPoint 演示文稿</vt:lpstr>
      <vt:lpstr>PowerPoint 演示文稿</vt:lpstr>
      <vt:lpstr>PowerPoint 演示文稿</vt:lpstr>
      <vt:lpstr>PowerPoint 演示文稿</vt:lpstr>
      <vt:lpstr>PowerPoint 演示文稿</vt:lpstr>
      <vt:lpstr>一、城镇土地使用税法规解读 </vt:lpstr>
      <vt:lpstr>（一）城镇土地使用税的征税范围 </vt:lpstr>
      <vt:lpstr>PowerPoint 演示文稿</vt:lpstr>
      <vt:lpstr>PowerPoint 演示文稿</vt:lpstr>
      <vt:lpstr>（二）城镇土地使用税的纳税人 </vt:lpstr>
      <vt:lpstr>PowerPoint 演示文稿</vt:lpstr>
      <vt:lpstr>（三）城镇土地使用税税率 </vt:lpstr>
      <vt:lpstr>  （四）城镇土地使用税税收优惠 </vt:lpstr>
      <vt:lpstr>PowerPoint 演示文稿</vt:lpstr>
      <vt:lpstr>PowerPoint 演示文稿</vt:lpstr>
      <vt:lpstr>PowerPoint 演示文稿</vt:lpstr>
      <vt:lpstr>二、城镇土地使用税应纳税额的计算 </vt:lpstr>
      <vt:lpstr>PowerPoint 演示文稿</vt:lpstr>
      <vt:lpstr>PowerPoint 演示文稿</vt:lpstr>
      <vt:lpstr>【工作实例8-3】昊天公司实际使用土地面积为70000平方米，经税务机关核定，该土地为应税土地，每平方米年应税额8元。计算其全年应纳的城镇土地使用税税额。</vt:lpstr>
      <vt:lpstr>PowerPoint 演示文稿</vt:lpstr>
      <vt:lpstr>PowerPoint 演示文稿</vt:lpstr>
      <vt:lpstr>三、城镇土地使用税纳税申报</vt:lpstr>
      <vt:lpstr>PowerPoint 演示文稿</vt:lpstr>
      <vt:lpstr>PowerPoint 演示文稿</vt:lpstr>
      <vt:lpstr>PowerPoint 演示文稿</vt:lpstr>
      <vt:lpstr>任务三    耕地占用税计算与申报 </vt:lpstr>
      <vt:lpstr>（一）耕地占用税征税范围</vt:lpstr>
      <vt:lpstr>（二）耕地占用税纳税义务人</vt:lpstr>
      <vt:lpstr>（三）耕地占用税税率</vt:lpstr>
      <vt:lpstr>（四）耕地占用税税收优惠</vt:lpstr>
      <vt:lpstr>PowerPoint 演示文稿</vt:lpstr>
      <vt:lpstr>二、耕地占用税应纳税额的计算</vt:lpstr>
      <vt:lpstr>PowerPoint 演示文稿</vt:lpstr>
      <vt:lpstr>三、耕地占用税纳税申报</vt:lpstr>
      <vt:lpstr>PowerPoint 演示文稿</vt:lpstr>
      <vt:lpstr>任务四   土地增值税计算与申报</vt:lpstr>
      <vt:lpstr>PowerPoint 演示文稿</vt:lpstr>
      <vt:lpstr>PowerPoint 演示文稿</vt:lpstr>
      <vt:lpstr>PowerPoint 演示文稿</vt:lpstr>
      <vt:lpstr>PowerPoint 演示文稿</vt:lpstr>
      <vt:lpstr>PowerPoint 演示文稿</vt:lpstr>
      <vt:lpstr>PowerPoint 演示文稿</vt:lpstr>
      <vt:lpstr>2.扣除项目的确定  （1）新建房地产项目的扣除：  </vt:lpstr>
      <vt:lpstr>PowerPoint 演示文稿</vt:lpstr>
      <vt:lpstr>PowerPoint 演示文稿</vt:lpstr>
      <vt:lpstr>（2）旧房及建筑物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车船税法改革 </dc:title>
  <dc:creator>lenovo</dc:creator>
  <cp:lastModifiedBy>星回°</cp:lastModifiedBy>
  <cp:revision>41</cp:revision>
  <dcterms:created xsi:type="dcterms:W3CDTF">2010-11-20T14:39:00Z</dcterms:created>
  <dcterms:modified xsi:type="dcterms:W3CDTF">2023-09-23T02:43:42Z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2052-12.1.0.15374</vt:lpwstr>
  </property>
  <property fmtid="{D5CDD505-2E9C-101B-9397-08002B2CF9AE}" pid="3" name="ICV">
    <vt:lpwstr>139060AD7FB3480DAD68114B0CCF0E26_12</vt:lpwstr>
  </property>
</Properties>
</file>